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Default Extension="wav" ContentType="audio/x-wav"/>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89" r:id="rId3"/>
    <p:sldMasterId id="2147483833" r:id="rId4"/>
    <p:sldMasterId id="2147483836" r:id="rId5"/>
  </p:sldMasterIdLst>
  <p:sldIdLst>
    <p:sldId id="575" r:id="rId6"/>
    <p:sldId id="577" r:id="rId7"/>
    <p:sldId id="576" r:id="rId8"/>
    <p:sldId id="574" r:id="rId9"/>
    <p:sldId id="265" r:id="rId10"/>
    <p:sldId id="573" r:id="rId11"/>
    <p:sldId id="395" r:id="rId12"/>
    <p:sldId id="259" r:id="rId13"/>
    <p:sldId id="261" r:id="rId14"/>
    <p:sldId id="262" r:id="rId15"/>
    <p:sldId id="263" r:id="rId16"/>
    <p:sldId id="264" r:id="rId17"/>
    <p:sldId id="267" r:id="rId18"/>
    <p:sldId id="269" r:id="rId19"/>
    <p:sldId id="273" r:id="rId20"/>
    <p:sldId id="274" r:id="rId21"/>
    <p:sldId id="276" r:id="rId22"/>
    <p:sldId id="277" r:id="rId23"/>
    <p:sldId id="284" r:id="rId24"/>
    <p:sldId id="285" r:id="rId25"/>
    <p:sldId id="286" r:id="rId26"/>
    <p:sldId id="289" r:id="rId27"/>
    <p:sldId id="287" r:id="rId28"/>
    <p:sldId id="290" r:id="rId29"/>
    <p:sldId id="291" r:id="rId30"/>
    <p:sldId id="292" r:id="rId31"/>
    <p:sldId id="293" r:id="rId32"/>
    <p:sldId id="405" r:id="rId33"/>
    <p:sldId id="295" r:id="rId34"/>
    <p:sldId id="406" r:id="rId35"/>
    <p:sldId id="556" r:id="rId36"/>
    <p:sldId id="407" r:id="rId37"/>
    <p:sldId id="559" r:id="rId38"/>
    <p:sldId id="296" r:id="rId39"/>
    <p:sldId id="557" r:id="rId40"/>
    <p:sldId id="558" r:id="rId41"/>
    <p:sldId id="297" r:id="rId42"/>
    <p:sldId id="298" r:id="rId43"/>
    <p:sldId id="409" r:id="rId44"/>
    <p:sldId id="299" r:id="rId45"/>
    <p:sldId id="300" r:id="rId46"/>
    <p:sldId id="410" r:id="rId47"/>
    <p:sldId id="411" r:id="rId48"/>
    <p:sldId id="301" r:id="rId49"/>
    <p:sldId id="302" r:id="rId50"/>
    <p:sldId id="303" r:id="rId51"/>
    <p:sldId id="304" r:id="rId52"/>
    <p:sldId id="305" r:id="rId53"/>
    <p:sldId id="306" r:id="rId54"/>
    <p:sldId id="307" r:id="rId55"/>
    <p:sldId id="308" r:id="rId56"/>
    <p:sldId id="309" r:id="rId57"/>
    <p:sldId id="398" r:id="rId58"/>
    <p:sldId id="399" r:id="rId59"/>
    <p:sldId id="400" r:id="rId60"/>
    <p:sldId id="401"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578" r:id="rId75"/>
    <p:sldId id="580" r:id="rId76"/>
    <p:sldId id="323" r:id="rId77"/>
    <p:sldId id="324" r:id="rId78"/>
    <p:sldId id="325" r:id="rId79"/>
    <p:sldId id="561" r:id="rId80"/>
    <p:sldId id="579" r:id="rId81"/>
    <p:sldId id="560"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548" r:id="rId115"/>
    <p:sldId id="358"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581" r:id="rId150"/>
    <p:sldId id="394" r:id="rId151"/>
    <p:sldId id="403" r:id="rId152"/>
    <p:sldId id="402" r:id="rId153"/>
    <p:sldId id="404" r:id="rId154"/>
    <p:sldId id="413" r:id="rId155"/>
    <p:sldId id="414" r:id="rId156"/>
    <p:sldId id="415" r:id="rId157"/>
    <p:sldId id="418" r:id="rId158"/>
    <p:sldId id="416" r:id="rId159"/>
    <p:sldId id="419" r:id="rId160"/>
    <p:sldId id="562" r:id="rId161"/>
    <p:sldId id="417" r:id="rId162"/>
    <p:sldId id="453" r:id="rId163"/>
    <p:sldId id="420" r:id="rId164"/>
    <p:sldId id="421" r:id="rId165"/>
    <p:sldId id="422" r:id="rId166"/>
    <p:sldId id="423" r:id="rId167"/>
    <p:sldId id="424" r:id="rId168"/>
    <p:sldId id="425" r:id="rId169"/>
    <p:sldId id="426" r:id="rId170"/>
    <p:sldId id="428" r:id="rId171"/>
    <p:sldId id="429" r:id="rId172"/>
    <p:sldId id="427" r:id="rId173"/>
    <p:sldId id="431" r:id="rId174"/>
    <p:sldId id="432" r:id="rId175"/>
    <p:sldId id="433" r:id="rId176"/>
    <p:sldId id="434" r:id="rId177"/>
    <p:sldId id="435" r:id="rId178"/>
    <p:sldId id="436" r:id="rId179"/>
    <p:sldId id="437" r:id="rId180"/>
    <p:sldId id="438" r:id="rId181"/>
    <p:sldId id="439" r:id="rId182"/>
    <p:sldId id="565" r:id="rId183"/>
    <p:sldId id="563" r:id="rId184"/>
    <p:sldId id="564" r:id="rId185"/>
    <p:sldId id="442" r:id="rId186"/>
    <p:sldId id="441" r:id="rId187"/>
    <p:sldId id="566" r:id="rId188"/>
    <p:sldId id="568" r:id="rId189"/>
    <p:sldId id="443" r:id="rId190"/>
    <p:sldId id="569" r:id="rId191"/>
    <p:sldId id="444" r:id="rId192"/>
    <p:sldId id="446" r:id="rId193"/>
    <p:sldId id="584" r:id="rId194"/>
    <p:sldId id="447" r:id="rId195"/>
    <p:sldId id="583" r:id="rId196"/>
    <p:sldId id="448" r:id="rId197"/>
    <p:sldId id="450" r:id="rId198"/>
    <p:sldId id="582" r:id="rId199"/>
    <p:sldId id="451" r:id="rId200"/>
    <p:sldId id="452" r:id="rId201"/>
    <p:sldId id="454" r:id="rId202"/>
    <p:sldId id="455" r:id="rId203"/>
    <p:sldId id="456" r:id="rId204"/>
    <p:sldId id="458" r:id="rId205"/>
    <p:sldId id="459" r:id="rId206"/>
    <p:sldId id="460" r:id="rId207"/>
    <p:sldId id="461" r:id="rId208"/>
    <p:sldId id="463" r:id="rId209"/>
    <p:sldId id="464" r:id="rId210"/>
    <p:sldId id="476" r:id="rId211"/>
    <p:sldId id="465" r:id="rId212"/>
    <p:sldId id="466" r:id="rId213"/>
    <p:sldId id="469" r:id="rId214"/>
    <p:sldId id="470" r:id="rId215"/>
    <p:sldId id="467" r:id="rId216"/>
    <p:sldId id="549" r:id="rId217"/>
    <p:sldId id="586" r:id="rId218"/>
    <p:sldId id="472" r:id="rId219"/>
    <p:sldId id="477" r:id="rId220"/>
    <p:sldId id="471" r:id="rId221"/>
    <p:sldId id="585" r:id="rId222"/>
    <p:sldId id="473" r:id="rId223"/>
    <p:sldId id="475" r:id="rId224"/>
    <p:sldId id="474" r:id="rId225"/>
    <p:sldId id="478" r:id="rId226"/>
    <p:sldId id="479" r:id="rId227"/>
    <p:sldId id="480" r:id="rId228"/>
    <p:sldId id="481" r:id="rId229"/>
    <p:sldId id="482" r:id="rId230"/>
    <p:sldId id="485" r:id="rId231"/>
    <p:sldId id="483" r:id="rId232"/>
    <p:sldId id="487" r:id="rId233"/>
    <p:sldId id="488" r:id="rId234"/>
    <p:sldId id="489" r:id="rId235"/>
    <p:sldId id="490" r:id="rId236"/>
    <p:sldId id="494" r:id="rId237"/>
    <p:sldId id="491" r:id="rId238"/>
    <p:sldId id="493" r:id="rId239"/>
    <p:sldId id="492" r:id="rId240"/>
    <p:sldId id="495" r:id="rId241"/>
    <p:sldId id="496" r:id="rId242"/>
    <p:sldId id="497" r:id="rId243"/>
    <p:sldId id="499" r:id="rId244"/>
    <p:sldId id="498" r:id="rId245"/>
    <p:sldId id="502" r:id="rId246"/>
    <p:sldId id="570" r:id="rId247"/>
    <p:sldId id="501" r:id="rId248"/>
    <p:sldId id="503" r:id="rId249"/>
    <p:sldId id="504" r:id="rId250"/>
    <p:sldId id="505" r:id="rId251"/>
    <p:sldId id="412" r:id="rId252"/>
    <p:sldId id="462" r:id="rId253"/>
    <p:sldId id="506" r:id="rId254"/>
    <p:sldId id="507" r:id="rId255"/>
    <p:sldId id="508" r:id="rId256"/>
    <p:sldId id="509" r:id="rId257"/>
    <p:sldId id="510" r:id="rId258"/>
    <p:sldId id="511" r:id="rId259"/>
    <p:sldId id="512" r:id="rId260"/>
    <p:sldId id="513" r:id="rId261"/>
    <p:sldId id="514" r:id="rId262"/>
    <p:sldId id="515" r:id="rId263"/>
    <p:sldId id="517" r:id="rId264"/>
    <p:sldId id="571" r:id="rId265"/>
    <p:sldId id="518" r:id="rId266"/>
    <p:sldId id="519" r:id="rId267"/>
    <p:sldId id="520" r:id="rId268"/>
    <p:sldId id="521" r:id="rId269"/>
    <p:sldId id="522" r:id="rId270"/>
    <p:sldId id="523" r:id="rId271"/>
    <p:sldId id="524" r:id="rId272"/>
    <p:sldId id="525" r:id="rId273"/>
    <p:sldId id="527" r:id="rId274"/>
    <p:sldId id="529" r:id="rId275"/>
    <p:sldId id="587" r:id="rId276"/>
    <p:sldId id="572" r:id="rId277"/>
    <p:sldId id="526" r:id="rId278"/>
    <p:sldId id="530" r:id="rId279"/>
    <p:sldId id="531" r:id="rId280"/>
    <p:sldId id="532" r:id="rId281"/>
    <p:sldId id="533" r:id="rId282"/>
    <p:sldId id="535" r:id="rId283"/>
    <p:sldId id="536" r:id="rId284"/>
    <p:sldId id="537" r:id="rId285"/>
    <p:sldId id="538" r:id="rId286"/>
    <p:sldId id="539" r:id="rId287"/>
    <p:sldId id="540" r:id="rId288"/>
    <p:sldId id="541" r:id="rId289"/>
    <p:sldId id="542" r:id="rId290"/>
    <p:sldId id="543" r:id="rId291"/>
    <p:sldId id="550" r:id="rId292"/>
    <p:sldId id="551" r:id="rId293"/>
    <p:sldId id="547" r:id="rId294"/>
    <p:sldId id="545" r:id="rId295"/>
    <p:sldId id="553" r:id="rId296"/>
    <p:sldId id="546" r:id="rId297"/>
    <p:sldId id="554" r:id="rId298"/>
    <p:sldId id="552" r:id="rId299"/>
    <p:sldId id="555" r:id="rId300"/>
    <p:sldId id="544" r:id="rId3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1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9220"/>
    <a:srgbClr val="5ABBD9"/>
    <a:srgbClr val="FFD100"/>
    <a:srgbClr val="AADCEC"/>
    <a:srgbClr val="5ABBD7"/>
    <a:srgbClr val="29A7CB"/>
    <a:srgbClr val="005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70" d="100"/>
          <a:sy n="70" d="100"/>
        </p:scale>
        <p:origin x="522" y="54"/>
      </p:cViewPr>
      <p:guideLst>
        <p:guide pos="3840"/>
        <p:guide orient="horz" pos="1872"/>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303"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247" Type="http://schemas.openxmlformats.org/officeDocument/2006/relationships/slide" Target="slides/slide242.xml"/><Relationship Id="rId107" Type="http://schemas.openxmlformats.org/officeDocument/2006/relationships/slide" Target="slides/slide102.xml"/><Relationship Id="rId268" Type="http://schemas.openxmlformats.org/officeDocument/2006/relationships/slide" Target="slides/slide263.xml"/><Relationship Id="rId289" Type="http://schemas.openxmlformats.org/officeDocument/2006/relationships/slide" Target="slides/slide284.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258" Type="http://schemas.openxmlformats.org/officeDocument/2006/relationships/slide" Target="slides/slide253.xml"/><Relationship Id="rId279" Type="http://schemas.openxmlformats.org/officeDocument/2006/relationships/slide" Target="slides/slide274.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theme" Target="theme/theme1.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269" Type="http://schemas.openxmlformats.org/officeDocument/2006/relationships/slide" Target="slides/slide264.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280" Type="http://schemas.openxmlformats.org/officeDocument/2006/relationships/slide" Target="slides/slide275.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291" Type="http://schemas.openxmlformats.org/officeDocument/2006/relationships/slide" Target="slides/slide286.xml"/><Relationship Id="rId305" Type="http://schemas.openxmlformats.org/officeDocument/2006/relationships/tableStyles" Target="tableStyles.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281" Type="http://schemas.openxmlformats.org/officeDocument/2006/relationships/slide" Target="slides/slide276.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 Type="http://schemas.openxmlformats.org/officeDocument/2006/relationships/slideMaster" Target="slideMasters/slideMaster2.xml"/><Relationship Id="rId29" Type="http://schemas.openxmlformats.org/officeDocument/2006/relationships/slide" Target="slides/slide24.xml"/><Relationship Id="rId250" Type="http://schemas.openxmlformats.org/officeDocument/2006/relationships/slide" Target="slides/slide245.xml"/><Relationship Id="rId255" Type="http://schemas.openxmlformats.org/officeDocument/2006/relationships/slide" Target="slides/slide250.xml"/><Relationship Id="rId271" Type="http://schemas.openxmlformats.org/officeDocument/2006/relationships/slide" Target="slides/slide266.xml"/><Relationship Id="rId276" Type="http://schemas.openxmlformats.org/officeDocument/2006/relationships/slide" Target="slides/slide271.xml"/><Relationship Id="rId292" Type="http://schemas.openxmlformats.org/officeDocument/2006/relationships/slide" Target="slides/slide287.xml"/><Relationship Id="rId297" Type="http://schemas.openxmlformats.org/officeDocument/2006/relationships/slide" Target="slides/slide292.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229" Type="http://schemas.openxmlformats.org/officeDocument/2006/relationships/slide" Target="slides/slide224.xml"/><Relationship Id="rId19" Type="http://schemas.openxmlformats.org/officeDocument/2006/relationships/slide" Target="slides/slide14.xml"/><Relationship Id="rId224" Type="http://schemas.openxmlformats.org/officeDocument/2006/relationships/slide" Target="slides/slide219.xml"/><Relationship Id="rId240" Type="http://schemas.openxmlformats.org/officeDocument/2006/relationships/slide" Target="slides/slide235.xml"/><Relationship Id="rId245" Type="http://schemas.openxmlformats.org/officeDocument/2006/relationships/slide" Target="slides/slide240.xml"/><Relationship Id="rId261" Type="http://schemas.openxmlformats.org/officeDocument/2006/relationships/slide" Target="slides/slide256.xml"/><Relationship Id="rId266" Type="http://schemas.openxmlformats.org/officeDocument/2006/relationships/slide" Target="slides/slide261.xml"/><Relationship Id="rId287" Type="http://schemas.openxmlformats.org/officeDocument/2006/relationships/slide" Target="slides/slide282.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282" Type="http://schemas.openxmlformats.org/officeDocument/2006/relationships/slide" Target="slides/slide277.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slide" Target="slides/slide214.xml"/><Relationship Id="rId3" Type="http://schemas.openxmlformats.org/officeDocument/2006/relationships/slideMaster" Target="slideMasters/slideMaster3.xml"/><Relationship Id="rId214" Type="http://schemas.openxmlformats.org/officeDocument/2006/relationships/slide" Target="slides/slide209.xml"/><Relationship Id="rId230" Type="http://schemas.openxmlformats.org/officeDocument/2006/relationships/slide" Target="slides/slide225.xml"/><Relationship Id="rId235" Type="http://schemas.openxmlformats.org/officeDocument/2006/relationships/slide" Target="slides/slide230.xml"/><Relationship Id="rId251" Type="http://schemas.openxmlformats.org/officeDocument/2006/relationships/slide" Target="slides/slide246.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72" Type="http://schemas.openxmlformats.org/officeDocument/2006/relationships/slide" Target="slides/slide267.xml"/><Relationship Id="rId293" Type="http://schemas.openxmlformats.org/officeDocument/2006/relationships/slide" Target="slides/slide288.xml"/><Relationship Id="rId302"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241" Type="http://schemas.openxmlformats.org/officeDocument/2006/relationships/slide" Target="slides/slide236.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262" Type="http://schemas.openxmlformats.org/officeDocument/2006/relationships/slide" Target="slides/slide257.xml"/><Relationship Id="rId283" Type="http://schemas.openxmlformats.org/officeDocument/2006/relationships/slide" Target="slides/slide27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2893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4" name="Title 1"/>
          <p:cNvSpPr txBox="1">
            <a:spLocks/>
          </p:cNvSpPr>
          <p:nvPr userDrawn="1"/>
        </p:nvSpPr>
        <p:spPr>
          <a:xfrm>
            <a:off x="660416" y="41988"/>
            <a:ext cx="11353801" cy="914400"/>
          </a:xfrm>
          <a:prstGeom prst="rect">
            <a:avLst/>
          </a:prstGeom>
        </p:spPr>
        <p:txBody>
          <a:bodyPr/>
          <a:lst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a:lstStyle>
          <a:p>
            <a:pPr algn="r"/>
            <a:r>
              <a:rPr lang="en-US" sz="3200" dirty="0" smtClean="0"/>
              <a:t>Introduction</a:t>
            </a:r>
            <a:endParaRPr lang="en-US" sz="3200"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07222" y="6499086"/>
            <a:ext cx="1517880" cy="265193"/>
          </a:xfrm>
          <a:prstGeom prst="rect">
            <a:avLst/>
          </a:prstGeom>
        </p:spPr>
      </p:pic>
    </p:spTree>
    <p:extLst>
      <p:ext uri="{BB962C8B-B14F-4D97-AF65-F5344CB8AC3E}">
        <p14:creationId xmlns:p14="http://schemas.microsoft.com/office/powerpoint/2010/main" val="14034120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89803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66417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6974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83419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3506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4" name="Title 1"/>
          <p:cNvSpPr txBox="1">
            <a:spLocks/>
          </p:cNvSpPr>
          <p:nvPr userDrawn="1"/>
        </p:nvSpPr>
        <p:spPr>
          <a:xfrm>
            <a:off x="660416" y="41988"/>
            <a:ext cx="11353801" cy="914400"/>
          </a:xfrm>
          <a:prstGeom prst="rect">
            <a:avLst/>
          </a:prstGeom>
        </p:spPr>
        <p:txBody>
          <a:bodyPr/>
          <a:lst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a:lstStyle>
          <a:p>
            <a:pPr algn="r"/>
            <a:r>
              <a:rPr lang="en-US" sz="3200" dirty="0" smtClean="0"/>
              <a:t>Introduction</a:t>
            </a:r>
            <a:endParaRPr lang="en-US" sz="3200"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07222" y="6499086"/>
            <a:ext cx="1517880" cy="265193"/>
          </a:xfrm>
          <a:prstGeom prst="rect">
            <a:avLst/>
          </a:prstGeom>
        </p:spPr>
      </p:pic>
    </p:spTree>
    <p:extLst>
      <p:ext uri="{BB962C8B-B14F-4D97-AF65-F5344CB8AC3E}">
        <p14:creationId xmlns:p14="http://schemas.microsoft.com/office/powerpoint/2010/main" val="27030381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2.tif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2.tif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image" Target="../media/image2.tif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2.tiff"/><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279211"/>
      </p:ext>
    </p:extLst>
  </p:cSld>
  <p:clrMap bg1="lt1" tx1="dk1" bg2="lt2" tx2="dk2" accent1="accent1" accent2="accent2" accent3="accent3" accent4="accent4" accent5="accent5" accent6="accent6" hlink="hlink" folHlink="folHlink"/>
  <p:sldLayoutIdLst>
    <p:sldLayoutId id="2147483661" r:id="rId1"/>
    <p:sldLayoutId id="2147483832" r:id="rId2"/>
    <p:sldLayoutId id="2147483835"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sp>
        <p:nvSpPr>
          <p:cNvPr id="6" name="Title 1"/>
          <p:cNvSpPr txBox="1">
            <a:spLocks/>
          </p:cNvSpPr>
          <p:nvPr userDrawn="1"/>
        </p:nvSpPr>
        <p:spPr>
          <a:xfrm>
            <a:off x="660416" y="41988"/>
            <a:ext cx="11353801" cy="914400"/>
          </a:xfrm>
          <a:prstGeom prst="rect">
            <a:avLst/>
          </a:prstGeom>
        </p:spPr>
        <p:txBody>
          <a:bodyPr/>
          <a:lst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a:lstStyle>
          <a:p>
            <a:pPr algn="r"/>
            <a:r>
              <a:rPr lang="en-US" sz="3200" dirty="0" smtClean="0"/>
              <a:t>Patient Demographics</a:t>
            </a:r>
            <a:endParaRPr lang="en-US" sz="3200" dirty="0"/>
          </a:p>
        </p:txBody>
      </p:sp>
    </p:spTree>
    <p:extLst>
      <p:ext uri="{BB962C8B-B14F-4D97-AF65-F5344CB8AC3E}">
        <p14:creationId xmlns:p14="http://schemas.microsoft.com/office/powerpoint/2010/main" val="1146545959"/>
      </p:ext>
    </p:extLst>
  </p:cSld>
  <p:clrMap bg1="lt1" tx1="dk1" bg2="lt2" tx2="dk2" accent1="accent1" accent2="accent2" accent3="accent3" accent4="accent4" accent5="accent5" accent6="accent6" hlink="hlink" folHlink="folHlink"/>
  <p:sldLayoutIdLst>
    <p:sldLayoutId id="2147483705"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userDrawn="1"/>
        </p:nvSpPr>
        <p:spPr>
          <a:xfrm>
            <a:off x="660416" y="41988"/>
            <a:ext cx="11353801" cy="914400"/>
          </a:xfrm>
          <a:prstGeom prst="rect">
            <a:avLst/>
          </a:prstGeom>
        </p:spPr>
        <p:txBody>
          <a:bodyPr/>
          <a:lst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a:lstStyle>
          <a:p>
            <a:pPr algn="r"/>
            <a:r>
              <a:rPr lang="en-US" sz="3200" dirty="0" smtClean="0"/>
              <a:t>Patient Intake Options</a:t>
            </a:r>
            <a:endParaRPr lang="en-US" sz="320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spTree>
    <p:extLst>
      <p:ext uri="{BB962C8B-B14F-4D97-AF65-F5344CB8AC3E}">
        <p14:creationId xmlns:p14="http://schemas.microsoft.com/office/powerpoint/2010/main" val="2636689422"/>
      </p:ext>
    </p:extLst>
  </p:cSld>
  <p:clrMap bg1="lt1" tx1="dk1" bg2="lt2" tx2="dk2" accent1="accent1" accent2="accent2" accent3="accent3" accent4="accent4" accent5="accent5" accent6="accent6" hlink="hlink" folHlink="folHlink"/>
  <p:sldLayoutIdLst>
    <p:sldLayoutId id="2147483790"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userDrawn="1"/>
        </p:nvSpPr>
        <p:spPr>
          <a:xfrm>
            <a:off x="660416" y="41988"/>
            <a:ext cx="11353801" cy="914400"/>
          </a:xfrm>
          <a:prstGeom prst="rect">
            <a:avLst/>
          </a:prstGeom>
        </p:spPr>
        <p:txBody>
          <a:bodyPr/>
          <a:lst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a:lstStyle>
          <a:p>
            <a:pPr algn="r"/>
            <a:r>
              <a:rPr lang="en-US" sz="3200" dirty="0" smtClean="0"/>
              <a:t>Identify Records Providers</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spTree>
    <p:extLst>
      <p:ext uri="{BB962C8B-B14F-4D97-AF65-F5344CB8AC3E}">
        <p14:creationId xmlns:p14="http://schemas.microsoft.com/office/powerpoint/2010/main" val="4070542850"/>
      </p:ext>
    </p:extLst>
  </p:cSld>
  <p:clrMap bg1="lt1" tx1="dk1" bg2="lt2" tx2="dk2" accent1="accent1" accent2="accent2" accent3="accent3" accent4="accent4" accent5="accent5" accent6="accent6" hlink="hlink" folHlink="folHlink"/>
  <p:sldLayoutIdLst>
    <p:sldLayoutId id="214748383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userDrawn="1"/>
        </p:nvSpPr>
        <p:spPr>
          <a:xfrm>
            <a:off x="660416" y="41988"/>
            <a:ext cx="11353801" cy="914400"/>
          </a:xfrm>
          <a:prstGeom prst="rect">
            <a:avLst/>
          </a:prstGeom>
        </p:spPr>
        <p:txBody>
          <a:bodyPr/>
          <a:lst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a:lstStyle>
          <a:p>
            <a:pPr algn="r"/>
            <a:r>
              <a:rPr lang="en-US" sz="3200" dirty="0" smtClean="0"/>
              <a:t>Manage Patient To-Do List</a:t>
            </a:r>
          </a:p>
        </p:txBody>
      </p:sp>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spTree>
    <p:extLst>
      <p:ext uri="{BB962C8B-B14F-4D97-AF65-F5344CB8AC3E}">
        <p14:creationId xmlns:p14="http://schemas.microsoft.com/office/powerpoint/2010/main" val="1112307596"/>
      </p:ext>
    </p:extLst>
  </p:cSld>
  <p:clrMap bg1="lt1" tx1="dk1" bg2="lt2" tx2="dk2" accent1="accent1" accent2="accent2" accent3="accent3" accent4="accent4" accent5="accent5" accent6="accent6" hlink="hlink" folHlink="folHlink"/>
  <p:sldLayoutIdLst>
    <p:sldLayoutId id="2147483837" r:id="rId1"/>
    <p:sldLayoutId id="2147483838"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8.jp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79.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47.jp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8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48.jp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8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49.jpg"/></Relationships>
</file>

<file path=ppt/slides/_rels/slide10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2.mp3"/><Relationship Id="rId1" Type="http://schemas.microsoft.com/office/2007/relationships/media" Target="../media/media82.mp3"/><Relationship Id="rId5" Type="http://schemas.openxmlformats.org/officeDocument/2006/relationships/image" Target="../media/image4.png"/><Relationship Id="rId4" Type="http://schemas.openxmlformats.org/officeDocument/2006/relationships/image" Target="../media/image51.jpg"/></Relationships>
</file>

<file path=ppt/slides/_rels/slide10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3.mp3"/><Relationship Id="rId1" Type="http://schemas.microsoft.com/office/2007/relationships/media" Target="../media/media83.mp3"/><Relationship Id="rId5" Type="http://schemas.openxmlformats.org/officeDocument/2006/relationships/image" Target="../media/image4.png"/><Relationship Id="rId4" Type="http://schemas.openxmlformats.org/officeDocument/2006/relationships/image" Target="../media/image55.jpg"/></Relationships>
</file>

<file path=ppt/slides/_rels/slide10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9.jpg"/></Relationships>
</file>

<file path=ppt/slides/_rels/slide11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8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51.jp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8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57.jp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8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57.jp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8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58.jp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8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59.jp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89.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60.jp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9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58.jpg"/></Relationships>
</file>

<file path=ppt/slides/_rels/slide11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9.jp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9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57.jpg"/></Relationships>
</file>

<file path=ppt/slides/_rels/slide12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2.mp3"/><Relationship Id="rId1" Type="http://schemas.microsoft.com/office/2007/relationships/media" Target="../media/media92.mp3"/><Relationship Id="rId5" Type="http://schemas.openxmlformats.org/officeDocument/2006/relationships/image" Target="../media/image4.png"/><Relationship Id="rId4" Type="http://schemas.openxmlformats.org/officeDocument/2006/relationships/image" Target="../media/image63.jpg"/></Relationships>
</file>

<file path=ppt/slides/_rels/slide12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9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66.jpg"/></Relationships>
</file>

<file path=ppt/slides/_rels/slide12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9.jp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9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67.jp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9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68.jpg"/></Relationships>
</file>

<file path=ppt/slides/_rels/slide13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tiff"/></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9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0.jpg"/></Relationships>
</file>

<file path=ppt/slides/_rels/slide14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9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1.jp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9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1.jpg"/></Relationships>
</file>

<file path=ppt/slides/_rels/slide146.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Layout" Target="../slideLayouts/slideLayout2.xml"/><Relationship Id="rId7" Type="http://schemas.openxmlformats.org/officeDocument/2006/relationships/slide" Target="slide147.xml"/><Relationship Id="rId12" Type="http://schemas.openxmlformats.org/officeDocument/2006/relationships/image" Target="../media/image4.png"/><Relationship Id="rId2" Type="http://schemas.microsoft.com/office/2007/relationships/media" Target="../media/media99.mp3"/><Relationship Id="rId1" Type="http://schemas.openxmlformats.org/officeDocument/2006/relationships/audio" Target="NULL" TargetMode="External"/><Relationship Id="rId6" Type="http://schemas.openxmlformats.org/officeDocument/2006/relationships/image" Target="../media/image5.tiff"/><Relationship Id="rId11" Type="http://schemas.openxmlformats.org/officeDocument/2006/relationships/slide" Target="slide7.xml"/><Relationship Id="rId5" Type="http://schemas.openxmlformats.org/officeDocument/2006/relationships/audio" Target="../media/audio2.wav"/><Relationship Id="rId10" Type="http://schemas.openxmlformats.org/officeDocument/2006/relationships/slide" Target="slide25.xml"/><Relationship Id="rId4" Type="http://schemas.openxmlformats.org/officeDocument/2006/relationships/audio" Target="../media/audio3.wav"/><Relationship Id="rId9" Type="http://schemas.openxmlformats.org/officeDocument/2006/relationships/slide" Target="slide7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0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2.jp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0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2.jpg"/></Relationships>
</file>

<file path=ppt/slides/_rels/slide1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0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2.jp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0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2.jp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0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2.jp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0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2.jp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0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3.jp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0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3.jpg"/></Relationships>
</file>

<file path=ppt/slides/_rels/slide15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0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4.jpg"/></Relationships>
</file>

<file path=ppt/slides/_rels/slide15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tiff"/></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8.mp3"/><Relationship Id="rId1" Type="http://schemas.microsoft.com/office/2007/relationships/media" Target="../media/media108.mp3"/><Relationship Id="rId5" Type="http://schemas.openxmlformats.org/officeDocument/2006/relationships/image" Target="../media/image4.png"/><Relationship Id="rId4" Type="http://schemas.openxmlformats.org/officeDocument/2006/relationships/image" Target="../media/image75.jpg"/></Relationships>
</file>

<file path=ppt/slides/_rels/slide16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9.mp3"/><Relationship Id="rId1" Type="http://schemas.microsoft.com/office/2007/relationships/media" Target="../media/media109.mp3"/><Relationship Id="rId5" Type="http://schemas.openxmlformats.org/officeDocument/2006/relationships/image" Target="../media/image4.png"/><Relationship Id="rId4" Type="http://schemas.openxmlformats.org/officeDocument/2006/relationships/image" Target="../media/image77.jp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1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7.jp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1.mp3"/><Relationship Id="rId1" Type="http://schemas.microsoft.com/office/2007/relationships/media" Target="../media/media111.mp3"/><Relationship Id="rId5" Type="http://schemas.openxmlformats.org/officeDocument/2006/relationships/image" Target="../media/image4.png"/><Relationship Id="rId4" Type="http://schemas.openxmlformats.org/officeDocument/2006/relationships/image" Target="../media/image78.jpg"/></Relationships>
</file>

<file path=ppt/slides/_rels/slide16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2.mp3"/><Relationship Id="rId1" Type="http://schemas.microsoft.com/office/2007/relationships/media" Target="../media/media112.mp3"/><Relationship Id="rId5" Type="http://schemas.openxmlformats.org/officeDocument/2006/relationships/image" Target="../media/image4.png"/><Relationship Id="rId4" Type="http://schemas.openxmlformats.org/officeDocument/2006/relationships/image" Target="../media/image78.jp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3.mp3"/><Relationship Id="rId1" Type="http://schemas.microsoft.com/office/2007/relationships/media" Target="../media/media113.mp3"/><Relationship Id="rId5" Type="http://schemas.openxmlformats.org/officeDocument/2006/relationships/image" Target="../media/image4.png"/><Relationship Id="rId4" Type="http://schemas.openxmlformats.org/officeDocument/2006/relationships/image" Target="../media/image78.jpg"/></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1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9.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tiff"/></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1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80.jp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1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81.jpg"/></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1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82.jp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1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83.jpg"/></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19.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84.jpg"/></Relationships>
</file>

<file path=ppt/slides/_rels/slide17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tiff"/></Relationships>
</file>

<file path=ppt/slides/_rels/slide18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2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84.jpg"/></Relationships>
</file>

<file path=ppt/slides/_rels/slide18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2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90.jpg"/></Relationships>
</file>

<file path=ppt/slides/_rels/slide188.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2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99.jpg"/></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2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99.jpg"/></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2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99.jpg"/></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2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00.jpg"/></Relationships>
</file>

<file path=ppt/slides/_rels/slide2.xml.rels><?xml version="1.0" encoding="UTF-8" standalone="yes"?>
<Relationships xmlns="http://schemas.openxmlformats.org/package/2006/relationships"><Relationship Id="rId3" Type="http://schemas.microsoft.com/office/2007/relationships/media" Target="../media/media2.mp3"/><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tiff"/></Relationships>
</file>

<file path=ppt/slides/_rels/slide200.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2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02.jpg"/></Relationships>
</file>

<file path=ppt/slides/_rels/slide202.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2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03.jpg"/></Relationships>
</file>

<file path=ppt/slides/_rels/slide20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7.mp3"/><Relationship Id="rId1" Type="http://schemas.microsoft.com/office/2007/relationships/media" Target="../media/media127.mp3"/><Relationship Id="rId5" Type="http://schemas.openxmlformats.org/officeDocument/2006/relationships/image" Target="../media/image4.png"/><Relationship Id="rId4" Type="http://schemas.openxmlformats.org/officeDocument/2006/relationships/image" Target="../media/image103.jpg"/></Relationships>
</file>

<file path=ppt/slides/_rels/slide205.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8.mp3"/><Relationship Id="rId1" Type="http://schemas.microsoft.com/office/2007/relationships/media" Target="../media/media128.mp3"/><Relationship Id="rId5" Type="http://schemas.openxmlformats.org/officeDocument/2006/relationships/image" Target="../media/image4.png"/><Relationship Id="rId4" Type="http://schemas.openxmlformats.org/officeDocument/2006/relationships/image" Target="../media/image106.jpg"/></Relationships>
</file>

<file path=ppt/slides/_rels/slide208.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tiff"/></Relationships>
</file>

<file path=ppt/slides/_rels/slide210.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9.mp3"/><Relationship Id="rId1" Type="http://schemas.microsoft.com/office/2007/relationships/media" Target="../media/media129.mp3"/><Relationship Id="rId5" Type="http://schemas.openxmlformats.org/officeDocument/2006/relationships/image" Target="../media/image4.png"/><Relationship Id="rId4" Type="http://schemas.openxmlformats.org/officeDocument/2006/relationships/image" Target="../media/image109.jpg"/></Relationships>
</file>

<file path=ppt/slides/_rels/slide212.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0.mp3"/><Relationship Id="rId1" Type="http://schemas.microsoft.com/office/2007/relationships/media" Target="../media/media130.mp3"/><Relationship Id="rId5" Type="http://schemas.openxmlformats.org/officeDocument/2006/relationships/image" Target="../media/image4.png"/><Relationship Id="rId4" Type="http://schemas.openxmlformats.org/officeDocument/2006/relationships/image" Target="../media/image112.jpg"/></Relationships>
</file>

<file path=ppt/slides/_rels/slide216.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1.mp3"/><Relationship Id="rId1" Type="http://schemas.microsoft.com/office/2007/relationships/media" Target="../media/media131.mp3"/><Relationship Id="rId5" Type="http://schemas.openxmlformats.org/officeDocument/2006/relationships/image" Target="../media/image4.png"/><Relationship Id="rId4" Type="http://schemas.openxmlformats.org/officeDocument/2006/relationships/image" Target="../media/image115.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tiff"/></Relationships>
</file>

<file path=ppt/slides/_rels/slide22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3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17.jpg"/></Relationships>
</file>

<file path=ppt/slides/_rels/slide222.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3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18.jpg"/></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3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18.jp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3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18.jpg"/></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3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18.jpg"/></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6.mp3"/><Relationship Id="rId1" Type="http://schemas.microsoft.com/office/2007/relationships/media" Target="../media/media136.mp3"/><Relationship Id="rId5" Type="http://schemas.openxmlformats.org/officeDocument/2006/relationships/image" Target="../media/image4.png"/><Relationship Id="rId4" Type="http://schemas.openxmlformats.org/officeDocument/2006/relationships/image" Target="../media/image118.jpg"/></Relationships>
</file>

<file path=ppt/slides/_rels/slide228.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3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19.jpg"/></Relationships>
</file>

<file path=ppt/slides/_rels/slide23.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slideLayout" Target="../slideLayouts/slideLayout2.xml"/><Relationship Id="rId7" Type="http://schemas.openxmlformats.org/officeDocument/2006/relationships/audio" Target="../media/audio3.wav"/><Relationship Id="rId2" Type="http://schemas.microsoft.com/office/2007/relationships/media" Target="../media/media16.mp3"/><Relationship Id="rId1" Type="http://schemas.openxmlformats.org/officeDocument/2006/relationships/audio" Target="NULL" TargetMode="External"/><Relationship Id="rId6" Type="http://schemas.openxmlformats.org/officeDocument/2006/relationships/audio" Target="../media/audio2.wav"/><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slide" Target="slide25.xml"/><Relationship Id="rId9" Type="http://schemas.openxmlformats.org/officeDocument/2006/relationships/slide" Target="slide7.xml"/></Relationships>
</file>

<file path=ppt/slides/_rels/slide23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3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1.jpg"/></Relationships>
</file>

<file path=ppt/slides/_rels/slide2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39.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1.jpg"/></Relationships>
</file>

<file path=ppt/slides/_rels/slide234.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4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4.jpg"/></Relationships>
</file>

<file path=ppt/slides/_rels/slide237.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4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5.jp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4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5.jpg"/></Relationships>
</file>

<file path=ppt/slides/_rels/slide24.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audio" Target="../media/audio3.wav"/><Relationship Id="rId7" Type="http://schemas.openxmlformats.org/officeDocument/2006/relationships/audio" Target="../media/audio1.wav"/><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 Target="slide73.xml"/><Relationship Id="rId5" Type="http://schemas.openxmlformats.org/officeDocument/2006/relationships/image" Target="../media/image5.tiff"/><Relationship Id="rId4" Type="http://schemas.openxmlformats.org/officeDocument/2006/relationships/audio" Target="../media/audio2.wav"/><Relationship Id="rId9" Type="http://schemas.openxmlformats.org/officeDocument/2006/relationships/slide" Target="slide147.xml"/></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4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6.jpg"/></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4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6.jp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4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6.jpg"/></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4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7.jpg"/></Relationships>
</file>

<file path=ppt/slides/_rels/slide244.xml.rels><?xml version="1.0" encoding="UTF-8" standalone="yes"?>
<Relationships xmlns="http://schemas.openxmlformats.org/package/2006/relationships"><Relationship Id="rId3" Type="http://schemas.microsoft.com/office/2007/relationships/media" Target="../media/media144.mp3"/><Relationship Id="rId2" Type="http://schemas.microsoft.com/office/2007/relationships/media" Target="../media/media146.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127.jpg"/><Relationship Id="rId4"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4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7.jpg"/></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8.mp3"/><Relationship Id="rId1" Type="http://schemas.microsoft.com/office/2007/relationships/media" Target="../media/media148.mp3"/><Relationship Id="rId5" Type="http://schemas.openxmlformats.org/officeDocument/2006/relationships/image" Target="../media/image4.png"/><Relationship Id="rId4" Type="http://schemas.openxmlformats.org/officeDocument/2006/relationships/image" Target="../media/image128.jpg"/></Relationships>
</file>

<file path=ppt/slides/_rels/slide247.xml.rels><?xml version="1.0" encoding="UTF-8" standalone="yes"?>
<Relationships xmlns="http://schemas.openxmlformats.org/package/2006/relationships"><Relationship Id="rId8" Type="http://schemas.openxmlformats.org/officeDocument/2006/relationships/audio" Target="../media/audio1.wav"/><Relationship Id="rId13"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slide" Target="slide248.xml"/><Relationship Id="rId12" Type="http://schemas.openxmlformats.org/officeDocument/2006/relationships/slide" Target="slide7.xml"/><Relationship Id="rId2" Type="http://schemas.openxmlformats.org/officeDocument/2006/relationships/audio" Target="../media/media149.mp3"/><Relationship Id="rId1" Type="http://schemas.microsoft.com/office/2007/relationships/media" Target="../media/media149.mp3"/><Relationship Id="rId6" Type="http://schemas.openxmlformats.org/officeDocument/2006/relationships/image" Target="../media/image5.tiff"/><Relationship Id="rId11" Type="http://schemas.openxmlformats.org/officeDocument/2006/relationships/slide" Target="slide25.xml"/><Relationship Id="rId5" Type="http://schemas.openxmlformats.org/officeDocument/2006/relationships/audio" Target="../media/audio2.wav"/><Relationship Id="rId10" Type="http://schemas.openxmlformats.org/officeDocument/2006/relationships/slide" Target="slide73.xml"/><Relationship Id="rId4" Type="http://schemas.openxmlformats.org/officeDocument/2006/relationships/audio" Target="../media/audio3.wav"/><Relationship Id="rId9" Type="http://schemas.openxmlformats.org/officeDocument/2006/relationships/slide" Target="slide1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8.jpg"/></Relationships>
</file>

<file path=ppt/slides/_rels/slide2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9.jpg"/></Relationships>
</file>

<file path=ppt/slides/_rels/slide2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0.jpg"/></Relationships>
</file>

<file path=ppt/slides/_rels/slide2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1.jpg"/></Relationships>
</file>

<file path=ppt/slides/_rels/slide2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0.jpg"/></Relationships>
</file>

<file path=ppt/slides/_rels/slide2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2.jpg"/></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2.jpg"/></Relationships>
</file>

<file path=ppt/slides/_rels/slide2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2.jpg"/></Relationships>
</file>

<file path=ppt/slides/_rels/slide2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2.jpg"/></Relationships>
</file>

<file path=ppt/slides/_rels/slide259.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0.jpg"/></Relationships>
</file>

<file path=ppt/slides/_rels/slide260.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5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3.jpg"/></Relationships>
</file>

<file path=ppt/slides/_rels/slide2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9.mp3"/><Relationship Id="rId1" Type="http://schemas.microsoft.com/office/2007/relationships/media" Target="../media/media159.mp3"/><Relationship Id="rId5" Type="http://schemas.openxmlformats.org/officeDocument/2006/relationships/image" Target="../media/image4.png"/><Relationship Id="rId4" Type="http://schemas.openxmlformats.org/officeDocument/2006/relationships/image" Target="../media/image133.jpg"/></Relationships>
</file>

<file path=ppt/slides/_rels/slide2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3.jpg"/></Relationships>
</file>

<file path=ppt/slides/_rels/slide2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3.jpg"/></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3.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0.jpg"/></Relationships>
</file>

<file path=ppt/slides/_rels/slide270.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4.jpg"/></Relationships>
</file>

<file path=ppt/slides/_rels/slide2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4.jpg"/></Relationships>
</file>

<file path=ppt/slides/_rels/slide2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3.jpg"/></Relationships>
</file>

<file path=ppt/slides/_rels/slide2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3.jpg"/></Relationships>
</file>

<file path=ppt/slides/_rels/slide2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3.jpg"/></Relationships>
</file>

<file path=ppt/slides/_rels/slide2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3.jpg"/></Relationships>
</file>

<file path=ppt/slides/_rels/slide2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3.jpg"/></Relationships>
</file>

<file path=ppt/slides/_rels/slide2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3.jpg"/></Relationships>
</file>

<file path=ppt/slides/_rels/slide279.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19.mp3"/><Relationship Id="rId7" Type="http://schemas.openxmlformats.org/officeDocument/2006/relationships/image" Target="../media/image11.jpg"/><Relationship Id="rId2" Type="http://schemas.openxmlformats.org/officeDocument/2006/relationships/audio" Target="NULL" TargetMode="External"/><Relationship Id="rId1" Type="http://schemas.openxmlformats.org/officeDocument/2006/relationships/themeOverride" Target="../theme/themeOverride1.xml"/><Relationship Id="rId6" Type="http://schemas.openxmlformats.org/officeDocument/2006/relationships/slideLayout" Target="../slideLayouts/slideLayout4.xml"/><Relationship Id="rId5" Type="http://schemas.openxmlformats.org/officeDocument/2006/relationships/audio" Target="../media/media20.mp3"/><Relationship Id="rId4" Type="http://schemas.microsoft.com/office/2007/relationships/media" Target="../media/media20.mp3"/></Relationships>
</file>

<file path=ppt/slides/_rels/slide2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9.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5.jpg"/></Relationships>
</file>

<file path=ppt/slides/_rels/slide2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7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3.jpg"/></Relationships>
</file>

<file path=ppt/slides/_rels/slide282.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69.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6.jpg"/></Relationships>
</file>

<file path=ppt/slides/_rels/slide2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1.mp3"/><Relationship Id="rId1" Type="http://schemas.microsoft.com/office/2007/relationships/media" Target="../media/media171.mp3"/><Relationship Id="rId5" Type="http://schemas.openxmlformats.org/officeDocument/2006/relationships/image" Target="../media/image4.png"/><Relationship Id="rId4" Type="http://schemas.openxmlformats.org/officeDocument/2006/relationships/image" Target="../media/image133.jpg"/></Relationships>
</file>

<file path=ppt/slides/_rels/slide2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7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7.jpg"/></Relationships>
</file>

<file path=ppt/slides/_rels/slide2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7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7.jpg"/></Relationships>
</file>

<file path=ppt/slides/_rels/slide2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7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8.jpg"/></Relationships>
</file>

<file path=ppt/slides/_rels/slide288.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2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7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tiff"/></Relationships>
</file>

<file path=ppt/slides/_rels/slide29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7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tiff"/></Relationships>
</file>

<file path=ppt/slides/_rels/slide29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7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9.tiff"/></Relationships>
</file>

<file path=ppt/slides/_rels/slide29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audio" Target="../media/audio2.wav"/><Relationship Id="rId7" Type="http://schemas.openxmlformats.org/officeDocument/2006/relationships/slide" Target="slide147.xml"/><Relationship Id="rId2" Type="http://schemas.openxmlformats.org/officeDocument/2006/relationships/audio" Target="../media/audio3.wav"/><Relationship Id="rId1" Type="http://schemas.openxmlformats.org/officeDocument/2006/relationships/slideLayout" Target="../slideLayouts/slideLayout8.xml"/><Relationship Id="rId6" Type="http://schemas.openxmlformats.org/officeDocument/2006/relationships/audio" Target="../media/audio1.wav"/><Relationship Id="rId11" Type="http://schemas.openxmlformats.org/officeDocument/2006/relationships/slide" Target="slide7.xml"/><Relationship Id="rId5" Type="http://schemas.openxmlformats.org/officeDocument/2006/relationships/slide" Target="slide73.xml"/><Relationship Id="rId10" Type="http://schemas.openxmlformats.org/officeDocument/2006/relationships/slide" Target="slide248.xml"/><Relationship Id="rId4" Type="http://schemas.openxmlformats.org/officeDocument/2006/relationships/image" Target="../media/image5.tiff"/><Relationship Id="rId9" Type="http://schemas.openxmlformats.org/officeDocument/2006/relationships/slide" Target="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microsoft.com/office/2007/relationships/media" Target="../media/media23.mp3"/><Relationship Id="rId2" Type="http://schemas.microsoft.com/office/2007/relationships/media" Target="../media/media22.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microsoft.com/office/2007/relationships/media" Target="../media/media24.mp3"/><Relationship Id="rId2" Type="http://schemas.microsoft.com/office/2007/relationships/media" Target="../media/media22.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microsoft.com/office/2007/relationships/media" Target="../media/media30.mp3"/><Relationship Id="rId7" Type="http://schemas.openxmlformats.org/officeDocument/2006/relationships/audio" Target="../media/media33.mp3"/><Relationship Id="rId2" Type="http://schemas.microsoft.com/office/2007/relationships/media" Target="../media/media29.mp3"/><Relationship Id="rId1" Type="http://schemas.openxmlformats.org/officeDocument/2006/relationships/audio" Target="NULL" TargetMode="External"/><Relationship Id="rId6" Type="http://schemas.microsoft.com/office/2007/relationships/media" Target="../media/media33.mp3"/><Relationship Id="rId5" Type="http://schemas.microsoft.com/office/2007/relationships/media" Target="../media/media32.mp3"/><Relationship Id="rId10" Type="http://schemas.openxmlformats.org/officeDocument/2006/relationships/image" Target="../media/image4.png"/><Relationship Id="rId4" Type="http://schemas.microsoft.com/office/2007/relationships/media" Target="../media/media31.mp3"/><Relationship Id="rId9" Type="http://schemas.openxmlformats.org/officeDocument/2006/relationships/image" Target="../media/image13.jp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4.png"/><Relationship Id="rId4"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9.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4.jp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5.jp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6.jp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7.jp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7.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audio" Target="../media/audio2.wav"/></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9.jp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0.jp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9.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50.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5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5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2.jpg"/></Relationships>
</file>

<file path=ppt/slides/_rels/slide58.xml.rels><?xml version="1.0" encoding="UTF-8" standalone="yes"?>
<Relationships xmlns="http://schemas.openxmlformats.org/package/2006/relationships"><Relationship Id="rId3" Type="http://schemas.microsoft.com/office/2007/relationships/media" Target="../media/media54.mp3"/><Relationship Id="rId2" Type="http://schemas.microsoft.com/office/2007/relationships/media" Target="../media/media53.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21.jpg"/><Relationship Id="rId4"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5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audio" Target="../media/audio2.wav"/><Relationship Id="rId7" Type="http://schemas.openxmlformats.org/officeDocument/2006/relationships/slide" Target="slide147.xml"/><Relationship Id="rId2" Type="http://schemas.openxmlformats.org/officeDocument/2006/relationships/audio" Target="../media/audio3.wav"/><Relationship Id="rId1" Type="http://schemas.openxmlformats.org/officeDocument/2006/relationships/slideLayout" Target="../slideLayouts/slideLayout2.xml"/><Relationship Id="rId6" Type="http://schemas.openxmlformats.org/officeDocument/2006/relationships/audio" Target="../media/audio1.wav"/><Relationship Id="rId11" Type="http://schemas.openxmlformats.org/officeDocument/2006/relationships/slide" Target="slide7.xml"/><Relationship Id="rId5" Type="http://schemas.openxmlformats.org/officeDocument/2006/relationships/slide" Target="slide73.xml"/><Relationship Id="rId10" Type="http://schemas.openxmlformats.org/officeDocument/2006/relationships/slide" Target="slide248.xml"/><Relationship Id="rId4" Type="http://schemas.openxmlformats.org/officeDocument/2006/relationships/image" Target="../media/image5.tiff"/><Relationship Id="rId9" Type="http://schemas.openxmlformats.org/officeDocument/2006/relationships/slide" Target="slide25.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5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2.jpg"/></Relationships>
</file>

<file path=ppt/slides/_rels/slide61.xml.rels><?xml version="1.0" encoding="UTF-8" standalone="yes"?>
<Relationships xmlns="http://schemas.openxmlformats.org/package/2006/relationships"><Relationship Id="rId3" Type="http://schemas.microsoft.com/office/2007/relationships/media" Target="../media/media58.mp3"/><Relationship Id="rId2" Type="http://schemas.microsoft.com/office/2007/relationships/media" Target="../media/media57.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23.jpg"/><Relationship Id="rId4"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59.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4.jpg"/></Relationships>
</file>

<file path=ppt/slides/_rels/slide63.xml.rels><?xml version="1.0" encoding="UTF-8" standalone="yes"?>
<Relationships xmlns="http://schemas.openxmlformats.org/package/2006/relationships"><Relationship Id="rId3" Type="http://schemas.openxmlformats.org/officeDocument/2006/relationships/audio" Target="NULL" TargetMode="External"/><Relationship Id="rId7" Type="http://schemas.openxmlformats.org/officeDocument/2006/relationships/image" Target="../media/image4.png"/><Relationship Id="rId2" Type="http://schemas.openxmlformats.org/officeDocument/2006/relationships/audio" Target="../media/media60.mp3"/><Relationship Id="rId1" Type="http://schemas.microsoft.com/office/2007/relationships/media" Target="../media/media60.mp3"/><Relationship Id="rId6" Type="http://schemas.openxmlformats.org/officeDocument/2006/relationships/image" Target="../media/image25.jpg"/><Relationship Id="rId5" Type="http://schemas.openxmlformats.org/officeDocument/2006/relationships/slideLayout" Target="../slideLayouts/slideLayout4.xml"/><Relationship Id="rId4" Type="http://schemas.microsoft.com/office/2007/relationships/media" Target="../media/media61.mp3"/></Relationships>
</file>

<file path=ppt/slides/_rels/slide64.xml.rels><?xml version="1.0" encoding="UTF-8" standalone="yes"?>
<Relationships xmlns="http://schemas.openxmlformats.org/package/2006/relationships"><Relationship Id="rId3" Type="http://schemas.microsoft.com/office/2007/relationships/media" Target="../media/media63.mp3"/><Relationship Id="rId2" Type="http://schemas.microsoft.com/office/2007/relationships/media" Target="../media/media62.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25.jpg"/><Relationship Id="rId4"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6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6.jp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6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6.jp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6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7.jpg"/></Relationships>
</file>

<file path=ppt/slides/_rels/slide6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5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9.jp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6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9.jpg"/></Relationships>
</file>

<file path=ppt/slides/_rels/slide7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Layout" Target="../slideLayouts/slideLayout1.xml"/><Relationship Id="rId7" Type="http://schemas.openxmlformats.org/officeDocument/2006/relationships/slide" Target="slide73.xml"/><Relationship Id="rId2" Type="http://schemas.microsoft.com/office/2007/relationships/media" Target="../media/media66.mp3"/><Relationship Id="rId1" Type="http://schemas.openxmlformats.org/officeDocument/2006/relationships/audio" Target="NULL" TargetMode="External"/><Relationship Id="rId6" Type="http://schemas.openxmlformats.org/officeDocument/2006/relationships/image" Target="../media/image5.tiff"/><Relationship Id="rId11" Type="http://schemas.openxmlformats.org/officeDocument/2006/relationships/image" Target="../media/image4.png"/><Relationship Id="rId5" Type="http://schemas.openxmlformats.org/officeDocument/2006/relationships/audio" Target="../media/audio2.wav"/><Relationship Id="rId10" Type="http://schemas.openxmlformats.org/officeDocument/2006/relationships/slide" Target="slide7.xml"/><Relationship Id="rId4" Type="http://schemas.openxmlformats.org/officeDocument/2006/relationships/audio" Target="../media/audio3.wav"/><Relationship Id="rId9" Type="http://schemas.openxmlformats.org/officeDocument/2006/relationships/slide" Target="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6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0.jp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6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0.jp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69.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0.jpg"/></Relationships>
</file>

<file path=ppt/slides/_rels/slide77.xml.rels><?xml version="1.0" encoding="UTF-8" standalone="yes"?>
<Relationships xmlns="http://schemas.openxmlformats.org/package/2006/relationships"><Relationship Id="rId3" Type="http://schemas.openxmlformats.org/officeDocument/2006/relationships/audio" Target="NULL" TargetMode="External"/><Relationship Id="rId7" Type="http://schemas.openxmlformats.org/officeDocument/2006/relationships/image" Target="../media/image4.png"/><Relationship Id="rId2" Type="http://schemas.openxmlformats.org/officeDocument/2006/relationships/audio" Target="../media/media70.mp3"/><Relationship Id="rId1" Type="http://schemas.microsoft.com/office/2007/relationships/media" Target="../media/media70.mp3"/><Relationship Id="rId6" Type="http://schemas.openxmlformats.org/officeDocument/2006/relationships/image" Target="../media/image30.jpg"/><Relationship Id="rId5" Type="http://schemas.openxmlformats.org/officeDocument/2006/relationships/slideLayout" Target="../slideLayouts/slideLayout5.xml"/><Relationship Id="rId4" Type="http://schemas.microsoft.com/office/2007/relationships/media" Target="../media/media71.mp3"/></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72.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1.jpg"/></Relationships>
</file>

<file path=ppt/slides/_rels/slide7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4.png"/><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7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4.jpg"/></Relationships>
</file>

<file path=ppt/slides/_rels/slide8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74.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41.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jpg"/></Relationships>
</file>

<file path=ppt/slides/_rels/slide9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75.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41.jpg"/></Relationships>
</file>

<file path=ppt/slides/_rels/slide9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76.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45.jpg"/></Relationships>
</file>

<file path=ppt/slides/_rels/slide9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77.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46.jp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78.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4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40285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 y="584200"/>
            <a:ext cx="10160000" cy="5715000"/>
          </a:xfrm>
          <a:prstGeom prst="rect">
            <a:avLst/>
          </a:prstGeom>
          <a:ln w="3175" cap="rnd">
            <a:solidFill>
              <a:schemeClr val="tx1">
                <a:lumMod val="50000"/>
                <a:lumOff val="50000"/>
              </a:schemeClr>
            </a:solidFill>
            <a:round/>
          </a:ln>
        </p:spPr>
      </p:pic>
      <p:sp>
        <p:nvSpPr>
          <p:cNvPr id="4" name="TextBox 3"/>
          <p:cNvSpPr txBox="1"/>
          <p:nvPr/>
        </p:nvSpPr>
        <p:spPr>
          <a:xfrm>
            <a:off x="1354665" y="2360481"/>
            <a:ext cx="4286775" cy="923330"/>
          </a:xfrm>
          <a:prstGeom prst="rect">
            <a:avLst/>
          </a:prstGeom>
          <a:solidFill>
            <a:srgbClr val="F29220">
              <a:alpha val="70000"/>
            </a:srgbClr>
          </a:solidFill>
        </p:spPr>
        <p:txBody>
          <a:bodyPr wrap="square" rtlCol="0">
            <a:spAutoFit/>
          </a:bodyPr>
          <a:lstStyle>
            <a:defPPr>
              <a:defRPr lang="en-US"/>
            </a:defPPr>
            <a:lvl1pPr>
              <a:defRPr>
                <a:solidFill>
                  <a:schemeClr val="bg1"/>
                </a:solidFill>
              </a:defRPr>
            </a:lvl1pPr>
          </a:lstStyle>
          <a:p>
            <a:r>
              <a:rPr lang="en-US" dirty="0"/>
              <a:t>We understand you may have questions that will not be addressed in the program and encourage you to take notes</a:t>
            </a:r>
          </a:p>
        </p:txBody>
      </p:sp>
      <p:pic>
        <p:nvPicPr>
          <p:cNvPr id="3" name="p_01_05">
            <a:hlinkClick r:id="" action="ppaction://media"/>
          </p:cNvPr>
          <p:cNvPicPr>
            <a:picLocks noChangeAspect="1"/>
          </p:cNvPicPr>
          <p:nvPr>
            <a:audioFile r:link="rId1"/>
            <p:extLst>
              <p:ext uri="{DAA4B4D4-6D71-4841-9C94-3DE7FCFB9230}">
                <p14:media xmlns:p14="http://schemas.microsoft.com/office/powerpoint/2010/main" r:embed="rId2">
                  <p14:trim st="459" end="10983.4375"/>
                </p14:media>
              </p:ext>
            </p:extLst>
          </p:nvPr>
        </p:nvPicPr>
        <p:blipFill>
          <a:blip r:embed="rId5"/>
          <a:stretch>
            <a:fillRect/>
          </a:stretch>
        </p:blipFill>
        <p:spPr>
          <a:xfrm>
            <a:off x="5892800" y="1860550"/>
            <a:ext cx="406400" cy="406400"/>
          </a:xfrm>
          <a:prstGeom prst="rect">
            <a:avLst/>
          </a:prstGeom>
        </p:spPr>
      </p:pic>
    </p:spTree>
    <p:extLst>
      <p:ext uri="{BB962C8B-B14F-4D97-AF65-F5344CB8AC3E}">
        <p14:creationId xmlns:p14="http://schemas.microsoft.com/office/powerpoint/2010/main" val="318549944"/>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923330"/>
          </a:xfrm>
          <a:prstGeom prst="rect">
            <a:avLst/>
          </a:prstGeom>
          <a:solidFill>
            <a:srgbClr val="F29220">
              <a:alpha val="75000"/>
            </a:srgbClr>
          </a:solidFill>
        </p:spPr>
        <p:txBody>
          <a:bodyPr wrap="square" rtlCol="0">
            <a:spAutoFit/>
          </a:bodyPr>
          <a:lstStyle/>
          <a:p>
            <a:r>
              <a:rPr lang="en-US" dirty="0">
                <a:solidFill>
                  <a:schemeClr val="bg1"/>
                </a:solidFill>
              </a:rPr>
              <a:t>Next, select from the available </a:t>
            </a:r>
            <a:r>
              <a:rPr lang="en-US" b="1" dirty="0">
                <a:solidFill>
                  <a:schemeClr val="bg1"/>
                </a:solidFill>
              </a:rPr>
              <a:t>Referral </a:t>
            </a:r>
            <a:r>
              <a:rPr lang="en-US" b="1" dirty="0" smtClean="0">
                <a:solidFill>
                  <a:schemeClr val="bg1"/>
                </a:solidFill>
              </a:rPr>
              <a:t>Types</a:t>
            </a:r>
            <a:r>
              <a:rPr lang="en-US" dirty="0" smtClean="0">
                <a:solidFill>
                  <a:schemeClr val="bg1"/>
                </a:solidFill>
              </a:rPr>
              <a:t>:</a:t>
            </a:r>
            <a:endParaRPr lang="en-US" dirty="0">
              <a:solidFill>
                <a:schemeClr val="bg1"/>
              </a:solidFill>
            </a:endParaRPr>
          </a:p>
          <a:p>
            <a:pPr marL="285750" indent="-285750">
              <a:buFont typeface="Arial" panose="020B0604020202020204" pitchFamily="34" charset="0"/>
              <a:buChar char="•"/>
            </a:pPr>
            <a:r>
              <a:rPr lang="en-US" b="1" dirty="0" smtClean="0">
                <a:solidFill>
                  <a:schemeClr val="bg1"/>
                </a:solidFill>
              </a:rPr>
              <a:t>Self</a:t>
            </a:r>
          </a:p>
          <a:p>
            <a:pPr marL="285750" indent="-285750">
              <a:buFont typeface="Arial" panose="020B0604020202020204" pitchFamily="34" charset="0"/>
              <a:buChar char="•"/>
            </a:pPr>
            <a:r>
              <a:rPr lang="en-US" b="1" dirty="0" smtClean="0">
                <a:solidFill>
                  <a:schemeClr val="bg1"/>
                </a:solidFill>
              </a:rPr>
              <a:t>Physician</a:t>
            </a:r>
            <a:r>
              <a:rPr lang="en-US" dirty="0" smtClean="0">
                <a:solidFill>
                  <a:schemeClr val="bg1"/>
                </a:solidFill>
              </a:rPr>
              <a:t> (external)</a:t>
            </a:r>
            <a:endParaRPr lang="en-US" dirty="0">
              <a:solidFill>
                <a:schemeClr val="bg1"/>
              </a:solidFill>
            </a:endParaRPr>
          </a:p>
        </p:txBody>
      </p:sp>
      <p:sp>
        <p:nvSpPr>
          <p:cNvPr id="6" name="Rectangle 5"/>
          <p:cNvSpPr/>
          <p:nvPr/>
        </p:nvSpPr>
        <p:spPr>
          <a:xfrm>
            <a:off x="8178799" y="3335903"/>
            <a:ext cx="513444" cy="18459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3_10">
            <a:hlinkClick r:id="" action="ppaction://media"/>
          </p:cNvPr>
          <p:cNvPicPr>
            <a:picLocks noChangeAspect="1"/>
          </p:cNvPicPr>
          <p:nvPr>
            <a:audioFile r:link="rId1"/>
            <p:extLst>
              <p:ext uri="{DAA4B4D4-6D71-4841-9C94-3DE7FCFB9230}">
                <p14:media xmlns:p14="http://schemas.microsoft.com/office/powerpoint/2010/main" r:embed="rId2">
                  <p14:trim st="415" end="384.25"/>
                </p14:media>
              </p:ext>
            </p:extLst>
          </p:nvPr>
        </p:nvPicPr>
        <p:blipFill>
          <a:blip r:embed="rId5"/>
          <a:stretch>
            <a:fillRect/>
          </a:stretch>
        </p:blipFill>
        <p:spPr>
          <a:xfrm>
            <a:off x="1756861" y="3225002"/>
            <a:ext cx="406400" cy="406400"/>
          </a:xfrm>
          <a:prstGeom prst="rect">
            <a:avLst/>
          </a:prstGeom>
        </p:spPr>
      </p:pic>
    </p:spTree>
    <p:extLst>
      <p:ext uri="{BB962C8B-B14F-4D97-AF65-F5344CB8AC3E}">
        <p14:creationId xmlns:p14="http://schemas.microsoft.com/office/powerpoint/2010/main" val="648894532"/>
      </p:ext>
    </p:extLst>
  </p:cSld>
  <p:clrMapOvr>
    <a:masterClrMapping/>
  </p:clrMapOvr>
  <mc:AlternateContent xmlns:mc="http://schemas.openxmlformats.org/markup-compatibility/2006" xmlns:p14="http://schemas.microsoft.com/office/powerpoint/2010/main">
    <mc:Choice Requires="p14">
      <p:transition spd="med" p14:dur="700" advClick="0" advTm="1250">
        <p:fade/>
      </p:transition>
    </mc:Choice>
    <mc:Fallback xmlns="">
      <p:transition spd="med" advClick="0" advTm="1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1200329"/>
          </a:xfrm>
          <a:prstGeom prst="rect">
            <a:avLst/>
          </a:prstGeom>
          <a:solidFill>
            <a:srgbClr val="F29220">
              <a:alpha val="75000"/>
            </a:srgbClr>
          </a:solidFill>
        </p:spPr>
        <p:txBody>
          <a:bodyPr wrap="square" rtlCol="0">
            <a:spAutoFit/>
          </a:bodyPr>
          <a:lstStyle/>
          <a:p>
            <a:r>
              <a:rPr lang="en-US" dirty="0">
                <a:solidFill>
                  <a:schemeClr val="bg1"/>
                </a:solidFill>
              </a:rPr>
              <a:t>Next, select from the available </a:t>
            </a:r>
            <a:r>
              <a:rPr lang="en-US" b="1" dirty="0">
                <a:solidFill>
                  <a:schemeClr val="bg1"/>
                </a:solidFill>
              </a:rPr>
              <a:t>Referral </a:t>
            </a:r>
            <a:r>
              <a:rPr lang="en-US" b="1" dirty="0" smtClean="0">
                <a:solidFill>
                  <a:schemeClr val="bg1"/>
                </a:solidFill>
              </a:rPr>
              <a:t>Types</a:t>
            </a:r>
            <a:r>
              <a:rPr lang="en-US" dirty="0" smtClean="0">
                <a:solidFill>
                  <a:schemeClr val="bg1"/>
                </a:solidFill>
              </a:rPr>
              <a:t>:</a:t>
            </a: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Self</a:t>
            </a:r>
          </a:p>
          <a:p>
            <a:pPr marL="285750" indent="-285750">
              <a:buFont typeface="Arial" panose="020B0604020202020204" pitchFamily="34" charset="0"/>
              <a:buChar char="•"/>
            </a:pPr>
            <a:r>
              <a:rPr lang="en-US" b="1" dirty="0">
                <a:solidFill>
                  <a:schemeClr val="bg1"/>
                </a:solidFill>
              </a:rPr>
              <a:t>Physician</a:t>
            </a:r>
            <a:r>
              <a:rPr lang="en-US" dirty="0">
                <a:solidFill>
                  <a:schemeClr val="bg1"/>
                </a:solidFill>
              </a:rPr>
              <a:t> (external</a:t>
            </a:r>
            <a:r>
              <a:rPr lang="en-US" dirty="0" smtClean="0">
                <a:solidFill>
                  <a:schemeClr val="bg1"/>
                </a:solidFill>
              </a:rPr>
              <a:t>)</a:t>
            </a:r>
          </a:p>
          <a:p>
            <a:pPr marL="285750" indent="-285750">
              <a:buFont typeface="Arial" panose="020B0604020202020204" pitchFamily="34" charset="0"/>
              <a:buChar char="•"/>
            </a:pPr>
            <a:r>
              <a:rPr lang="en-US" b="1" dirty="0" smtClean="0">
                <a:solidFill>
                  <a:schemeClr val="bg1"/>
                </a:solidFill>
              </a:rPr>
              <a:t>Internal</a:t>
            </a:r>
            <a:endParaRPr lang="en-US" b="1" dirty="0">
              <a:solidFill>
                <a:schemeClr val="bg1"/>
              </a:solidFill>
            </a:endParaRPr>
          </a:p>
        </p:txBody>
      </p:sp>
      <p:sp>
        <p:nvSpPr>
          <p:cNvPr id="6" name="Rectangle 5"/>
          <p:cNvSpPr/>
          <p:nvPr/>
        </p:nvSpPr>
        <p:spPr>
          <a:xfrm>
            <a:off x="8703128" y="3335903"/>
            <a:ext cx="440872" cy="18459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3_11">
            <a:hlinkClick r:id="" action="ppaction://media"/>
          </p:cNvPr>
          <p:cNvPicPr>
            <a:picLocks noChangeAspect="1"/>
          </p:cNvPicPr>
          <p:nvPr>
            <a:audioFile r:link="rId1"/>
            <p:extLst>
              <p:ext uri="{DAA4B4D4-6D71-4841-9C94-3DE7FCFB9230}">
                <p14:media xmlns:p14="http://schemas.microsoft.com/office/powerpoint/2010/main" r:embed="rId2">
                  <p14:trim st="509" end="347.8125"/>
                </p14:media>
              </p:ext>
            </p:extLst>
          </p:nvPr>
        </p:nvPicPr>
        <p:blipFill>
          <a:blip r:embed="rId5"/>
          <a:stretch>
            <a:fillRect/>
          </a:stretch>
        </p:blipFill>
        <p:spPr>
          <a:xfrm>
            <a:off x="1756861" y="3520501"/>
            <a:ext cx="406400" cy="406400"/>
          </a:xfrm>
          <a:prstGeom prst="rect">
            <a:avLst/>
          </a:prstGeom>
        </p:spPr>
      </p:pic>
    </p:spTree>
    <p:extLst>
      <p:ext uri="{BB962C8B-B14F-4D97-AF65-F5344CB8AC3E}">
        <p14:creationId xmlns:p14="http://schemas.microsoft.com/office/powerpoint/2010/main" val="146402485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Enter an available diagnosis in the </a:t>
            </a:r>
            <a:r>
              <a:rPr lang="en-US" b="1" dirty="0">
                <a:solidFill>
                  <a:schemeClr val="bg1"/>
                </a:solidFill>
              </a:rPr>
              <a:t>Diagnosis</a:t>
            </a:r>
            <a:r>
              <a:rPr lang="en-US" dirty="0">
                <a:solidFill>
                  <a:schemeClr val="bg1"/>
                </a:solidFill>
              </a:rPr>
              <a:t> field</a:t>
            </a:r>
          </a:p>
        </p:txBody>
      </p:sp>
      <p:sp>
        <p:nvSpPr>
          <p:cNvPr id="5" name="Rectangle 4"/>
          <p:cNvSpPr/>
          <p:nvPr/>
        </p:nvSpPr>
        <p:spPr>
          <a:xfrm>
            <a:off x="7830457" y="3529800"/>
            <a:ext cx="1164772" cy="19911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3_12">
            <a:hlinkClick r:id="" action="ppaction://media"/>
          </p:cNvPr>
          <p:cNvPicPr>
            <a:picLocks noChangeAspect="1"/>
          </p:cNvPicPr>
          <p:nvPr>
            <a:audioFile r:link="rId1"/>
            <p:extLst>
              <p:ext uri="{DAA4B4D4-6D71-4841-9C94-3DE7FCFB9230}">
                <p14:media xmlns:p14="http://schemas.microsoft.com/office/powerpoint/2010/main" r:embed="rId2">
                  <p14:trim st="479" end="334.75"/>
                </p14:media>
              </p:ext>
            </p:extLst>
          </p:nvPr>
        </p:nvPicPr>
        <p:blipFill>
          <a:blip r:embed="rId5"/>
          <a:stretch>
            <a:fillRect/>
          </a:stretch>
        </p:blipFill>
        <p:spPr>
          <a:xfrm>
            <a:off x="1756861" y="3123400"/>
            <a:ext cx="406400" cy="406400"/>
          </a:xfrm>
          <a:prstGeom prst="rect">
            <a:avLst/>
          </a:prstGeom>
        </p:spPr>
      </p:pic>
    </p:spTree>
    <p:extLst>
      <p:ext uri="{BB962C8B-B14F-4D97-AF65-F5344CB8AC3E}">
        <p14:creationId xmlns:p14="http://schemas.microsoft.com/office/powerpoint/2010/main" val="3848287908"/>
      </p:ext>
    </p:extLst>
  </p:cSld>
  <p:clrMapOvr>
    <a:masterClrMapping/>
  </p:clrMapOvr>
  <mc:AlternateContent xmlns:mc="http://schemas.openxmlformats.org/markup-compatibility/2006" xmlns:p14="http://schemas.microsoft.com/office/powerpoint/2010/main">
    <mc:Choice Requires="p14">
      <p:transition spd="med" p14:dur="700" advClick="0" advTm="1250">
        <p:fade/>
      </p:transition>
    </mc:Choice>
    <mc:Fallback xmlns="">
      <p:transition spd="med" advClick="0" advTm="1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83" fill="hold"/>
                                        <p:tgtEl>
                                          <p:spTgt spid="2"/>
                                        </p:tgtEl>
                                      </p:cBhvr>
                                    </p:cmd>
                                  </p:childTnLst>
                                </p:cTn>
                              </p:par>
                              <p:par>
                                <p:cTn id="7" presetID="10" presetClass="entr" presetSubtype="0" fill="hold" grpId="0"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Enter an available diagnosis in the </a:t>
            </a:r>
            <a:r>
              <a:rPr lang="en-US" b="1" dirty="0">
                <a:solidFill>
                  <a:schemeClr val="bg1"/>
                </a:solidFill>
              </a:rPr>
              <a:t>Diagnosis</a:t>
            </a:r>
            <a:r>
              <a:rPr lang="en-US" dirty="0">
                <a:solidFill>
                  <a:schemeClr val="bg1"/>
                </a:solidFill>
              </a:rPr>
              <a:t> field</a:t>
            </a:r>
          </a:p>
        </p:txBody>
      </p:sp>
      <p:sp>
        <p:nvSpPr>
          <p:cNvPr id="5" name="Rectangle 4"/>
          <p:cNvSpPr/>
          <p:nvPr/>
        </p:nvSpPr>
        <p:spPr>
          <a:xfrm>
            <a:off x="7830457" y="3531055"/>
            <a:ext cx="1164772" cy="19911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8315250"/>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smtClean="0">
                <a:solidFill>
                  <a:schemeClr val="bg1"/>
                </a:solidFill>
              </a:rPr>
              <a:t>Indicate </a:t>
            </a:r>
            <a:r>
              <a:rPr lang="en-US" dirty="0">
                <a:solidFill>
                  <a:schemeClr val="bg1"/>
                </a:solidFill>
              </a:rPr>
              <a:t>the </a:t>
            </a:r>
            <a:r>
              <a:rPr lang="en-US" b="1" dirty="0" smtClean="0">
                <a:solidFill>
                  <a:schemeClr val="bg1"/>
                </a:solidFill>
              </a:rPr>
              <a:t>Insurance </a:t>
            </a:r>
            <a:r>
              <a:rPr lang="en-US" b="1" dirty="0">
                <a:solidFill>
                  <a:schemeClr val="bg1"/>
                </a:solidFill>
              </a:rPr>
              <a:t>P</a:t>
            </a:r>
            <a:r>
              <a:rPr lang="en-US" b="1" dirty="0" smtClean="0">
                <a:solidFill>
                  <a:schemeClr val="bg1"/>
                </a:solidFill>
              </a:rPr>
              <a:t>rovider </a:t>
            </a:r>
            <a:r>
              <a:rPr lang="en-US" dirty="0">
                <a:solidFill>
                  <a:schemeClr val="bg1"/>
                </a:solidFill>
              </a:rPr>
              <a:t>information from the selections available in the </a:t>
            </a:r>
            <a:r>
              <a:rPr lang="en-US" dirty="0" smtClean="0">
                <a:solidFill>
                  <a:schemeClr val="bg1"/>
                </a:solidFill>
              </a:rPr>
              <a:t>dropdown:</a:t>
            </a:r>
            <a:endParaRPr lang="en-US" dirty="0">
              <a:solidFill>
                <a:schemeClr val="bg1"/>
              </a:solidFill>
            </a:endParaRPr>
          </a:p>
        </p:txBody>
      </p:sp>
      <p:sp>
        <p:nvSpPr>
          <p:cNvPr id="6" name="Rectangle 5"/>
          <p:cNvSpPr/>
          <p:nvPr/>
        </p:nvSpPr>
        <p:spPr>
          <a:xfrm>
            <a:off x="7783278" y="3705224"/>
            <a:ext cx="1632865" cy="18642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_03_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52600" y="3036316"/>
            <a:ext cx="406400" cy="406400"/>
          </a:xfrm>
          <a:prstGeom prst="rect">
            <a:avLst/>
          </a:prstGeom>
        </p:spPr>
      </p:pic>
    </p:spTree>
    <p:extLst>
      <p:ext uri="{BB962C8B-B14F-4D97-AF65-F5344CB8AC3E}">
        <p14:creationId xmlns:p14="http://schemas.microsoft.com/office/powerpoint/2010/main" val="405421025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5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3"/>
                </p:tgtEl>
              </p:cMediaNode>
            </p:audio>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923330"/>
          </a:xfrm>
          <a:prstGeom prst="rect">
            <a:avLst/>
          </a:prstGeom>
          <a:solidFill>
            <a:srgbClr val="F29220">
              <a:alpha val="75000"/>
            </a:srgbClr>
          </a:solidFill>
        </p:spPr>
        <p:txBody>
          <a:bodyPr wrap="square" rtlCol="0">
            <a:spAutoFit/>
          </a:bodyPr>
          <a:lstStyle/>
          <a:p>
            <a:r>
              <a:rPr lang="en-US" dirty="0">
                <a:solidFill>
                  <a:schemeClr val="bg1"/>
                </a:solidFill>
              </a:rPr>
              <a:t>Indicate the </a:t>
            </a:r>
            <a:r>
              <a:rPr lang="en-US" b="1" dirty="0">
                <a:solidFill>
                  <a:schemeClr val="bg1"/>
                </a:solidFill>
              </a:rPr>
              <a:t>Insurance Provider </a:t>
            </a:r>
            <a:r>
              <a:rPr lang="en-US" dirty="0">
                <a:solidFill>
                  <a:schemeClr val="bg1"/>
                </a:solidFill>
              </a:rPr>
              <a:t>information from the selections available in the dropdown:</a:t>
            </a:r>
          </a:p>
          <a:p>
            <a:pPr marL="285750" indent="-285750">
              <a:buFont typeface="Arial" panose="020B0604020202020204" pitchFamily="34" charset="0"/>
              <a:buChar char="•"/>
            </a:pPr>
            <a:r>
              <a:rPr lang="en-US" b="1" dirty="0" smtClean="0">
                <a:solidFill>
                  <a:schemeClr val="bg1"/>
                </a:solidFill>
              </a:rPr>
              <a:t>Private</a:t>
            </a:r>
            <a:r>
              <a:rPr lang="en-US" dirty="0" smtClean="0">
                <a:solidFill>
                  <a:schemeClr val="bg1"/>
                </a:solidFill>
              </a:rPr>
              <a:t> </a:t>
            </a:r>
            <a:r>
              <a:rPr lang="en-US" b="1" dirty="0" smtClean="0">
                <a:solidFill>
                  <a:schemeClr val="bg1"/>
                </a:solidFill>
              </a:rPr>
              <a:t>Payer</a:t>
            </a:r>
            <a:endParaRPr lang="en-US" b="1" dirty="0">
              <a:solidFill>
                <a:schemeClr val="bg1"/>
              </a:solidFill>
            </a:endParaRPr>
          </a:p>
        </p:txBody>
      </p:sp>
      <p:sp>
        <p:nvSpPr>
          <p:cNvPr id="5" name="Rectangle 4"/>
          <p:cNvSpPr/>
          <p:nvPr/>
        </p:nvSpPr>
        <p:spPr>
          <a:xfrm>
            <a:off x="7783279" y="3712480"/>
            <a:ext cx="1556657" cy="67536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5548888"/>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1200329"/>
          </a:xfrm>
          <a:prstGeom prst="rect">
            <a:avLst/>
          </a:prstGeom>
          <a:solidFill>
            <a:srgbClr val="F29220">
              <a:alpha val="75000"/>
            </a:srgbClr>
          </a:solidFill>
        </p:spPr>
        <p:txBody>
          <a:bodyPr wrap="square" rtlCol="0">
            <a:spAutoFit/>
          </a:bodyPr>
          <a:lstStyle/>
          <a:p>
            <a:r>
              <a:rPr lang="en-US" dirty="0">
                <a:solidFill>
                  <a:schemeClr val="bg1"/>
                </a:solidFill>
              </a:rPr>
              <a:t>Indicate the </a:t>
            </a:r>
            <a:r>
              <a:rPr lang="en-US" b="1" dirty="0">
                <a:solidFill>
                  <a:schemeClr val="bg1"/>
                </a:solidFill>
              </a:rPr>
              <a:t>Insurance Provider </a:t>
            </a:r>
            <a:r>
              <a:rPr lang="en-US" dirty="0">
                <a:solidFill>
                  <a:schemeClr val="bg1"/>
                </a:solidFill>
              </a:rPr>
              <a:t>information from the selections available in the dropdown:</a:t>
            </a:r>
          </a:p>
          <a:p>
            <a:pPr marL="285750" indent="-285750">
              <a:buFont typeface="Arial" panose="020B0604020202020204" pitchFamily="34" charset="0"/>
              <a:buChar char="•"/>
            </a:pPr>
            <a:r>
              <a:rPr lang="en-US" b="1" dirty="0" smtClean="0">
                <a:solidFill>
                  <a:schemeClr val="bg1"/>
                </a:solidFill>
              </a:rPr>
              <a:t>Private</a:t>
            </a:r>
            <a:r>
              <a:rPr lang="en-US" dirty="0" smtClean="0">
                <a:solidFill>
                  <a:schemeClr val="bg1"/>
                </a:solidFill>
              </a:rPr>
              <a:t> </a:t>
            </a:r>
            <a:r>
              <a:rPr lang="en-US" b="1" dirty="0">
                <a:solidFill>
                  <a:schemeClr val="bg1"/>
                </a:solidFill>
              </a:rPr>
              <a:t>Payer</a:t>
            </a:r>
          </a:p>
          <a:p>
            <a:pPr marL="285750" indent="-285750">
              <a:buFont typeface="Arial" panose="020B0604020202020204" pitchFamily="34" charset="0"/>
              <a:buChar char="•"/>
            </a:pPr>
            <a:r>
              <a:rPr lang="en-US" b="1" dirty="0" smtClean="0">
                <a:solidFill>
                  <a:schemeClr val="bg1"/>
                </a:solidFill>
              </a:rPr>
              <a:t>Medicare</a:t>
            </a:r>
            <a:endParaRPr lang="en-US" b="1" dirty="0">
              <a:solidFill>
                <a:schemeClr val="bg1"/>
              </a:solidFill>
            </a:endParaRPr>
          </a:p>
        </p:txBody>
      </p:sp>
      <p:sp>
        <p:nvSpPr>
          <p:cNvPr id="6" name="Rectangle 5"/>
          <p:cNvSpPr/>
          <p:nvPr/>
        </p:nvSpPr>
        <p:spPr>
          <a:xfrm>
            <a:off x="7783279" y="3712480"/>
            <a:ext cx="1556657" cy="67536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705355"/>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1477328"/>
          </a:xfrm>
          <a:prstGeom prst="rect">
            <a:avLst/>
          </a:prstGeom>
          <a:solidFill>
            <a:srgbClr val="F29220">
              <a:alpha val="75000"/>
            </a:srgbClr>
          </a:solidFill>
        </p:spPr>
        <p:txBody>
          <a:bodyPr wrap="square" rtlCol="0">
            <a:spAutoFit/>
          </a:bodyPr>
          <a:lstStyle/>
          <a:p>
            <a:r>
              <a:rPr lang="en-US" dirty="0">
                <a:solidFill>
                  <a:schemeClr val="bg1"/>
                </a:solidFill>
              </a:rPr>
              <a:t>Indicate the </a:t>
            </a:r>
            <a:r>
              <a:rPr lang="en-US" b="1" dirty="0">
                <a:solidFill>
                  <a:schemeClr val="bg1"/>
                </a:solidFill>
              </a:rPr>
              <a:t>Insurance Provider </a:t>
            </a:r>
            <a:r>
              <a:rPr lang="en-US" dirty="0">
                <a:solidFill>
                  <a:schemeClr val="bg1"/>
                </a:solidFill>
              </a:rPr>
              <a:t>information from the selections available in the dropdown:</a:t>
            </a:r>
          </a:p>
          <a:p>
            <a:pPr marL="285750" indent="-285750">
              <a:buFont typeface="Arial" panose="020B0604020202020204" pitchFamily="34" charset="0"/>
              <a:buChar char="•"/>
            </a:pPr>
            <a:r>
              <a:rPr lang="en-US" b="1" dirty="0" smtClean="0">
                <a:solidFill>
                  <a:schemeClr val="bg1"/>
                </a:solidFill>
              </a:rPr>
              <a:t>Private</a:t>
            </a:r>
            <a:r>
              <a:rPr lang="en-US" dirty="0" smtClean="0">
                <a:solidFill>
                  <a:schemeClr val="bg1"/>
                </a:solidFill>
              </a:rPr>
              <a:t> </a:t>
            </a:r>
            <a:r>
              <a:rPr lang="en-US" b="1" dirty="0">
                <a:solidFill>
                  <a:schemeClr val="bg1"/>
                </a:solidFill>
              </a:rPr>
              <a:t>Payer</a:t>
            </a:r>
          </a:p>
          <a:p>
            <a:pPr marL="285750" indent="-285750">
              <a:buFont typeface="Arial" panose="020B0604020202020204" pitchFamily="34" charset="0"/>
              <a:buChar char="•"/>
            </a:pPr>
            <a:r>
              <a:rPr lang="en-US" b="1" dirty="0">
                <a:solidFill>
                  <a:schemeClr val="bg1"/>
                </a:solidFill>
              </a:rPr>
              <a:t>Medicare</a:t>
            </a:r>
          </a:p>
          <a:p>
            <a:pPr marL="285750" indent="-285750">
              <a:buFont typeface="Arial" panose="020B0604020202020204" pitchFamily="34" charset="0"/>
              <a:buChar char="•"/>
            </a:pPr>
            <a:r>
              <a:rPr lang="en-US" b="1" dirty="0" smtClean="0">
                <a:solidFill>
                  <a:schemeClr val="bg1"/>
                </a:solidFill>
              </a:rPr>
              <a:t>Medicaid</a:t>
            </a:r>
            <a:endParaRPr lang="en-US" b="1" dirty="0">
              <a:solidFill>
                <a:schemeClr val="bg1"/>
              </a:solidFill>
            </a:endParaRPr>
          </a:p>
        </p:txBody>
      </p:sp>
      <p:sp>
        <p:nvSpPr>
          <p:cNvPr id="6" name="Rectangle 5"/>
          <p:cNvSpPr/>
          <p:nvPr/>
        </p:nvSpPr>
        <p:spPr>
          <a:xfrm>
            <a:off x="7783279" y="3712480"/>
            <a:ext cx="1556657" cy="67536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7588112"/>
      </p:ext>
    </p:extLst>
  </p:cSld>
  <p:clrMapOvr>
    <a:masterClrMapping/>
  </p:clrMapOvr>
  <mc:AlternateContent xmlns:mc="http://schemas.openxmlformats.org/markup-compatibility/2006" xmlns:p14="http://schemas.microsoft.com/office/powerpoint/2010/main">
    <mc:Choice Requires="p14">
      <p:transition spd="med" p14:dur="700" advClick="0" advTm="250">
        <p:fade/>
      </p:transition>
    </mc:Choice>
    <mc:Fallback xmlns="">
      <p:transition spd="med" advClick="0" advTm="250">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1754326"/>
          </a:xfrm>
          <a:prstGeom prst="rect">
            <a:avLst/>
          </a:prstGeom>
          <a:solidFill>
            <a:srgbClr val="F29220">
              <a:alpha val="75000"/>
            </a:srgbClr>
          </a:solidFill>
        </p:spPr>
        <p:txBody>
          <a:bodyPr wrap="square" rtlCol="0">
            <a:spAutoFit/>
          </a:bodyPr>
          <a:lstStyle/>
          <a:p>
            <a:r>
              <a:rPr lang="en-US" dirty="0">
                <a:solidFill>
                  <a:schemeClr val="bg1"/>
                </a:solidFill>
              </a:rPr>
              <a:t>Indicate the </a:t>
            </a:r>
            <a:r>
              <a:rPr lang="en-US" b="1" dirty="0">
                <a:solidFill>
                  <a:schemeClr val="bg1"/>
                </a:solidFill>
              </a:rPr>
              <a:t>Insurance Provider </a:t>
            </a:r>
            <a:r>
              <a:rPr lang="en-US" dirty="0">
                <a:solidFill>
                  <a:schemeClr val="bg1"/>
                </a:solidFill>
              </a:rPr>
              <a:t>information from the selections available in the dropdown:</a:t>
            </a:r>
          </a:p>
          <a:p>
            <a:pPr marL="285750" indent="-285750">
              <a:buFont typeface="Arial" panose="020B0604020202020204" pitchFamily="34" charset="0"/>
              <a:buChar char="•"/>
            </a:pPr>
            <a:r>
              <a:rPr lang="en-US" b="1" dirty="0" smtClean="0">
                <a:solidFill>
                  <a:schemeClr val="bg1"/>
                </a:solidFill>
              </a:rPr>
              <a:t>Private</a:t>
            </a:r>
            <a:r>
              <a:rPr lang="en-US" dirty="0" smtClean="0">
                <a:solidFill>
                  <a:schemeClr val="bg1"/>
                </a:solidFill>
              </a:rPr>
              <a:t> </a:t>
            </a:r>
            <a:r>
              <a:rPr lang="en-US" b="1" dirty="0">
                <a:solidFill>
                  <a:schemeClr val="bg1"/>
                </a:solidFill>
              </a:rPr>
              <a:t>Payer</a:t>
            </a:r>
          </a:p>
          <a:p>
            <a:pPr marL="285750" indent="-285750">
              <a:buFont typeface="Arial" panose="020B0604020202020204" pitchFamily="34" charset="0"/>
              <a:buChar char="•"/>
            </a:pPr>
            <a:r>
              <a:rPr lang="en-US" b="1" dirty="0">
                <a:solidFill>
                  <a:schemeClr val="bg1"/>
                </a:solidFill>
              </a:rPr>
              <a:t>Medicare</a:t>
            </a:r>
          </a:p>
          <a:p>
            <a:pPr marL="285750" indent="-285750">
              <a:buFont typeface="Arial" panose="020B0604020202020204" pitchFamily="34" charset="0"/>
              <a:buChar char="•"/>
            </a:pPr>
            <a:r>
              <a:rPr lang="en-US" b="1" dirty="0">
                <a:solidFill>
                  <a:schemeClr val="bg1"/>
                </a:solidFill>
              </a:rPr>
              <a:t>Medicaid</a:t>
            </a:r>
          </a:p>
          <a:p>
            <a:pPr marL="285750" indent="-285750">
              <a:buFont typeface="Arial" panose="020B0604020202020204" pitchFamily="34" charset="0"/>
              <a:buChar char="•"/>
            </a:pPr>
            <a:r>
              <a:rPr lang="en-US" b="1" dirty="0" smtClean="0">
                <a:solidFill>
                  <a:schemeClr val="bg1"/>
                </a:solidFill>
              </a:rPr>
              <a:t>Other</a:t>
            </a:r>
            <a:endParaRPr lang="en-US" b="1" dirty="0">
              <a:solidFill>
                <a:schemeClr val="bg1"/>
              </a:solidFill>
            </a:endParaRPr>
          </a:p>
        </p:txBody>
      </p:sp>
      <p:sp>
        <p:nvSpPr>
          <p:cNvPr id="6" name="TextBox 5"/>
          <p:cNvSpPr txBox="1"/>
          <p:nvPr/>
        </p:nvSpPr>
        <p:spPr>
          <a:xfrm>
            <a:off x="1752600" y="3997761"/>
            <a:ext cx="4622169" cy="1200329"/>
          </a:xfrm>
          <a:prstGeom prst="rect">
            <a:avLst/>
          </a:prstGeom>
          <a:solidFill>
            <a:srgbClr val="5ABBD9">
              <a:alpha val="75000"/>
            </a:srgbClr>
          </a:solidFill>
        </p:spPr>
        <p:txBody>
          <a:bodyPr wrap="square" rtlCol="0">
            <a:spAutoFit/>
          </a:bodyPr>
          <a:lstStyle/>
          <a:p>
            <a:r>
              <a:rPr lang="en-US" dirty="0" smtClean="0">
                <a:solidFill>
                  <a:schemeClr val="bg1"/>
                </a:solidFill>
              </a:rPr>
              <a:t>NOTE</a:t>
            </a:r>
            <a:r>
              <a:rPr lang="en-US" dirty="0">
                <a:solidFill>
                  <a:schemeClr val="bg1"/>
                </a:solidFill>
              </a:rPr>
              <a:t>: </a:t>
            </a:r>
            <a:r>
              <a:rPr lang="en-US" dirty="0" smtClean="0">
                <a:solidFill>
                  <a:schemeClr val="bg1"/>
                </a:solidFill>
              </a:rPr>
              <a:t>use </a:t>
            </a:r>
            <a:r>
              <a:rPr lang="en-US" dirty="0">
                <a:solidFill>
                  <a:schemeClr val="bg1"/>
                </a:solidFill>
              </a:rPr>
              <a:t>the </a:t>
            </a:r>
            <a:r>
              <a:rPr lang="en-US" b="1" dirty="0">
                <a:solidFill>
                  <a:schemeClr val="bg1"/>
                </a:solidFill>
              </a:rPr>
              <a:t>Other</a:t>
            </a:r>
            <a:r>
              <a:rPr lang="en-US" dirty="0">
                <a:solidFill>
                  <a:schemeClr val="bg1"/>
                </a:solidFill>
              </a:rPr>
              <a:t> selection and free text field to enter provider information if a specific insurance provider is not included in the available selections</a:t>
            </a:r>
          </a:p>
        </p:txBody>
      </p:sp>
      <p:sp>
        <p:nvSpPr>
          <p:cNvPr id="10" name="Rectangle 9"/>
          <p:cNvSpPr/>
          <p:nvPr/>
        </p:nvSpPr>
        <p:spPr>
          <a:xfrm>
            <a:off x="7783279" y="3712480"/>
            <a:ext cx="1556657" cy="67536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3_13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76505266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86"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2031325"/>
          </a:xfrm>
          <a:prstGeom prst="rect">
            <a:avLst/>
          </a:prstGeom>
          <a:solidFill>
            <a:srgbClr val="F29220">
              <a:alpha val="75000"/>
            </a:srgbClr>
          </a:solidFill>
        </p:spPr>
        <p:txBody>
          <a:bodyPr wrap="square" rtlCol="0">
            <a:spAutoFit/>
          </a:bodyPr>
          <a:lstStyle/>
          <a:p>
            <a:r>
              <a:rPr lang="en-US" dirty="0">
                <a:solidFill>
                  <a:schemeClr val="bg1"/>
                </a:solidFill>
              </a:rPr>
              <a:t>Indicate the </a:t>
            </a:r>
            <a:r>
              <a:rPr lang="en-US" b="1" dirty="0" smtClean="0">
                <a:solidFill>
                  <a:schemeClr val="bg1"/>
                </a:solidFill>
              </a:rPr>
              <a:t>Insurance </a:t>
            </a:r>
            <a:r>
              <a:rPr lang="en-US" b="1" dirty="0">
                <a:solidFill>
                  <a:schemeClr val="bg1"/>
                </a:solidFill>
              </a:rPr>
              <a:t>P</a:t>
            </a:r>
            <a:r>
              <a:rPr lang="en-US" b="1" dirty="0" smtClean="0">
                <a:solidFill>
                  <a:schemeClr val="bg1"/>
                </a:solidFill>
              </a:rPr>
              <a:t>rovider </a:t>
            </a:r>
            <a:r>
              <a:rPr lang="en-US" dirty="0">
                <a:solidFill>
                  <a:schemeClr val="bg1"/>
                </a:solidFill>
              </a:rPr>
              <a:t>information from the selections available in the dropdown:</a:t>
            </a:r>
          </a:p>
          <a:p>
            <a:pPr marL="285750" indent="-285750">
              <a:buFont typeface="Arial" panose="020B0604020202020204" pitchFamily="34" charset="0"/>
              <a:buChar char="•"/>
            </a:pPr>
            <a:r>
              <a:rPr lang="en-US" b="1" dirty="0">
                <a:solidFill>
                  <a:schemeClr val="bg1"/>
                </a:solidFill>
              </a:rPr>
              <a:t>Private</a:t>
            </a:r>
            <a:r>
              <a:rPr lang="en-US" dirty="0">
                <a:solidFill>
                  <a:schemeClr val="bg1"/>
                </a:solidFill>
              </a:rPr>
              <a:t> </a:t>
            </a:r>
            <a:r>
              <a:rPr lang="en-US" b="1" dirty="0">
                <a:solidFill>
                  <a:schemeClr val="bg1"/>
                </a:solidFill>
              </a:rPr>
              <a:t>Payer</a:t>
            </a:r>
          </a:p>
          <a:p>
            <a:pPr marL="285750" indent="-285750">
              <a:buFont typeface="Arial" panose="020B0604020202020204" pitchFamily="34" charset="0"/>
              <a:buChar char="•"/>
            </a:pPr>
            <a:r>
              <a:rPr lang="en-US" b="1" dirty="0">
                <a:solidFill>
                  <a:schemeClr val="bg1"/>
                </a:solidFill>
              </a:rPr>
              <a:t>Medicare</a:t>
            </a:r>
          </a:p>
          <a:p>
            <a:pPr marL="285750" indent="-285750">
              <a:buFont typeface="Arial" panose="020B0604020202020204" pitchFamily="34" charset="0"/>
              <a:buChar char="•"/>
            </a:pPr>
            <a:r>
              <a:rPr lang="en-US" b="1" dirty="0">
                <a:solidFill>
                  <a:schemeClr val="bg1"/>
                </a:solidFill>
              </a:rPr>
              <a:t>Medicaid</a:t>
            </a:r>
          </a:p>
          <a:p>
            <a:pPr marL="285750" indent="-285750">
              <a:buFont typeface="Arial" panose="020B0604020202020204" pitchFamily="34" charset="0"/>
              <a:buChar char="•"/>
            </a:pPr>
            <a:r>
              <a:rPr lang="en-US" b="1" dirty="0">
                <a:solidFill>
                  <a:schemeClr val="bg1"/>
                </a:solidFill>
              </a:rPr>
              <a:t>Other</a:t>
            </a:r>
          </a:p>
          <a:p>
            <a:pPr marL="285750" indent="-285750">
              <a:buFont typeface="Arial" panose="020B0604020202020204" pitchFamily="34" charset="0"/>
              <a:buChar char="•"/>
            </a:pPr>
            <a:r>
              <a:rPr lang="en-US" b="1" dirty="0">
                <a:solidFill>
                  <a:schemeClr val="bg1"/>
                </a:solidFill>
              </a:rPr>
              <a:t>None</a:t>
            </a:r>
          </a:p>
        </p:txBody>
      </p:sp>
      <p:sp>
        <p:nvSpPr>
          <p:cNvPr id="6" name="Rectangle 5"/>
          <p:cNvSpPr/>
          <p:nvPr/>
        </p:nvSpPr>
        <p:spPr>
          <a:xfrm>
            <a:off x="7783279" y="3712480"/>
            <a:ext cx="1556657" cy="67536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224370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014984" y="584200"/>
            <a:ext cx="10160000" cy="5715000"/>
          </a:xfrm>
          <a:prstGeom prst="rect">
            <a:avLst/>
          </a:prstGeom>
          <a:ln w="3175" cap="rnd">
            <a:solidFill>
              <a:schemeClr val="tx1">
                <a:lumMod val="50000"/>
                <a:lumOff val="50000"/>
              </a:schemeClr>
            </a:solidFill>
            <a:round/>
          </a:ln>
        </p:spPr>
      </p:pic>
      <p:sp>
        <p:nvSpPr>
          <p:cNvPr id="4" name="TextBox 3"/>
          <p:cNvSpPr txBox="1"/>
          <p:nvPr/>
        </p:nvSpPr>
        <p:spPr>
          <a:xfrm>
            <a:off x="6770915" y="685800"/>
            <a:ext cx="4286775" cy="923330"/>
          </a:xfrm>
          <a:prstGeom prst="rect">
            <a:avLst/>
          </a:prstGeom>
          <a:noFill/>
        </p:spPr>
        <p:txBody>
          <a:bodyPr wrap="square" rtlCol="0">
            <a:spAutoFit/>
          </a:bodyPr>
          <a:lstStyle/>
          <a:p>
            <a:r>
              <a:rPr lang="en-US" dirty="0" smtClean="0">
                <a:solidFill>
                  <a:schemeClr val="bg1"/>
                </a:solidFill>
              </a:rPr>
              <a:t>Contact </a:t>
            </a:r>
            <a:r>
              <a:rPr lang="en-US" dirty="0">
                <a:solidFill>
                  <a:schemeClr val="bg1"/>
                </a:solidFill>
              </a:rPr>
              <a:t>information for our Technical Support Staff will be provided at the end of the final </a:t>
            </a:r>
            <a:r>
              <a:rPr lang="en-US" dirty="0" smtClean="0">
                <a:solidFill>
                  <a:schemeClr val="bg1"/>
                </a:solidFill>
              </a:rPr>
              <a:t>module</a:t>
            </a:r>
            <a:endParaRPr lang="en-US" dirty="0">
              <a:solidFill>
                <a:schemeClr val="bg1"/>
              </a:solidFill>
            </a:endParaRPr>
          </a:p>
        </p:txBody>
      </p:sp>
      <p:pic>
        <p:nvPicPr>
          <p:cNvPr id="5" name="p_01_05">
            <a:hlinkClick r:id="" action="ppaction://media"/>
          </p:cNvPr>
          <p:cNvPicPr>
            <a:picLocks noChangeAspect="1"/>
          </p:cNvPicPr>
          <p:nvPr>
            <a:audioFile r:link="rId1"/>
            <p:extLst>
              <p:ext uri="{DAA4B4D4-6D71-4841-9C94-3DE7FCFB9230}">
                <p14:media xmlns:p14="http://schemas.microsoft.com/office/powerpoint/2010/main" r:embed="rId2">
                  <p14:trim st="6655" end="4886.9375"/>
                </p14:media>
              </p:ext>
            </p:extLst>
          </p:nvPr>
        </p:nvPicPr>
        <p:blipFill>
          <a:blip r:embed="rId5"/>
          <a:stretch>
            <a:fillRect/>
          </a:stretch>
        </p:blipFill>
        <p:spPr>
          <a:xfrm>
            <a:off x="6521450" y="2852738"/>
            <a:ext cx="406400" cy="406400"/>
          </a:xfrm>
          <a:prstGeom prst="rect">
            <a:avLst/>
          </a:prstGeom>
        </p:spPr>
      </p:pic>
    </p:spTree>
    <p:extLst>
      <p:ext uri="{BB962C8B-B14F-4D97-AF65-F5344CB8AC3E}">
        <p14:creationId xmlns:p14="http://schemas.microsoft.com/office/powerpoint/2010/main" val="381625178"/>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5" name="Rectangle 4"/>
          <p:cNvSpPr/>
          <p:nvPr/>
        </p:nvSpPr>
        <p:spPr>
          <a:xfrm>
            <a:off x="7783279" y="3712481"/>
            <a:ext cx="1556657" cy="18642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56861" y="2014490"/>
            <a:ext cx="4622169" cy="2031325"/>
          </a:xfrm>
          <a:prstGeom prst="rect">
            <a:avLst/>
          </a:prstGeom>
          <a:solidFill>
            <a:srgbClr val="F29220">
              <a:alpha val="75000"/>
            </a:srgbClr>
          </a:solidFill>
        </p:spPr>
        <p:txBody>
          <a:bodyPr wrap="square" rtlCol="0">
            <a:spAutoFit/>
          </a:bodyPr>
          <a:lstStyle/>
          <a:p>
            <a:r>
              <a:rPr lang="en-US" dirty="0">
                <a:solidFill>
                  <a:schemeClr val="bg1"/>
                </a:solidFill>
              </a:rPr>
              <a:t>Indicate the </a:t>
            </a:r>
            <a:r>
              <a:rPr lang="en-US" b="1" dirty="0" smtClean="0">
                <a:solidFill>
                  <a:schemeClr val="bg1"/>
                </a:solidFill>
              </a:rPr>
              <a:t>Insurance </a:t>
            </a:r>
            <a:r>
              <a:rPr lang="en-US" b="1" dirty="0">
                <a:solidFill>
                  <a:schemeClr val="bg1"/>
                </a:solidFill>
              </a:rPr>
              <a:t>P</a:t>
            </a:r>
            <a:r>
              <a:rPr lang="en-US" b="1" dirty="0" smtClean="0">
                <a:solidFill>
                  <a:schemeClr val="bg1"/>
                </a:solidFill>
              </a:rPr>
              <a:t>rovider </a:t>
            </a:r>
            <a:r>
              <a:rPr lang="en-US" dirty="0">
                <a:solidFill>
                  <a:schemeClr val="bg1"/>
                </a:solidFill>
              </a:rPr>
              <a:t>information from the selections available in the dropdown:</a:t>
            </a:r>
          </a:p>
          <a:p>
            <a:pPr marL="285750" indent="-285750">
              <a:buFont typeface="Arial" panose="020B0604020202020204" pitchFamily="34" charset="0"/>
              <a:buChar char="•"/>
            </a:pPr>
            <a:r>
              <a:rPr lang="en-US" b="1" dirty="0">
                <a:solidFill>
                  <a:schemeClr val="bg1"/>
                </a:solidFill>
              </a:rPr>
              <a:t>Private</a:t>
            </a:r>
            <a:r>
              <a:rPr lang="en-US" dirty="0">
                <a:solidFill>
                  <a:schemeClr val="bg1"/>
                </a:solidFill>
              </a:rPr>
              <a:t> </a:t>
            </a:r>
            <a:r>
              <a:rPr lang="en-US" b="1" dirty="0">
                <a:solidFill>
                  <a:schemeClr val="bg1"/>
                </a:solidFill>
              </a:rPr>
              <a:t>Payer</a:t>
            </a:r>
          </a:p>
          <a:p>
            <a:pPr marL="285750" indent="-285750">
              <a:buFont typeface="Arial" panose="020B0604020202020204" pitchFamily="34" charset="0"/>
              <a:buChar char="•"/>
            </a:pPr>
            <a:r>
              <a:rPr lang="en-US" b="1" dirty="0">
                <a:solidFill>
                  <a:schemeClr val="bg1"/>
                </a:solidFill>
              </a:rPr>
              <a:t>Medicare</a:t>
            </a:r>
          </a:p>
          <a:p>
            <a:pPr marL="285750" indent="-285750">
              <a:buFont typeface="Arial" panose="020B0604020202020204" pitchFamily="34" charset="0"/>
              <a:buChar char="•"/>
            </a:pPr>
            <a:r>
              <a:rPr lang="en-US" b="1" dirty="0">
                <a:solidFill>
                  <a:schemeClr val="bg1"/>
                </a:solidFill>
              </a:rPr>
              <a:t>Medicaid</a:t>
            </a:r>
          </a:p>
          <a:p>
            <a:pPr marL="285750" indent="-285750">
              <a:buFont typeface="Arial" panose="020B0604020202020204" pitchFamily="34" charset="0"/>
              <a:buChar char="•"/>
            </a:pPr>
            <a:r>
              <a:rPr lang="en-US" b="1" dirty="0">
                <a:solidFill>
                  <a:schemeClr val="bg1"/>
                </a:solidFill>
              </a:rPr>
              <a:t>Other</a:t>
            </a:r>
          </a:p>
          <a:p>
            <a:pPr marL="285750" indent="-285750">
              <a:buFont typeface="Arial" panose="020B0604020202020204" pitchFamily="34" charset="0"/>
              <a:buChar char="•"/>
            </a:pPr>
            <a:r>
              <a:rPr lang="en-US" b="1" dirty="0">
                <a:solidFill>
                  <a:schemeClr val="bg1"/>
                </a:solidFill>
              </a:rPr>
              <a:t>None</a:t>
            </a:r>
          </a:p>
        </p:txBody>
      </p:sp>
    </p:spTree>
    <p:extLst>
      <p:ext uri="{BB962C8B-B14F-4D97-AF65-F5344CB8AC3E}">
        <p14:creationId xmlns:p14="http://schemas.microsoft.com/office/powerpoint/2010/main" val="891322788"/>
      </p:ext>
    </p:extLst>
  </p:cSld>
  <p:clrMapOvr>
    <a:masterClrMapping/>
  </p:clrMapOvr>
  <mc:AlternateContent xmlns:mc="http://schemas.openxmlformats.org/markup-compatibility/2006" xmlns:p14="http://schemas.microsoft.com/office/powerpoint/2010/main">
    <mc:Choice Requires="p14">
      <p:transition spd="med" p14:dur="700" advClick="0" advTm="250">
        <p:fade/>
      </p:transition>
    </mc:Choice>
    <mc:Fallback xmlns="">
      <p:transition spd="med" advClick="0" advTm="250">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756861" y="2014490"/>
            <a:ext cx="4622169" cy="2031325"/>
          </a:xfrm>
          <a:prstGeom prst="rect">
            <a:avLst/>
          </a:prstGeom>
          <a:solidFill>
            <a:srgbClr val="F29220">
              <a:alpha val="75000"/>
            </a:srgbClr>
          </a:solidFill>
        </p:spPr>
        <p:txBody>
          <a:bodyPr wrap="square" rtlCol="0">
            <a:spAutoFit/>
          </a:bodyPr>
          <a:lstStyle/>
          <a:p>
            <a:r>
              <a:rPr lang="en-US" dirty="0">
                <a:solidFill>
                  <a:schemeClr val="bg1"/>
                </a:solidFill>
              </a:rPr>
              <a:t>Indicate the </a:t>
            </a:r>
            <a:r>
              <a:rPr lang="en-US" b="1" dirty="0" smtClean="0">
                <a:solidFill>
                  <a:schemeClr val="bg1"/>
                </a:solidFill>
              </a:rPr>
              <a:t>Insurance </a:t>
            </a:r>
            <a:r>
              <a:rPr lang="en-US" b="1" dirty="0">
                <a:solidFill>
                  <a:schemeClr val="bg1"/>
                </a:solidFill>
              </a:rPr>
              <a:t>P</a:t>
            </a:r>
            <a:r>
              <a:rPr lang="en-US" b="1" dirty="0" smtClean="0">
                <a:solidFill>
                  <a:schemeClr val="bg1"/>
                </a:solidFill>
              </a:rPr>
              <a:t>rovider </a:t>
            </a:r>
            <a:r>
              <a:rPr lang="en-US" dirty="0">
                <a:solidFill>
                  <a:schemeClr val="bg1"/>
                </a:solidFill>
              </a:rPr>
              <a:t>information from the selections available in the dropdown:</a:t>
            </a:r>
          </a:p>
          <a:p>
            <a:pPr marL="285750" indent="-285750">
              <a:buFont typeface="Arial" panose="020B0604020202020204" pitchFamily="34" charset="0"/>
              <a:buChar char="•"/>
            </a:pPr>
            <a:r>
              <a:rPr lang="en-US" b="1" dirty="0">
                <a:solidFill>
                  <a:schemeClr val="bg1"/>
                </a:solidFill>
              </a:rPr>
              <a:t>Private</a:t>
            </a:r>
            <a:r>
              <a:rPr lang="en-US" dirty="0">
                <a:solidFill>
                  <a:schemeClr val="bg1"/>
                </a:solidFill>
              </a:rPr>
              <a:t> </a:t>
            </a:r>
            <a:r>
              <a:rPr lang="en-US" b="1" dirty="0">
                <a:solidFill>
                  <a:schemeClr val="bg1"/>
                </a:solidFill>
              </a:rPr>
              <a:t>Payer</a:t>
            </a:r>
          </a:p>
          <a:p>
            <a:pPr marL="285750" indent="-285750">
              <a:buFont typeface="Arial" panose="020B0604020202020204" pitchFamily="34" charset="0"/>
              <a:buChar char="•"/>
            </a:pPr>
            <a:r>
              <a:rPr lang="en-US" b="1" dirty="0">
                <a:solidFill>
                  <a:schemeClr val="bg1"/>
                </a:solidFill>
              </a:rPr>
              <a:t>Medicare</a:t>
            </a:r>
          </a:p>
          <a:p>
            <a:pPr marL="285750" indent="-285750">
              <a:buFont typeface="Arial" panose="020B0604020202020204" pitchFamily="34" charset="0"/>
              <a:buChar char="•"/>
            </a:pPr>
            <a:r>
              <a:rPr lang="en-US" b="1" dirty="0">
                <a:solidFill>
                  <a:schemeClr val="bg1"/>
                </a:solidFill>
              </a:rPr>
              <a:t>Medicaid</a:t>
            </a:r>
          </a:p>
          <a:p>
            <a:pPr marL="285750" indent="-285750">
              <a:buFont typeface="Arial" panose="020B0604020202020204" pitchFamily="34" charset="0"/>
              <a:buChar char="•"/>
            </a:pPr>
            <a:r>
              <a:rPr lang="en-US" b="1" dirty="0">
                <a:solidFill>
                  <a:schemeClr val="bg1"/>
                </a:solidFill>
              </a:rPr>
              <a:t>Other</a:t>
            </a:r>
          </a:p>
          <a:p>
            <a:pPr marL="285750" indent="-285750">
              <a:buFont typeface="Arial" panose="020B0604020202020204" pitchFamily="34" charset="0"/>
              <a:buChar char="•"/>
            </a:pPr>
            <a:r>
              <a:rPr lang="en-US" b="1" dirty="0">
                <a:solidFill>
                  <a:schemeClr val="bg1"/>
                </a:solidFill>
              </a:rPr>
              <a:t>None</a:t>
            </a:r>
          </a:p>
        </p:txBody>
      </p:sp>
    </p:spTree>
    <p:extLst>
      <p:ext uri="{BB962C8B-B14F-4D97-AF65-F5344CB8AC3E}">
        <p14:creationId xmlns:p14="http://schemas.microsoft.com/office/powerpoint/2010/main" val="911087665"/>
      </p:ext>
    </p:extLst>
  </p:cSld>
  <p:clrMapOvr>
    <a:masterClrMapping/>
  </p:clrMapOvr>
  <mc:AlternateContent xmlns:mc="http://schemas.openxmlformats.org/markup-compatibility/2006" xmlns:p14="http://schemas.microsoft.com/office/powerpoint/2010/main">
    <mc:Choice Requires="p14">
      <p:transition spd="med" p14:dur="700" advClick="0" advTm="250">
        <p:fade/>
      </p:transition>
    </mc:Choice>
    <mc:Fallback xmlns="">
      <p:transition spd="med" advClick="0" advTm="250">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5" name="Rectangle 4"/>
          <p:cNvSpPr/>
          <p:nvPr/>
        </p:nvSpPr>
        <p:spPr>
          <a:xfrm>
            <a:off x="8838280" y="5529943"/>
            <a:ext cx="635195" cy="27432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756861" y="2019300"/>
            <a:ext cx="4622169" cy="1200329"/>
          </a:xfrm>
          <a:prstGeom prst="rect">
            <a:avLst/>
          </a:prstGeom>
          <a:solidFill>
            <a:srgbClr val="F29220">
              <a:alpha val="75000"/>
            </a:srgbClr>
          </a:solidFill>
        </p:spPr>
        <p:txBody>
          <a:bodyPr wrap="square" rtlCol="0">
            <a:spAutoFit/>
          </a:bodyPr>
          <a:lstStyle/>
          <a:p>
            <a:r>
              <a:rPr lang="en-US" dirty="0">
                <a:solidFill>
                  <a:schemeClr val="bg1"/>
                </a:solidFill>
              </a:rPr>
              <a:t>Once all information on this screen has been entered, you’ll need to specify when you need the records.  Click the </a:t>
            </a:r>
            <a:r>
              <a:rPr lang="en-US" b="1" dirty="0">
                <a:solidFill>
                  <a:schemeClr val="bg1"/>
                </a:solidFill>
              </a:rPr>
              <a:t>Next</a:t>
            </a:r>
            <a:r>
              <a:rPr lang="en-US" dirty="0">
                <a:solidFill>
                  <a:schemeClr val="bg1"/>
                </a:solidFill>
              </a:rPr>
              <a:t> button to save and continue</a:t>
            </a:r>
          </a:p>
        </p:txBody>
      </p:sp>
      <p:pic>
        <p:nvPicPr>
          <p:cNvPr id="2" name="p_03_15">
            <a:hlinkClick r:id="" action="ppaction://media"/>
          </p:cNvPr>
          <p:cNvPicPr>
            <a:picLocks noChangeAspect="1"/>
          </p:cNvPicPr>
          <p:nvPr>
            <a:audioFile r:link="rId1"/>
            <p:extLst>
              <p:ext uri="{DAA4B4D4-6D71-4841-9C94-3DE7FCFB9230}">
                <p14:media xmlns:p14="http://schemas.microsoft.com/office/powerpoint/2010/main" r:embed="rId2">
                  <p14:trim st="448" end="266.125"/>
                </p14:media>
              </p:ext>
            </p:extLst>
          </p:nvPr>
        </p:nvPicPr>
        <p:blipFill>
          <a:blip r:embed="rId5"/>
          <a:stretch>
            <a:fillRect/>
          </a:stretch>
        </p:blipFill>
        <p:spPr>
          <a:xfrm>
            <a:off x="1756861" y="5123543"/>
            <a:ext cx="406400" cy="406400"/>
          </a:xfrm>
          <a:prstGeom prst="rect">
            <a:avLst/>
          </a:prstGeom>
        </p:spPr>
      </p:pic>
    </p:spTree>
    <p:extLst>
      <p:ext uri="{BB962C8B-B14F-4D97-AF65-F5344CB8AC3E}">
        <p14:creationId xmlns:p14="http://schemas.microsoft.com/office/powerpoint/2010/main" val="27139373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272" fill="hold"/>
                                        <p:tgtEl>
                                          <p:spTgt spid="2"/>
                                        </p:tgtEl>
                                      </p:cBhvr>
                                    </p:cmd>
                                  </p:childTnLst>
                                </p:cTn>
                              </p:par>
                              <p:par>
                                <p:cTn id="7" presetID="10" presetClass="entr" presetSubtype="0" fill="hold" grpId="0" nodeType="withEffect">
                                  <p:stCondLst>
                                    <p:cond delay="57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6" name="TextBox 5"/>
          <p:cNvSpPr txBox="1"/>
          <p:nvPr/>
        </p:nvSpPr>
        <p:spPr>
          <a:xfrm>
            <a:off x="1447799" y="2653906"/>
            <a:ext cx="2786743" cy="1200329"/>
          </a:xfrm>
          <a:prstGeom prst="rect">
            <a:avLst/>
          </a:prstGeom>
          <a:solidFill>
            <a:srgbClr val="F29220">
              <a:alpha val="75000"/>
            </a:srgbClr>
          </a:solidFill>
        </p:spPr>
        <p:txBody>
          <a:bodyPr wrap="square" rtlCol="0">
            <a:spAutoFit/>
          </a:bodyPr>
          <a:lstStyle/>
          <a:p>
            <a:r>
              <a:rPr lang="en-US" dirty="0">
                <a:solidFill>
                  <a:schemeClr val="bg1"/>
                </a:solidFill>
              </a:rPr>
              <a:t>From the </a:t>
            </a:r>
            <a:r>
              <a:rPr lang="en-US" b="1" dirty="0">
                <a:solidFill>
                  <a:schemeClr val="bg1"/>
                </a:solidFill>
              </a:rPr>
              <a:t>Choose Retrieval Options </a:t>
            </a:r>
            <a:r>
              <a:rPr lang="en-US" dirty="0">
                <a:solidFill>
                  <a:schemeClr val="bg1"/>
                </a:solidFill>
              </a:rPr>
              <a:t>screen, you’ll enter information relating to the outside records request</a:t>
            </a:r>
          </a:p>
        </p:txBody>
      </p:sp>
      <p:pic>
        <p:nvPicPr>
          <p:cNvPr id="2" name="p_03_16">
            <a:hlinkClick r:id="" action="ppaction://media"/>
          </p:cNvPr>
          <p:cNvPicPr>
            <a:picLocks noChangeAspect="1"/>
          </p:cNvPicPr>
          <p:nvPr>
            <a:audioFile r:link="rId1"/>
            <p:extLst>
              <p:ext uri="{DAA4B4D4-6D71-4841-9C94-3DE7FCFB9230}">
                <p14:media xmlns:p14="http://schemas.microsoft.com/office/powerpoint/2010/main" r:embed="rId2">
                  <p14:trim st="440" end="345.75"/>
                </p14:media>
              </p:ext>
            </p:extLst>
          </p:nvPr>
        </p:nvPicPr>
        <p:blipFill>
          <a:blip r:embed="rId5"/>
          <a:stretch>
            <a:fillRect/>
          </a:stretch>
        </p:blipFill>
        <p:spPr>
          <a:xfrm>
            <a:off x="1447799" y="3981450"/>
            <a:ext cx="406400" cy="406400"/>
          </a:xfrm>
          <a:prstGeom prst="rect">
            <a:avLst/>
          </a:prstGeom>
        </p:spPr>
      </p:pic>
    </p:spTree>
    <p:extLst>
      <p:ext uri="{BB962C8B-B14F-4D97-AF65-F5344CB8AC3E}">
        <p14:creationId xmlns:p14="http://schemas.microsoft.com/office/powerpoint/2010/main" val="2312694177"/>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
                                  </p:stCondLst>
                                  <p:childTnLst>
                                    <p:cmd type="call" cmd="playFrom(0.0)">
                                      <p:cBhvr>
                                        <p:cTn id="6" dur="5562"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5" name="Rectangle 4"/>
          <p:cNvSpPr/>
          <p:nvPr/>
        </p:nvSpPr>
        <p:spPr>
          <a:xfrm>
            <a:off x="5642430" y="2871262"/>
            <a:ext cx="1197428" cy="16766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447799" y="2653906"/>
            <a:ext cx="2786743" cy="923330"/>
          </a:xfrm>
          <a:prstGeom prst="rect">
            <a:avLst/>
          </a:prstGeom>
          <a:solidFill>
            <a:srgbClr val="F29220">
              <a:alpha val="75000"/>
            </a:srgbClr>
          </a:solidFill>
        </p:spPr>
        <p:txBody>
          <a:bodyPr wrap="square" rtlCol="0">
            <a:spAutoFit/>
          </a:bodyPr>
          <a:lstStyle/>
          <a:p>
            <a:r>
              <a:rPr lang="en-US" dirty="0">
                <a:solidFill>
                  <a:schemeClr val="bg1"/>
                </a:solidFill>
              </a:rPr>
              <a:t>From the </a:t>
            </a:r>
            <a:r>
              <a:rPr lang="en-US" b="1" dirty="0">
                <a:solidFill>
                  <a:schemeClr val="bg1"/>
                </a:solidFill>
              </a:rPr>
              <a:t>Records Need by Date</a:t>
            </a:r>
            <a:r>
              <a:rPr lang="en-US" dirty="0">
                <a:solidFill>
                  <a:schemeClr val="bg1"/>
                </a:solidFill>
              </a:rPr>
              <a:t> dropdown, choose from the options of:</a:t>
            </a:r>
          </a:p>
        </p:txBody>
      </p:sp>
      <p:pic>
        <p:nvPicPr>
          <p:cNvPr id="2" name="p_03_17">
            <a:hlinkClick r:id="" action="ppaction://media"/>
          </p:cNvPr>
          <p:cNvPicPr>
            <a:picLocks noChangeAspect="1"/>
          </p:cNvPicPr>
          <p:nvPr>
            <a:audioFile r:link="rId1"/>
            <p:extLst>
              <p:ext uri="{DAA4B4D4-6D71-4841-9C94-3DE7FCFB9230}">
                <p14:media xmlns:p14="http://schemas.microsoft.com/office/powerpoint/2010/main" r:embed="rId2">
                  <p14:trim st="488" end="371.875"/>
                </p14:media>
              </p:ext>
            </p:extLst>
          </p:nvPr>
        </p:nvPicPr>
        <p:blipFill>
          <a:blip r:embed="rId5"/>
          <a:stretch>
            <a:fillRect/>
          </a:stretch>
        </p:blipFill>
        <p:spPr>
          <a:xfrm>
            <a:off x="1447799" y="3781425"/>
            <a:ext cx="406400" cy="406400"/>
          </a:xfrm>
          <a:prstGeom prst="rect">
            <a:avLst/>
          </a:prstGeom>
        </p:spPr>
      </p:pic>
    </p:spTree>
    <p:extLst>
      <p:ext uri="{BB962C8B-B14F-4D97-AF65-F5344CB8AC3E}">
        <p14:creationId xmlns:p14="http://schemas.microsoft.com/office/powerpoint/2010/main" val="125376225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34"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5" name="Rectangle 4"/>
          <p:cNvSpPr/>
          <p:nvPr/>
        </p:nvSpPr>
        <p:spPr>
          <a:xfrm>
            <a:off x="5569859" y="2878519"/>
            <a:ext cx="1197428" cy="16766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47799" y="2653906"/>
            <a:ext cx="2786743" cy="1477328"/>
          </a:xfrm>
          <a:prstGeom prst="rect">
            <a:avLst/>
          </a:prstGeom>
          <a:solidFill>
            <a:srgbClr val="F29220">
              <a:alpha val="75000"/>
            </a:srgbClr>
          </a:solidFill>
        </p:spPr>
        <p:txBody>
          <a:bodyPr wrap="square" rtlCol="0">
            <a:spAutoFit/>
          </a:bodyPr>
          <a:lstStyle/>
          <a:p>
            <a:r>
              <a:rPr lang="en-US" dirty="0">
                <a:solidFill>
                  <a:schemeClr val="bg1"/>
                </a:solidFill>
              </a:rPr>
              <a:t>From the </a:t>
            </a:r>
            <a:r>
              <a:rPr lang="en-US" b="1" dirty="0">
                <a:solidFill>
                  <a:schemeClr val="bg1"/>
                </a:solidFill>
              </a:rPr>
              <a:t>Records Need by Date</a:t>
            </a:r>
            <a:r>
              <a:rPr lang="en-US" dirty="0">
                <a:solidFill>
                  <a:schemeClr val="bg1"/>
                </a:solidFill>
              </a:rPr>
              <a:t> dropdown, choose from the options of:</a:t>
            </a:r>
          </a:p>
          <a:p>
            <a:pPr marL="285750" indent="-285750">
              <a:buFont typeface="Arial" panose="020B0604020202020204" pitchFamily="34" charset="0"/>
              <a:buChar char="•"/>
            </a:pPr>
            <a:r>
              <a:rPr lang="en-US" b="1" dirty="0">
                <a:solidFill>
                  <a:schemeClr val="bg1"/>
                </a:solidFill>
              </a:rPr>
              <a:t>Standard</a:t>
            </a:r>
            <a:r>
              <a:rPr lang="en-US" dirty="0">
                <a:solidFill>
                  <a:schemeClr val="bg1"/>
                </a:solidFill>
              </a:rPr>
              <a:t> - three day or more </a:t>
            </a:r>
            <a:r>
              <a:rPr lang="en-US" dirty="0" smtClean="0">
                <a:solidFill>
                  <a:schemeClr val="bg1"/>
                </a:solidFill>
              </a:rPr>
              <a:t>turnaround</a:t>
            </a:r>
            <a:endParaRPr lang="en-US" dirty="0">
              <a:solidFill>
                <a:schemeClr val="bg1"/>
              </a:solidFill>
            </a:endParaRPr>
          </a:p>
        </p:txBody>
      </p:sp>
      <p:pic>
        <p:nvPicPr>
          <p:cNvPr id="2" name="p_03_18">
            <a:hlinkClick r:id="" action="ppaction://media"/>
          </p:cNvPr>
          <p:cNvPicPr>
            <a:picLocks noChangeAspect="1"/>
          </p:cNvPicPr>
          <p:nvPr>
            <a:audioFile r:link="rId1"/>
            <p:extLst>
              <p:ext uri="{DAA4B4D4-6D71-4841-9C94-3DE7FCFB9230}">
                <p14:media xmlns:p14="http://schemas.microsoft.com/office/powerpoint/2010/main" r:embed="rId2">
                  <p14:trim st="478" end="264.0625"/>
                </p14:media>
              </p:ext>
            </p:extLst>
          </p:nvPr>
        </p:nvPicPr>
        <p:blipFill>
          <a:blip r:embed="rId5"/>
          <a:stretch>
            <a:fillRect/>
          </a:stretch>
        </p:blipFill>
        <p:spPr>
          <a:xfrm>
            <a:off x="1447799" y="4387850"/>
            <a:ext cx="406400" cy="406400"/>
          </a:xfrm>
          <a:prstGeom prst="rect">
            <a:avLst/>
          </a:prstGeom>
        </p:spPr>
      </p:pic>
    </p:spTree>
    <p:extLst>
      <p:ext uri="{BB962C8B-B14F-4D97-AF65-F5344CB8AC3E}">
        <p14:creationId xmlns:p14="http://schemas.microsoft.com/office/powerpoint/2010/main" val="3058953358"/>
      </p:ext>
    </p:extLst>
  </p:cSld>
  <p:clrMapOvr>
    <a:masterClrMapping/>
  </p:clrMapOvr>
  <mc:AlternateContent xmlns:mc="http://schemas.openxmlformats.org/markup-compatibility/2006" xmlns:p14="http://schemas.microsoft.com/office/powerpoint/2010/main">
    <mc:Choice Requires="p14">
      <p:transition spd="med" p14:dur="700" advClick="0" advTm="1500">
        <p:fade/>
      </p:transition>
    </mc:Choice>
    <mc:Fallback xmlns="">
      <p:transition spd="med" advClick="0"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5" name="Rectangle 4"/>
          <p:cNvSpPr/>
          <p:nvPr/>
        </p:nvSpPr>
        <p:spPr>
          <a:xfrm>
            <a:off x="5562602" y="2996444"/>
            <a:ext cx="1197428" cy="16766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47799" y="2653906"/>
            <a:ext cx="2786743" cy="2031325"/>
          </a:xfrm>
          <a:prstGeom prst="rect">
            <a:avLst/>
          </a:prstGeom>
          <a:solidFill>
            <a:srgbClr val="F29220">
              <a:alpha val="75000"/>
            </a:srgbClr>
          </a:solidFill>
        </p:spPr>
        <p:txBody>
          <a:bodyPr wrap="square" rtlCol="0">
            <a:spAutoFit/>
          </a:bodyPr>
          <a:lstStyle/>
          <a:p>
            <a:r>
              <a:rPr lang="en-US" dirty="0">
                <a:solidFill>
                  <a:schemeClr val="bg1"/>
                </a:solidFill>
              </a:rPr>
              <a:t>From the </a:t>
            </a:r>
            <a:r>
              <a:rPr lang="en-US" b="1" dirty="0">
                <a:solidFill>
                  <a:schemeClr val="bg1"/>
                </a:solidFill>
              </a:rPr>
              <a:t>Records Need by Date</a:t>
            </a:r>
            <a:r>
              <a:rPr lang="en-US" dirty="0">
                <a:solidFill>
                  <a:schemeClr val="bg1"/>
                </a:solidFill>
              </a:rPr>
              <a:t> dropdown, choose from the options of:</a:t>
            </a:r>
          </a:p>
          <a:p>
            <a:pPr marL="285750" indent="-285750">
              <a:buFont typeface="Arial" panose="020B0604020202020204" pitchFamily="34" charset="0"/>
              <a:buChar char="•"/>
            </a:pPr>
            <a:r>
              <a:rPr lang="en-US" b="1" dirty="0">
                <a:solidFill>
                  <a:schemeClr val="bg1"/>
                </a:solidFill>
              </a:rPr>
              <a:t>Standard</a:t>
            </a:r>
            <a:r>
              <a:rPr lang="en-US" dirty="0">
                <a:solidFill>
                  <a:schemeClr val="bg1"/>
                </a:solidFill>
              </a:rPr>
              <a:t> - three day or more turnaround</a:t>
            </a:r>
          </a:p>
          <a:p>
            <a:pPr marL="285750" indent="-285750">
              <a:buFont typeface="Arial" panose="020B0604020202020204" pitchFamily="34" charset="0"/>
              <a:buChar char="•"/>
            </a:pPr>
            <a:r>
              <a:rPr lang="en-US" b="1" dirty="0">
                <a:solidFill>
                  <a:schemeClr val="bg1"/>
                </a:solidFill>
              </a:rPr>
              <a:t>Expedited</a:t>
            </a:r>
            <a:r>
              <a:rPr lang="en-US" dirty="0">
                <a:solidFill>
                  <a:schemeClr val="bg1"/>
                </a:solidFill>
              </a:rPr>
              <a:t> </a:t>
            </a:r>
            <a:r>
              <a:rPr lang="en-US" b="1" dirty="0">
                <a:solidFill>
                  <a:schemeClr val="bg1"/>
                </a:solidFill>
              </a:rPr>
              <a:t>(24 hours) </a:t>
            </a:r>
            <a:r>
              <a:rPr lang="en-US" dirty="0">
                <a:solidFill>
                  <a:schemeClr val="bg1"/>
                </a:solidFill>
              </a:rPr>
              <a:t>-next day </a:t>
            </a:r>
            <a:r>
              <a:rPr lang="en-US" dirty="0" smtClean="0">
                <a:solidFill>
                  <a:schemeClr val="bg1"/>
                </a:solidFill>
              </a:rPr>
              <a:t>turnaround</a:t>
            </a:r>
            <a:endParaRPr lang="en-US" dirty="0">
              <a:solidFill>
                <a:schemeClr val="bg1"/>
              </a:solidFill>
            </a:endParaRPr>
          </a:p>
        </p:txBody>
      </p:sp>
      <p:pic>
        <p:nvPicPr>
          <p:cNvPr id="3" name="p_03_19">
            <a:hlinkClick r:id="" action="ppaction://media"/>
          </p:cNvPr>
          <p:cNvPicPr>
            <a:picLocks noChangeAspect="1"/>
          </p:cNvPicPr>
          <p:nvPr>
            <a:audioFile r:link="rId1"/>
            <p:extLst>
              <p:ext uri="{DAA4B4D4-6D71-4841-9C94-3DE7FCFB9230}">
                <p14:media xmlns:p14="http://schemas.microsoft.com/office/powerpoint/2010/main" r:embed="rId2">
                  <p14:trim st="510" end="363.25"/>
                </p14:media>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300810546"/>
      </p:ext>
    </p:extLst>
  </p:cSld>
  <p:clrMapOvr>
    <a:masterClrMapping/>
  </p:clrMapOvr>
  <mc:AlternateContent xmlns:mc="http://schemas.openxmlformats.org/markup-compatibility/2006" xmlns:p14="http://schemas.microsoft.com/office/powerpoint/2010/main">
    <mc:Choice Requires="p14">
      <p:transition spd="med" p14:dur="700" advClick="0" advTm="1500">
        <p:fade/>
      </p:transition>
    </mc:Choice>
    <mc:Fallback xmlns="">
      <p:transition spd="med" advClick="0"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352" y="584057"/>
            <a:ext cx="10160000" cy="5715000"/>
          </a:xfrm>
          <a:prstGeom prst="rect">
            <a:avLst/>
          </a:prstGeom>
        </p:spPr>
      </p:pic>
      <p:sp>
        <p:nvSpPr>
          <p:cNvPr id="5" name="Rectangle 4"/>
          <p:cNvSpPr/>
          <p:nvPr/>
        </p:nvSpPr>
        <p:spPr>
          <a:xfrm>
            <a:off x="5562602" y="3110746"/>
            <a:ext cx="1197428" cy="16766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447799" y="2653906"/>
            <a:ext cx="2786743" cy="2585323"/>
          </a:xfrm>
          <a:prstGeom prst="rect">
            <a:avLst/>
          </a:prstGeom>
          <a:solidFill>
            <a:srgbClr val="F29220">
              <a:alpha val="75000"/>
            </a:srgbClr>
          </a:solidFill>
        </p:spPr>
        <p:txBody>
          <a:bodyPr wrap="square" rtlCol="0">
            <a:spAutoFit/>
          </a:bodyPr>
          <a:lstStyle/>
          <a:p>
            <a:r>
              <a:rPr lang="en-US" dirty="0">
                <a:solidFill>
                  <a:schemeClr val="bg1"/>
                </a:solidFill>
              </a:rPr>
              <a:t>From the </a:t>
            </a:r>
            <a:r>
              <a:rPr lang="en-US" b="1" dirty="0">
                <a:solidFill>
                  <a:schemeClr val="bg1"/>
                </a:solidFill>
              </a:rPr>
              <a:t>Records Need by Date </a:t>
            </a:r>
            <a:r>
              <a:rPr lang="en-US" dirty="0">
                <a:solidFill>
                  <a:schemeClr val="bg1"/>
                </a:solidFill>
              </a:rPr>
              <a:t>dropdown, choose from the options of:</a:t>
            </a:r>
          </a:p>
          <a:p>
            <a:pPr marL="285750" indent="-285750">
              <a:buFont typeface="Arial" panose="020B0604020202020204" pitchFamily="34" charset="0"/>
              <a:buChar char="•"/>
            </a:pPr>
            <a:r>
              <a:rPr lang="en-US" b="1" dirty="0">
                <a:solidFill>
                  <a:schemeClr val="bg1"/>
                </a:solidFill>
              </a:rPr>
              <a:t>Standard</a:t>
            </a:r>
            <a:r>
              <a:rPr lang="en-US" dirty="0">
                <a:solidFill>
                  <a:schemeClr val="bg1"/>
                </a:solidFill>
              </a:rPr>
              <a:t> </a:t>
            </a:r>
            <a:r>
              <a:rPr lang="en-US" dirty="0" smtClean="0">
                <a:solidFill>
                  <a:schemeClr val="bg1"/>
                </a:solidFill>
              </a:rPr>
              <a:t>- three </a:t>
            </a:r>
            <a:r>
              <a:rPr lang="en-US" dirty="0">
                <a:solidFill>
                  <a:schemeClr val="bg1"/>
                </a:solidFill>
              </a:rPr>
              <a:t>day or more </a:t>
            </a:r>
            <a:r>
              <a:rPr lang="en-US" dirty="0" smtClean="0">
                <a:solidFill>
                  <a:schemeClr val="bg1"/>
                </a:solidFill>
              </a:rPr>
              <a:t>turnaround</a:t>
            </a:r>
            <a:endParaRPr lang="en-US" dirty="0">
              <a:solidFill>
                <a:schemeClr val="bg1"/>
              </a:solidFill>
            </a:endParaRPr>
          </a:p>
          <a:p>
            <a:pPr marL="285750" indent="-285750">
              <a:buFont typeface="Arial" panose="020B0604020202020204" pitchFamily="34" charset="0"/>
              <a:buChar char="•"/>
            </a:pPr>
            <a:r>
              <a:rPr lang="en-US" b="1" dirty="0" smtClean="0">
                <a:solidFill>
                  <a:schemeClr val="bg1"/>
                </a:solidFill>
              </a:rPr>
              <a:t>Expedited</a:t>
            </a:r>
            <a:r>
              <a:rPr lang="en-US" dirty="0" smtClean="0">
                <a:solidFill>
                  <a:schemeClr val="bg1"/>
                </a:solidFill>
              </a:rPr>
              <a:t> </a:t>
            </a:r>
            <a:r>
              <a:rPr lang="en-US" b="1" dirty="0" smtClean="0">
                <a:solidFill>
                  <a:schemeClr val="bg1"/>
                </a:solidFill>
              </a:rPr>
              <a:t>(24 hours) </a:t>
            </a:r>
            <a:r>
              <a:rPr lang="en-US" dirty="0" smtClean="0">
                <a:solidFill>
                  <a:schemeClr val="bg1"/>
                </a:solidFill>
              </a:rPr>
              <a:t>-next </a:t>
            </a:r>
            <a:r>
              <a:rPr lang="en-US" dirty="0">
                <a:solidFill>
                  <a:schemeClr val="bg1"/>
                </a:solidFill>
              </a:rPr>
              <a:t>day </a:t>
            </a:r>
            <a:r>
              <a:rPr lang="en-US" dirty="0" smtClean="0">
                <a:solidFill>
                  <a:schemeClr val="bg1"/>
                </a:solidFill>
              </a:rPr>
              <a:t>turnaround</a:t>
            </a:r>
          </a:p>
          <a:p>
            <a:pPr marL="285750" indent="-285750">
              <a:buFont typeface="Arial" panose="020B0604020202020204" pitchFamily="34" charset="0"/>
              <a:buChar char="•"/>
            </a:pPr>
            <a:r>
              <a:rPr lang="en-US" b="1" dirty="0" smtClean="0">
                <a:solidFill>
                  <a:schemeClr val="bg1"/>
                </a:solidFill>
              </a:rPr>
              <a:t>Expedited</a:t>
            </a:r>
            <a:r>
              <a:rPr lang="en-US" dirty="0" smtClean="0">
                <a:solidFill>
                  <a:schemeClr val="bg1"/>
                </a:solidFill>
              </a:rPr>
              <a:t> </a:t>
            </a:r>
            <a:r>
              <a:rPr lang="en-US" b="1" dirty="0" smtClean="0">
                <a:solidFill>
                  <a:schemeClr val="bg1"/>
                </a:solidFill>
              </a:rPr>
              <a:t>(48 hours) </a:t>
            </a:r>
            <a:r>
              <a:rPr lang="en-US" dirty="0" smtClean="0">
                <a:solidFill>
                  <a:schemeClr val="bg1"/>
                </a:solidFill>
              </a:rPr>
              <a:t>- for </a:t>
            </a:r>
            <a:r>
              <a:rPr lang="en-US" dirty="0">
                <a:solidFill>
                  <a:schemeClr val="bg1"/>
                </a:solidFill>
              </a:rPr>
              <a:t>2-day </a:t>
            </a:r>
            <a:r>
              <a:rPr lang="en-US" dirty="0" smtClean="0">
                <a:solidFill>
                  <a:schemeClr val="bg1"/>
                </a:solidFill>
              </a:rPr>
              <a:t>turnaround</a:t>
            </a:r>
            <a:endParaRPr lang="en-US" dirty="0">
              <a:solidFill>
                <a:schemeClr val="bg1"/>
              </a:solidFill>
            </a:endParaRPr>
          </a:p>
        </p:txBody>
      </p:sp>
      <p:pic>
        <p:nvPicPr>
          <p:cNvPr id="2" name="p_03_20">
            <a:hlinkClick r:id="" action="ppaction://media"/>
          </p:cNvPr>
          <p:cNvPicPr>
            <a:picLocks noChangeAspect="1"/>
          </p:cNvPicPr>
          <p:nvPr>
            <a:audioFile r:link="rId1"/>
            <p:extLst>
              <p:ext uri="{DAA4B4D4-6D71-4841-9C94-3DE7FCFB9230}">
                <p14:media xmlns:p14="http://schemas.microsoft.com/office/powerpoint/2010/main" r:embed="rId2">
                  <p14:trim st="455" end="396.1875"/>
                </p14:media>
              </p:ext>
            </p:extLst>
          </p:nvPr>
        </p:nvPicPr>
        <p:blipFill>
          <a:blip r:embed="rId5"/>
          <a:stretch>
            <a:fillRect/>
          </a:stretch>
        </p:blipFill>
        <p:spPr>
          <a:xfrm>
            <a:off x="4568825" y="4832829"/>
            <a:ext cx="406400" cy="406400"/>
          </a:xfrm>
          <a:prstGeom prst="rect">
            <a:avLst/>
          </a:prstGeom>
        </p:spPr>
      </p:pic>
    </p:spTree>
    <p:extLst>
      <p:ext uri="{BB962C8B-B14F-4D97-AF65-F5344CB8AC3E}">
        <p14:creationId xmlns:p14="http://schemas.microsoft.com/office/powerpoint/2010/main" val="2321078446"/>
      </p:ext>
    </p:extLst>
  </p:cSld>
  <p:clrMapOvr>
    <a:masterClrMapping/>
  </p:clrMapOvr>
  <mc:AlternateContent xmlns:mc="http://schemas.openxmlformats.org/markup-compatibility/2006" xmlns:p14="http://schemas.microsoft.com/office/powerpoint/2010/main">
    <mc:Choice Requires="p14">
      <p:transition spd="med" p14:dur="700" advClick="0" advTm="1500">
        <p:fade/>
      </p:transition>
    </mc:Choice>
    <mc:Fallback xmlns="">
      <p:transition spd="med" advClick="0"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6" name="TextBox 5"/>
          <p:cNvSpPr txBox="1"/>
          <p:nvPr/>
        </p:nvSpPr>
        <p:spPr>
          <a:xfrm>
            <a:off x="1447799" y="2653906"/>
            <a:ext cx="2786743" cy="2585323"/>
          </a:xfrm>
          <a:prstGeom prst="rect">
            <a:avLst/>
          </a:prstGeom>
          <a:solidFill>
            <a:srgbClr val="F29220">
              <a:alpha val="75000"/>
            </a:srgbClr>
          </a:solidFill>
        </p:spPr>
        <p:txBody>
          <a:bodyPr wrap="square" rtlCol="0">
            <a:spAutoFit/>
          </a:bodyPr>
          <a:lstStyle/>
          <a:p>
            <a:r>
              <a:rPr lang="en-US" dirty="0">
                <a:solidFill>
                  <a:schemeClr val="bg1"/>
                </a:solidFill>
              </a:rPr>
              <a:t>From the </a:t>
            </a:r>
            <a:r>
              <a:rPr lang="en-US" b="1" dirty="0">
                <a:solidFill>
                  <a:schemeClr val="bg1"/>
                </a:solidFill>
              </a:rPr>
              <a:t>Records Need by Date</a:t>
            </a:r>
            <a:r>
              <a:rPr lang="en-US" dirty="0">
                <a:solidFill>
                  <a:schemeClr val="bg1"/>
                </a:solidFill>
              </a:rPr>
              <a:t> dropdown, choose from the options of:</a:t>
            </a:r>
          </a:p>
          <a:p>
            <a:pPr marL="285750" indent="-285750">
              <a:buFont typeface="Arial" panose="020B0604020202020204" pitchFamily="34" charset="0"/>
              <a:buChar char="•"/>
            </a:pPr>
            <a:r>
              <a:rPr lang="en-US" b="1" dirty="0">
                <a:solidFill>
                  <a:schemeClr val="bg1"/>
                </a:solidFill>
              </a:rPr>
              <a:t>Standard</a:t>
            </a:r>
            <a:r>
              <a:rPr lang="en-US" dirty="0">
                <a:solidFill>
                  <a:schemeClr val="bg1"/>
                </a:solidFill>
              </a:rPr>
              <a:t> - three day or more turnaround</a:t>
            </a:r>
          </a:p>
          <a:p>
            <a:pPr marL="285750" indent="-285750">
              <a:buFont typeface="Arial" panose="020B0604020202020204" pitchFamily="34" charset="0"/>
              <a:buChar char="•"/>
            </a:pPr>
            <a:r>
              <a:rPr lang="en-US" b="1" dirty="0">
                <a:solidFill>
                  <a:schemeClr val="bg1"/>
                </a:solidFill>
              </a:rPr>
              <a:t>Expedited</a:t>
            </a:r>
            <a:r>
              <a:rPr lang="en-US" dirty="0">
                <a:solidFill>
                  <a:schemeClr val="bg1"/>
                </a:solidFill>
              </a:rPr>
              <a:t> </a:t>
            </a:r>
            <a:r>
              <a:rPr lang="en-US" b="1" dirty="0">
                <a:solidFill>
                  <a:schemeClr val="bg1"/>
                </a:solidFill>
              </a:rPr>
              <a:t>(24 hours) </a:t>
            </a:r>
            <a:r>
              <a:rPr lang="en-US" dirty="0">
                <a:solidFill>
                  <a:schemeClr val="bg1"/>
                </a:solidFill>
              </a:rPr>
              <a:t>-next day turnaround</a:t>
            </a:r>
          </a:p>
          <a:p>
            <a:pPr marL="285750" indent="-285750">
              <a:buFont typeface="Arial" panose="020B0604020202020204" pitchFamily="34" charset="0"/>
              <a:buChar char="•"/>
            </a:pPr>
            <a:r>
              <a:rPr lang="en-US" b="1" dirty="0">
                <a:solidFill>
                  <a:schemeClr val="bg1"/>
                </a:solidFill>
              </a:rPr>
              <a:t>Expedited</a:t>
            </a:r>
            <a:r>
              <a:rPr lang="en-US" dirty="0">
                <a:solidFill>
                  <a:schemeClr val="bg1"/>
                </a:solidFill>
              </a:rPr>
              <a:t> </a:t>
            </a:r>
            <a:r>
              <a:rPr lang="en-US" b="1" dirty="0">
                <a:solidFill>
                  <a:schemeClr val="bg1"/>
                </a:solidFill>
              </a:rPr>
              <a:t>(48 hours) </a:t>
            </a:r>
            <a:r>
              <a:rPr lang="en-US" dirty="0">
                <a:solidFill>
                  <a:schemeClr val="bg1"/>
                </a:solidFill>
              </a:rPr>
              <a:t>- for 2-day turnaround</a:t>
            </a:r>
          </a:p>
        </p:txBody>
      </p:sp>
      <p:sp>
        <p:nvSpPr>
          <p:cNvPr id="5" name="TextBox 4"/>
          <p:cNvSpPr txBox="1"/>
          <p:nvPr/>
        </p:nvSpPr>
        <p:spPr>
          <a:xfrm>
            <a:off x="4484800" y="4639064"/>
            <a:ext cx="4178433" cy="1200329"/>
          </a:xfrm>
          <a:prstGeom prst="rect">
            <a:avLst/>
          </a:prstGeom>
          <a:solidFill>
            <a:srgbClr val="5ABBD9">
              <a:alpha val="75000"/>
            </a:srgbClr>
          </a:solidFill>
        </p:spPr>
        <p:txBody>
          <a:bodyPr wrap="square" rtlCol="0">
            <a:spAutoFit/>
          </a:bodyPr>
          <a:lstStyle/>
          <a:p>
            <a:r>
              <a:rPr lang="en-US" dirty="0">
                <a:solidFill>
                  <a:schemeClr val="bg1"/>
                </a:solidFill>
              </a:rPr>
              <a:t>NOTE: eHealth Technologies will deliver the records as soon as available, even if prior to the requested date. Any delays will be communicated to the requestor ASAP</a:t>
            </a:r>
          </a:p>
        </p:txBody>
      </p:sp>
      <p:pic>
        <p:nvPicPr>
          <p:cNvPr id="2" name="p_03_21">
            <a:hlinkClick r:id="" action="ppaction://media"/>
          </p:cNvPr>
          <p:cNvPicPr>
            <a:picLocks noChangeAspect="1"/>
          </p:cNvPicPr>
          <p:nvPr>
            <a:audioFile r:link="rId1"/>
            <p:extLst>
              <p:ext uri="{DAA4B4D4-6D71-4841-9C94-3DE7FCFB9230}">
                <p14:media xmlns:p14="http://schemas.microsoft.com/office/powerpoint/2010/main" r:embed="rId2">
                  <p14:trim st="391" end="290.0625"/>
                </p14:media>
              </p:ext>
            </p:extLst>
          </p:nvPr>
        </p:nvPicPr>
        <p:blipFill>
          <a:blip r:embed="rId5"/>
          <a:stretch>
            <a:fillRect/>
          </a:stretch>
        </p:blipFill>
        <p:spPr>
          <a:xfrm>
            <a:off x="8811155" y="4639064"/>
            <a:ext cx="406400" cy="406400"/>
          </a:xfrm>
          <a:prstGeom prst="rect">
            <a:avLst/>
          </a:prstGeom>
        </p:spPr>
      </p:pic>
    </p:spTree>
    <p:extLst>
      <p:ext uri="{BB962C8B-B14F-4D97-AF65-F5344CB8AC3E}">
        <p14:creationId xmlns:p14="http://schemas.microsoft.com/office/powerpoint/2010/main" val="169062607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212"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Tree>
    <p:extLst>
      <p:ext uri="{BB962C8B-B14F-4D97-AF65-F5344CB8AC3E}">
        <p14:creationId xmlns:p14="http://schemas.microsoft.com/office/powerpoint/2010/main" val="3925188593"/>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 y="584200"/>
            <a:ext cx="10160000" cy="5715000"/>
          </a:xfrm>
          <a:prstGeom prst="rect">
            <a:avLst/>
          </a:prstGeom>
          <a:ln w="3175" cap="rnd">
            <a:solidFill>
              <a:schemeClr val="tx1">
                <a:lumMod val="50000"/>
                <a:lumOff val="50000"/>
              </a:schemeClr>
            </a:solidFill>
            <a:round/>
          </a:ln>
        </p:spPr>
      </p:pic>
      <p:sp>
        <p:nvSpPr>
          <p:cNvPr id="4" name="TextBox 3"/>
          <p:cNvSpPr txBox="1"/>
          <p:nvPr/>
        </p:nvSpPr>
        <p:spPr>
          <a:xfrm>
            <a:off x="6770915" y="685800"/>
            <a:ext cx="4286775" cy="646331"/>
          </a:xfrm>
          <a:prstGeom prst="rect">
            <a:avLst/>
          </a:prstGeom>
          <a:noFill/>
        </p:spPr>
        <p:txBody>
          <a:bodyPr wrap="square" rtlCol="0">
            <a:spAutoFit/>
          </a:bodyPr>
          <a:lstStyle/>
          <a:p>
            <a:r>
              <a:rPr lang="en-US" dirty="0" smtClean="0">
                <a:solidFill>
                  <a:schemeClr val="bg1"/>
                </a:solidFill>
              </a:rPr>
              <a:t>They </a:t>
            </a:r>
            <a:r>
              <a:rPr lang="en-US" dirty="0">
                <a:solidFill>
                  <a:schemeClr val="bg1"/>
                </a:solidFill>
              </a:rPr>
              <a:t>are ready and able to answer any questions you may have on the </a:t>
            </a:r>
            <a:r>
              <a:rPr lang="en-US" dirty="0" smtClean="0">
                <a:solidFill>
                  <a:schemeClr val="bg1"/>
                </a:solidFill>
              </a:rPr>
              <a:t>Solution</a:t>
            </a:r>
            <a:endParaRPr lang="en-US" dirty="0">
              <a:solidFill>
                <a:schemeClr val="bg1"/>
              </a:solidFill>
            </a:endParaRPr>
          </a:p>
        </p:txBody>
      </p:sp>
      <p:pic>
        <p:nvPicPr>
          <p:cNvPr id="5" name="p_01_05">
            <a:hlinkClick r:id="" action="ppaction://media"/>
          </p:cNvPr>
          <p:cNvPicPr>
            <a:picLocks noChangeAspect="1"/>
          </p:cNvPicPr>
          <p:nvPr>
            <a:audioFile r:link="rId1"/>
            <p:extLst>
              <p:ext uri="{DAA4B4D4-6D71-4841-9C94-3DE7FCFB9230}">
                <p14:media xmlns:p14="http://schemas.microsoft.com/office/powerpoint/2010/main" r:embed="rId2">
                  <p14:trim st="12668" end="0.9375"/>
                </p14:media>
              </p:ext>
            </p:extLst>
          </p:nvPr>
        </p:nvPicPr>
        <p:blipFill>
          <a:blip r:embed="rId5"/>
          <a:stretch>
            <a:fillRect/>
          </a:stretch>
        </p:blipFill>
        <p:spPr>
          <a:xfrm>
            <a:off x="6521450" y="2852738"/>
            <a:ext cx="406400" cy="406400"/>
          </a:xfrm>
          <a:prstGeom prst="rect">
            <a:avLst/>
          </a:prstGeom>
        </p:spPr>
      </p:pic>
    </p:spTree>
    <p:extLst>
      <p:ext uri="{BB962C8B-B14F-4D97-AF65-F5344CB8AC3E}">
        <p14:creationId xmlns:p14="http://schemas.microsoft.com/office/powerpoint/2010/main" val="1692230127"/>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200329"/>
          </a:xfrm>
          <a:prstGeom prst="rect">
            <a:avLst/>
          </a:prstGeom>
          <a:solidFill>
            <a:srgbClr val="F29220">
              <a:alpha val="75000"/>
            </a:srgbClr>
          </a:solidFill>
        </p:spPr>
        <p:txBody>
          <a:bodyPr wrap="square" rtlCol="0">
            <a:spAutoFit/>
          </a:bodyPr>
          <a:lstStyle/>
          <a:p>
            <a:r>
              <a:rPr lang="en-US" dirty="0">
                <a:solidFill>
                  <a:schemeClr val="bg1"/>
                </a:solidFill>
              </a:rPr>
              <a:t>Click the calendar icon to specify the patient appointment or review date</a:t>
            </a:r>
          </a:p>
        </p:txBody>
      </p:sp>
      <p:sp>
        <p:nvSpPr>
          <p:cNvPr id="5" name="Rectangle 4"/>
          <p:cNvSpPr/>
          <p:nvPr/>
        </p:nvSpPr>
        <p:spPr>
          <a:xfrm>
            <a:off x="7491584" y="2857500"/>
            <a:ext cx="242207" cy="201386"/>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3_22">
            <a:hlinkClick r:id="" action="ppaction://media"/>
          </p:cNvPr>
          <p:cNvPicPr>
            <a:picLocks noChangeAspect="1"/>
          </p:cNvPicPr>
          <p:nvPr>
            <a:audioFile r:link="rId1"/>
            <p:extLst>
              <p:ext uri="{DAA4B4D4-6D71-4841-9C94-3DE7FCFB9230}">
                <p14:media xmlns:p14="http://schemas.microsoft.com/office/powerpoint/2010/main" r:embed="rId2">
                  <p14:trim st="478" end="341.6875"/>
                </p14:media>
              </p:ext>
            </p:extLst>
          </p:nvPr>
        </p:nvPicPr>
        <p:blipFill>
          <a:blip r:embed="rId5"/>
          <a:stretch>
            <a:fillRect/>
          </a:stretch>
        </p:blipFill>
        <p:spPr>
          <a:xfrm>
            <a:off x="2841170" y="4670825"/>
            <a:ext cx="406400" cy="406400"/>
          </a:xfrm>
          <a:prstGeom prst="rect">
            <a:avLst/>
          </a:prstGeom>
        </p:spPr>
      </p:pic>
    </p:spTree>
    <p:extLst>
      <p:ext uri="{BB962C8B-B14F-4D97-AF65-F5344CB8AC3E}">
        <p14:creationId xmlns:p14="http://schemas.microsoft.com/office/powerpoint/2010/main" val="463760187"/>
      </p:ext>
    </p:extLst>
  </p:cSld>
  <p:clrMapOvr>
    <a:masterClrMapping/>
  </p:clrMapOvr>
  <mc:AlternateContent xmlns:mc="http://schemas.openxmlformats.org/markup-compatibility/2006" xmlns:p14="http://schemas.microsoft.com/office/powerpoint/2010/main">
    <mc:Choice Requires="p14">
      <p:transition spd="med" p14:dur="700" advClick="0" advTm="1200">
        <p:fade/>
      </p:transition>
    </mc:Choice>
    <mc:Fallback xmlns="">
      <p:transition spd="med" advClick="0" advTm="1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2"/>
                </p:tgtEl>
              </p:cMediaNode>
            </p:audio>
          </p:childTnLst>
        </p:cTn>
      </p:par>
    </p:tnLst>
    <p:bldLst>
      <p:bldP spid="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200329"/>
          </a:xfrm>
          <a:prstGeom prst="rect">
            <a:avLst/>
          </a:prstGeom>
          <a:solidFill>
            <a:srgbClr val="F29220">
              <a:alpha val="75000"/>
            </a:srgbClr>
          </a:solidFill>
        </p:spPr>
        <p:txBody>
          <a:bodyPr wrap="square" rtlCol="0">
            <a:spAutoFit/>
          </a:bodyPr>
          <a:lstStyle/>
          <a:p>
            <a:r>
              <a:rPr lang="en-US" dirty="0">
                <a:solidFill>
                  <a:schemeClr val="bg1"/>
                </a:solidFill>
              </a:rPr>
              <a:t>Click the calendar icon to specify the patient appointment or review date</a:t>
            </a:r>
          </a:p>
        </p:txBody>
      </p:sp>
    </p:spTree>
    <p:extLst>
      <p:ext uri="{BB962C8B-B14F-4D97-AF65-F5344CB8AC3E}">
        <p14:creationId xmlns:p14="http://schemas.microsoft.com/office/powerpoint/2010/main" val="1925505636"/>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200329"/>
          </a:xfrm>
          <a:prstGeom prst="rect">
            <a:avLst/>
          </a:prstGeom>
          <a:solidFill>
            <a:srgbClr val="F29220">
              <a:alpha val="75000"/>
            </a:srgbClr>
          </a:solidFill>
        </p:spPr>
        <p:txBody>
          <a:bodyPr wrap="square" rtlCol="0">
            <a:spAutoFit/>
          </a:bodyPr>
          <a:lstStyle/>
          <a:p>
            <a:r>
              <a:rPr lang="en-US" dirty="0">
                <a:solidFill>
                  <a:schemeClr val="bg1"/>
                </a:solidFill>
              </a:rPr>
              <a:t>Click the calendar icon to specify the patient appointment or review date</a:t>
            </a:r>
          </a:p>
        </p:txBody>
      </p:sp>
      <p:sp>
        <p:nvSpPr>
          <p:cNvPr id="6" name="Rectangle 5"/>
          <p:cNvSpPr/>
          <p:nvPr/>
        </p:nvSpPr>
        <p:spPr>
          <a:xfrm>
            <a:off x="7517306" y="3804341"/>
            <a:ext cx="242207" cy="201386"/>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042059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7799" y="2653906"/>
            <a:ext cx="2786743" cy="1200329"/>
          </a:xfrm>
          <a:prstGeom prst="rect">
            <a:avLst/>
          </a:prstGeom>
          <a:solidFill>
            <a:schemeClr val="accent1">
              <a:alpha val="75000"/>
            </a:schemeClr>
          </a:solidFill>
        </p:spPr>
        <p:txBody>
          <a:bodyPr wrap="square" rtlCol="0">
            <a:spAutoFit/>
          </a:bodyPr>
          <a:lstStyle/>
          <a:p>
            <a:r>
              <a:rPr lang="en-US" dirty="0">
                <a:solidFill>
                  <a:schemeClr val="bg1"/>
                </a:solidFill>
              </a:rPr>
              <a:t>Click the calendar icon to specify the patient appointment or review date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Tree>
    <p:extLst>
      <p:ext uri="{BB962C8B-B14F-4D97-AF65-F5344CB8AC3E}">
        <p14:creationId xmlns:p14="http://schemas.microsoft.com/office/powerpoint/2010/main" val="786429178"/>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923330"/>
          </a:xfrm>
          <a:prstGeom prst="rect">
            <a:avLst/>
          </a:prstGeom>
          <a:solidFill>
            <a:srgbClr val="F29220">
              <a:alpha val="75000"/>
            </a:srgbClr>
          </a:solidFill>
        </p:spPr>
        <p:txBody>
          <a:bodyPr wrap="square" rtlCol="0">
            <a:spAutoFit/>
          </a:bodyPr>
          <a:lstStyle/>
          <a:p>
            <a:r>
              <a:rPr lang="en-US" dirty="0">
                <a:solidFill>
                  <a:schemeClr val="bg1"/>
                </a:solidFill>
              </a:rPr>
              <a:t>Next, </a:t>
            </a:r>
            <a:r>
              <a:rPr lang="en-US" dirty="0" smtClean="0">
                <a:solidFill>
                  <a:schemeClr val="bg1"/>
                </a:solidFill>
              </a:rPr>
              <a:t>from the </a:t>
            </a:r>
            <a:r>
              <a:rPr lang="en-US" b="1" dirty="0" smtClean="0">
                <a:solidFill>
                  <a:schemeClr val="bg1"/>
                </a:solidFill>
              </a:rPr>
              <a:t>Records Needed For</a:t>
            </a:r>
            <a:r>
              <a:rPr lang="en-US" dirty="0" smtClean="0">
                <a:solidFill>
                  <a:schemeClr val="bg1"/>
                </a:solidFill>
              </a:rPr>
              <a:t> dropdown select:</a:t>
            </a:r>
            <a:endParaRPr lang="en-US" dirty="0">
              <a:solidFill>
                <a:schemeClr val="bg1"/>
              </a:solidFill>
            </a:endParaRPr>
          </a:p>
        </p:txBody>
      </p:sp>
      <p:sp>
        <p:nvSpPr>
          <p:cNvPr id="4" name="Rectangle 3"/>
          <p:cNvSpPr/>
          <p:nvPr/>
        </p:nvSpPr>
        <p:spPr>
          <a:xfrm>
            <a:off x="5692134" y="3055778"/>
            <a:ext cx="1824451"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_03_23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47799" y="3154924"/>
            <a:ext cx="406400" cy="406400"/>
          </a:xfrm>
          <a:prstGeom prst="rect">
            <a:avLst/>
          </a:prstGeom>
        </p:spPr>
      </p:pic>
    </p:spTree>
    <p:extLst>
      <p:ext uri="{BB962C8B-B14F-4D97-AF65-F5344CB8AC3E}">
        <p14:creationId xmlns:p14="http://schemas.microsoft.com/office/powerpoint/2010/main" val="3031785080"/>
      </p:ext>
    </p:extLst>
  </p:cSld>
  <p:clrMapOvr>
    <a:masterClrMapping/>
  </p:clrMapOvr>
  <mc:AlternateContent xmlns:mc="http://schemas.openxmlformats.org/markup-compatibility/2006" xmlns:p14="http://schemas.microsoft.com/office/powerpoint/2010/main">
    <mc:Choice Requires="p14">
      <p:transition spd="med" p14:dur="700" advClick="0" advTm="3200">
        <p:fade/>
      </p:transition>
    </mc:Choice>
    <mc:Fallback xmlns="">
      <p:transition spd="med" advClick="0" advTm="3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5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6"/>
                </p:tgtEl>
              </p:cMediaNode>
            </p:audio>
          </p:childTnLst>
        </p:cTn>
      </p:par>
    </p:tnLst>
    <p:bldLst>
      <p:bldP spid="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200329"/>
          </a:xfrm>
          <a:prstGeom prst="rect">
            <a:avLst/>
          </a:prstGeom>
          <a:solidFill>
            <a:srgbClr val="F29220">
              <a:alpha val="75000"/>
            </a:srgbClr>
          </a:solidFill>
        </p:spPr>
        <p:txBody>
          <a:bodyPr wrap="square" rtlCol="0">
            <a:spAutoFit/>
          </a:bodyPr>
          <a:lstStyle/>
          <a:p>
            <a:r>
              <a:rPr lang="en-US" dirty="0">
                <a:solidFill>
                  <a:schemeClr val="bg1"/>
                </a:solidFill>
              </a:rPr>
              <a:t>Next, from the </a:t>
            </a:r>
            <a:r>
              <a:rPr lang="en-US" b="1" dirty="0">
                <a:solidFill>
                  <a:schemeClr val="bg1"/>
                </a:solidFill>
              </a:rPr>
              <a:t>Records Needed For</a:t>
            </a:r>
            <a:r>
              <a:rPr lang="en-US" dirty="0">
                <a:solidFill>
                  <a:schemeClr val="bg1"/>
                </a:solidFill>
              </a:rPr>
              <a:t> dropdown select:</a:t>
            </a:r>
          </a:p>
          <a:p>
            <a:pPr marL="285750" indent="-285750">
              <a:buFont typeface="Arial" panose="020B0604020202020204" pitchFamily="34" charset="0"/>
              <a:buChar char="•"/>
            </a:pPr>
            <a:r>
              <a:rPr lang="en-US" b="1" dirty="0" smtClean="0">
                <a:solidFill>
                  <a:schemeClr val="bg1"/>
                </a:solidFill>
              </a:rPr>
              <a:t>Appointment</a:t>
            </a:r>
            <a:endParaRPr lang="en-US" b="1" dirty="0">
              <a:solidFill>
                <a:schemeClr val="bg1"/>
              </a:solidFill>
            </a:endParaRPr>
          </a:p>
        </p:txBody>
      </p:sp>
      <p:sp>
        <p:nvSpPr>
          <p:cNvPr id="4" name="Rectangle 3"/>
          <p:cNvSpPr/>
          <p:nvPr/>
        </p:nvSpPr>
        <p:spPr>
          <a:xfrm>
            <a:off x="5615934" y="3172507"/>
            <a:ext cx="1824451"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3465472"/>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477328"/>
          </a:xfrm>
          <a:prstGeom prst="rect">
            <a:avLst/>
          </a:prstGeom>
          <a:solidFill>
            <a:srgbClr val="F29220">
              <a:alpha val="75000"/>
            </a:srgbClr>
          </a:solidFill>
        </p:spPr>
        <p:txBody>
          <a:bodyPr wrap="square" rtlCol="0">
            <a:spAutoFit/>
          </a:bodyPr>
          <a:lstStyle/>
          <a:p>
            <a:r>
              <a:rPr lang="en-US" dirty="0">
                <a:solidFill>
                  <a:schemeClr val="bg1"/>
                </a:solidFill>
              </a:rPr>
              <a:t>Next, from the </a:t>
            </a:r>
            <a:r>
              <a:rPr lang="en-US" b="1" dirty="0">
                <a:solidFill>
                  <a:schemeClr val="bg1"/>
                </a:solidFill>
              </a:rPr>
              <a:t>Records Needed For</a:t>
            </a:r>
            <a:r>
              <a:rPr lang="en-US" dirty="0">
                <a:solidFill>
                  <a:schemeClr val="bg1"/>
                </a:solidFill>
              </a:rPr>
              <a:t> dropdown select:</a:t>
            </a:r>
          </a:p>
          <a:p>
            <a:pPr marL="285750" indent="-285750">
              <a:buFont typeface="Arial" panose="020B0604020202020204" pitchFamily="34" charset="0"/>
              <a:buChar char="•"/>
            </a:pPr>
            <a:r>
              <a:rPr lang="en-US" b="1" dirty="0" smtClean="0">
                <a:solidFill>
                  <a:schemeClr val="bg1"/>
                </a:solidFill>
              </a:rPr>
              <a:t>Appointment</a:t>
            </a:r>
            <a:endParaRPr lang="en-US" b="1" dirty="0">
              <a:solidFill>
                <a:schemeClr val="bg1"/>
              </a:solidFill>
            </a:endParaRPr>
          </a:p>
          <a:p>
            <a:pPr marL="285750" indent="-285750">
              <a:buFont typeface="Arial" panose="020B0604020202020204" pitchFamily="34" charset="0"/>
              <a:buChar char="•"/>
            </a:pPr>
            <a:r>
              <a:rPr lang="en-US" b="1" dirty="0" smtClean="0">
                <a:solidFill>
                  <a:schemeClr val="bg1"/>
                </a:solidFill>
              </a:rPr>
              <a:t>Review</a:t>
            </a:r>
            <a:endParaRPr lang="en-US" b="1" dirty="0">
              <a:solidFill>
                <a:schemeClr val="bg1"/>
              </a:solidFill>
            </a:endParaRPr>
          </a:p>
        </p:txBody>
      </p:sp>
      <p:sp>
        <p:nvSpPr>
          <p:cNvPr id="5" name="Rectangle 4"/>
          <p:cNvSpPr/>
          <p:nvPr/>
        </p:nvSpPr>
        <p:spPr>
          <a:xfrm>
            <a:off x="5615935" y="3287966"/>
            <a:ext cx="1824451"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576924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477328"/>
          </a:xfrm>
          <a:prstGeom prst="rect">
            <a:avLst/>
          </a:prstGeom>
          <a:solidFill>
            <a:srgbClr val="F29220">
              <a:alpha val="75000"/>
            </a:srgbClr>
          </a:solidFill>
        </p:spPr>
        <p:txBody>
          <a:bodyPr wrap="square" rtlCol="0">
            <a:spAutoFit/>
          </a:bodyPr>
          <a:lstStyle/>
          <a:p>
            <a:r>
              <a:rPr lang="en-US" dirty="0">
                <a:solidFill>
                  <a:schemeClr val="bg1"/>
                </a:solidFill>
              </a:rPr>
              <a:t>Next, from the </a:t>
            </a:r>
            <a:r>
              <a:rPr lang="en-US" b="1" dirty="0">
                <a:solidFill>
                  <a:schemeClr val="bg1"/>
                </a:solidFill>
              </a:rPr>
              <a:t>Records Needed For</a:t>
            </a:r>
            <a:r>
              <a:rPr lang="en-US" dirty="0">
                <a:solidFill>
                  <a:schemeClr val="bg1"/>
                </a:solidFill>
              </a:rPr>
              <a:t> dropdown select:</a:t>
            </a:r>
          </a:p>
          <a:p>
            <a:pPr marL="285750" indent="-285750">
              <a:buFont typeface="Arial" panose="020B0604020202020204" pitchFamily="34" charset="0"/>
              <a:buChar char="•"/>
            </a:pPr>
            <a:r>
              <a:rPr lang="en-US" b="1" dirty="0" smtClean="0">
                <a:solidFill>
                  <a:schemeClr val="bg1"/>
                </a:solidFill>
              </a:rPr>
              <a:t>Appointment</a:t>
            </a:r>
            <a:endParaRPr lang="en-US" b="1" dirty="0">
              <a:solidFill>
                <a:schemeClr val="bg1"/>
              </a:solidFill>
            </a:endParaRPr>
          </a:p>
          <a:p>
            <a:pPr marL="285750" indent="-285750">
              <a:buFont typeface="Arial" panose="020B0604020202020204" pitchFamily="34" charset="0"/>
              <a:buChar char="•"/>
            </a:pPr>
            <a:r>
              <a:rPr lang="en-US" b="1" dirty="0" smtClean="0">
                <a:solidFill>
                  <a:schemeClr val="bg1"/>
                </a:solidFill>
              </a:rPr>
              <a:t>Review</a:t>
            </a:r>
          </a:p>
        </p:txBody>
      </p:sp>
    </p:spTree>
    <p:extLst>
      <p:ext uri="{BB962C8B-B14F-4D97-AF65-F5344CB8AC3E}">
        <p14:creationId xmlns:p14="http://schemas.microsoft.com/office/powerpoint/2010/main" val="904378025"/>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477328"/>
          </a:xfrm>
          <a:prstGeom prst="rect">
            <a:avLst/>
          </a:prstGeom>
          <a:solidFill>
            <a:srgbClr val="F29220">
              <a:alpha val="75000"/>
            </a:srgbClr>
          </a:solidFill>
        </p:spPr>
        <p:txBody>
          <a:bodyPr wrap="square" rtlCol="0">
            <a:spAutoFit/>
          </a:bodyPr>
          <a:lstStyle/>
          <a:p>
            <a:r>
              <a:rPr lang="en-US" dirty="0">
                <a:solidFill>
                  <a:schemeClr val="bg1"/>
                </a:solidFill>
              </a:rPr>
              <a:t>Now select the </a:t>
            </a:r>
            <a:r>
              <a:rPr lang="en-US" b="1" dirty="0">
                <a:solidFill>
                  <a:schemeClr val="bg1"/>
                </a:solidFill>
              </a:rPr>
              <a:t>Authorizing Physician</a:t>
            </a:r>
            <a:r>
              <a:rPr lang="en-US" dirty="0">
                <a:solidFill>
                  <a:schemeClr val="bg1"/>
                </a:solidFill>
              </a:rPr>
              <a:t> field to enter the name of physician the patient will be seeing at your facility</a:t>
            </a:r>
          </a:p>
        </p:txBody>
      </p:sp>
      <p:sp>
        <p:nvSpPr>
          <p:cNvPr id="4" name="Rectangle 3"/>
          <p:cNvSpPr/>
          <p:nvPr/>
        </p:nvSpPr>
        <p:spPr>
          <a:xfrm>
            <a:off x="5677622" y="3251681"/>
            <a:ext cx="1884321" cy="184576"/>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3_24">
            <a:hlinkClick r:id="" action="ppaction://media"/>
          </p:cNvPr>
          <p:cNvPicPr>
            <a:picLocks noChangeAspect="1"/>
          </p:cNvPicPr>
          <p:nvPr>
            <a:audioFile r:link="rId1"/>
            <p:extLst>
              <p:ext uri="{DAA4B4D4-6D71-4841-9C94-3DE7FCFB9230}">
                <p14:media xmlns:p14="http://schemas.microsoft.com/office/powerpoint/2010/main" r:embed="rId2">
                  <p14:trim st="432" end="311.875"/>
                </p14:media>
              </p:ext>
            </p:extLst>
          </p:nvPr>
        </p:nvPicPr>
        <p:blipFill>
          <a:blip r:embed="rId5"/>
          <a:stretch>
            <a:fillRect/>
          </a:stretch>
        </p:blipFill>
        <p:spPr>
          <a:xfrm>
            <a:off x="1447799" y="4255029"/>
            <a:ext cx="406400" cy="406400"/>
          </a:xfrm>
          <a:prstGeom prst="rect">
            <a:avLst/>
          </a:prstGeom>
        </p:spPr>
      </p:pic>
    </p:spTree>
    <p:extLst>
      <p:ext uri="{BB962C8B-B14F-4D97-AF65-F5344CB8AC3E}">
        <p14:creationId xmlns:p14="http://schemas.microsoft.com/office/powerpoint/2010/main" val="356953941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477328"/>
          </a:xfrm>
          <a:prstGeom prst="rect">
            <a:avLst/>
          </a:prstGeom>
          <a:solidFill>
            <a:srgbClr val="F29220">
              <a:alpha val="75000"/>
            </a:srgbClr>
          </a:solidFill>
        </p:spPr>
        <p:txBody>
          <a:bodyPr wrap="square" rtlCol="0">
            <a:spAutoFit/>
          </a:bodyPr>
          <a:lstStyle/>
          <a:p>
            <a:r>
              <a:rPr lang="en-US" dirty="0">
                <a:solidFill>
                  <a:schemeClr val="bg1"/>
                </a:solidFill>
              </a:rPr>
              <a:t>Now select the </a:t>
            </a:r>
            <a:r>
              <a:rPr lang="en-US" b="1" dirty="0">
                <a:solidFill>
                  <a:schemeClr val="bg1"/>
                </a:solidFill>
              </a:rPr>
              <a:t>Authorizing Physician</a:t>
            </a:r>
            <a:r>
              <a:rPr lang="en-US" dirty="0">
                <a:solidFill>
                  <a:schemeClr val="bg1"/>
                </a:solidFill>
              </a:rPr>
              <a:t> field to enter the name of physician the patient will be seeing at your facility</a:t>
            </a:r>
          </a:p>
        </p:txBody>
      </p:sp>
      <p:sp>
        <p:nvSpPr>
          <p:cNvPr id="6" name="Rectangle 5"/>
          <p:cNvSpPr/>
          <p:nvPr/>
        </p:nvSpPr>
        <p:spPr>
          <a:xfrm>
            <a:off x="5677622" y="3251681"/>
            <a:ext cx="1884321" cy="184576"/>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0202602"/>
      </p:ext>
    </p:extLst>
  </p:cSld>
  <p:clrMapOvr>
    <a:masterClrMapping/>
  </p:clrMapOvr>
  <mc:AlternateContent xmlns:mc="http://schemas.openxmlformats.org/markup-compatibility/2006" xmlns:p14="http://schemas.microsoft.com/office/powerpoint/2010/main">
    <mc:Choice Requires="p14">
      <p:transition spd="med" p14:dur="700" advClick="0" advTm="2700">
        <p:fade/>
      </p:transition>
    </mc:Choice>
    <mc:Fallback xmlns="">
      <p:transition spd="med" advClick="0" advTm="27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 y="584200"/>
            <a:ext cx="10160000" cy="5715000"/>
          </a:xfrm>
          <a:prstGeom prst="rect">
            <a:avLst/>
          </a:prstGeom>
          <a:ln w="3175" cap="rnd">
            <a:solidFill>
              <a:schemeClr val="tx1">
                <a:lumMod val="50000"/>
                <a:lumOff val="50000"/>
              </a:schemeClr>
            </a:solidFill>
            <a:round/>
          </a:ln>
        </p:spPr>
      </p:pic>
      <p:sp>
        <p:nvSpPr>
          <p:cNvPr id="5" name="TextBox 4"/>
          <p:cNvSpPr txBox="1"/>
          <p:nvPr/>
        </p:nvSpPr>
        <p:spPr>
          <a:xfrm>
            <a:off x="6770915" y="685800"/>
            <a:ext cx="4286775" cy="646331"/>
          </a:xfrm>
          <a:prstGeom prst="rect">
            <a:avLst/>
          </a:prstGeom>
          <a:noFill/>
        </p:spPr>
        <p:txBody>
          <a:bodyPr wrap="square" rtlCol="0">
            <a:spAutoFit/>
          </a:bodyPr>
          <a:lstStyle/>
          <a:p>
            <a:r>
              <a:rPr lang="en-US" dirty="0">
                <a:solidFill>
                  <a:schemeClr val="bg1"/>
                </a:solidFill>
              </a:rPr>
              <a:t>So, let’s begin with an overview of the </a:t>
            </a:r>
            <a:r>
              <a:rPr lang="en-US" b="1" dirty="0">
                <a:solidFill>
                  <a:schemeClr val="bg1"/>
                </a:solidFill>
              </a:rPr>
              <a:t>RMS</a:t>
            </a:r>
            <a:r>
              <a:rPr lang="en-US" dirty="0">
                <a:solidFill>
                  <a:schemeClr val="bg1"/>
                </a:solidFill>
              </a:rPr>
              <a:t> functional process</a:t>
            </a:r>
          </a:p>
        </p:txBody>
      </p:sp>
      <p:pic>
        <p:nvPicPr>
          <p:cNvPr id="2" name="p_01_06">
            <a:hlinkClick r:id="" action="ppaction://media"/>
          </p:cNvPr>
          <p:cNvPicPr>
            <a:picLocks noChangeAspect="1"/>
          </p:cNvPicPr>
          <p:nvPr>
            <a:audioFile r:link="rId1"/>
            <p:extLst>
              <p:ext uri="{DAA4B4D4-6D71-4841-9C94-3DE7FCFB9230}">
                <p14:media xmlns:p14="http://schemas.microsoft.com/office/powerpoint/2010/main" r:embed="rId2">
                  <p14:trim st="449"/>
                </p14:media>
              </p:ext>
            </p:extLst>
          </p:nvPr>
        </p:nvPicPr>
        <p:blipFill>
          <a:blip r:embed="rId5"/>
          <a:stretch>
            <a:fillRect/>
          </a:stretch>
        </p:blipFill>
        <p:spPr>
          <a:xfrm>
            <a:off x="6164263" y="3198813"/>
            <a:ext cx="406400" cy="406400"/>
          </a:xfrm>
          <a:prstGeom prst="rect">
            <a:avLst/>
          </a:prstGeom>
        </p:spPr>
      </p:pic>
    </p:spTree>
    <p:extLst>
      <p:ext uri="{BB962C8B-B14F-4D97-AF65-F5344CB8AC3E}">
        <p14:creationId xmlns:p14="http://schemas.microsoft.com/office/powerpoint/2010/main" val="2621687196"/>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477328"/>
          </a:xfrm>
          <a:prstGeom prst="rect">
            <a:avLst/>
          </a:prstGeom>
          <a:solidFill>
            <a:srgbClr val="F29220">
              <a:alpha val="75000"/>
            </a:srgbClr>
          </a:solidFill>
        </p:spPr>
        <p:txBody>
          <a:bodyPr wrap="square" rtlCol="0">
            <a:spAutoFit/>
          </a:bodyPr>
          <a:lstStyle/>
          <a:p>
            <a:r>
              <a:rPr lang="en-US" dirty="0">
                <a:solidFill>
                  <a:schemeClr val="bg1"/>
                </a:solidFill>
              </a:rPr>
              <a:t>Now select the </a:t>
            </a:r>
            <a:r>
              <a:rPr lang="en-US" b="1" dirty="0">
                <a:solidFill>
                  <a:schemeClr val="bg1"/>
                </a:solidFill>
              </a:rPr>
              <a:t>Authorizing Physician</a:t>
            </a:r>
            <a:r>
              <a:rPr lang="en-US" dirty="0">
                <a:solidFill>
                  <a:schemeClr val="bg1"/>
                </a:solidFill>
              </a:rPr>
              <a:t> field to enter the name of physician the patient will be seeing at your facility</a:t>
            </a:r>
          </a:p>
        </p:txBody>
      </p:sp>
      <p:sp>
        <p:nvSpPr>
          <p:cNvPr id="4" name="Rectangle 3"/>
          <p:cNvSpPr/>
          <p:nvPr/>
        </p:nvSpPr>
        <p:spPr>
          <a:xfrm>
            <a:off x="5677623" y="3251200"/>
            <a:ext cx="1884320" cy="17780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836621" y="3666575"/>
            <a:ext cx="2786743" cy="2031325"/>
          </a:xfrm>
          <a:prstGeom prst="rect">
            <a:avLst/>
          </a:prstGeom>
          <a:solidFill>
            <a:srgbClr val="5ABBD9">
              <a:alpha val="75000"/>
            </a:srgbClr>
          </a:solidFill>
        </p:spPr>
        <p:txBody>
          <a:bodyPr wrap="square" rtlCol="0">
            <a:spAutoFit/>
          </a:bodyPr>
          <a:lstStyle/>
          <a:p>
            <a:r>
              <a:rPr lang="en-US" dirty="0" smtClean="0">
                <a:solidFill>
                  <a:schemeClr val="bg1"/>
                </a:solidFill>
              </a:rPr>
              <a:t>NOTE: if </a:t>
            </a:r>
            <a:r>
              <a:rPr lang="en-US" dirty="0">
                <a:solidFill>
                  <a:schemeClr val="bg1"/>
                </a:solidFill>
              </a:rPr>
              <a:t>the </a:t>
            </a:r>
            <a:r>
              <a:rPr lang="en-US" dirty="0" smtClean="0">
                <a:solidFill>
                  <a:schemeClr val="bg1"/>
                </a:solidFill>
              </a:rPr>
              <a:t>patient is </a:t>
            </a:r>
            <a:r>
              <a:rPr lang="en-US" dirty="0">
                <a:solidFill>
                  <a:schemeClr val="bg1"/>
                </a:solidFill>
              </a:rPr>
              <a:t>not scheduled with a specific physician at the time of referral, enter the name of a physician from the department where the patient will be seen</a:t>
            </a:r>
          </a:p>
        </p:txBody>
      </p:sp>
      <p:pic>
        <p:nvPicPr>
          <p:cNvPr id="2" name="p_03_25">
            <a:hlinkClick r:id="" action="ppaction://media"/>
          </p:cNvPr>
          <p:cNvPicPr>
            <a:picLocks noChangeAspect="1"/>
          </p:cNvPicPr>
          <p:nvPr>
            <a:audioFile r:link="rId1"/>
            <p:extLst>
              <p:ext uri="{DAA4B4D4-6D71-4841-9C94-3DE7FCFB9230}">
                <p14:media xmlns:p14="http://schemas.microsoft.com/office/powerpoint/2010/main" r:embed="rId2">
                  <p14:trim st="420" end="228.0625"/>
                </p14:media>
              </p:ext>
            </p:extLst>
          </p:nvPr>
        </p:nvPicPr>
        <p:blipFill>
          <a:blip r:embed="rId5"/>
          <a:stretch>
            <a:fillRect/>
          </a:stretch>
        </p:blipFill>
        <p:spPr>
          <a:xfrm>
            <a:off x="7709429" y="4682237"/>
            <a:ext cx="406400" cy="406400"/>
          </a:xfrm>
          <a:prstGeom prst="rect">
            <a:avLst/>
          </a:prstGeom>
        </p:spPr>
      </p:pic>
    </p:spTree>
    <p:extLst>
      <p:ext uri="{BB962C8B-B14F-4D97-AF65-F5344CB8AC3E}">
        <p14:creationId xmlns:p14="http://schemas.microsoft.com/office/powerpoint/2010/main" val="19728281"/>
      </p:ext>
    </p:extLst>
  </p:cSld>
  <p:clrMapOvr>
    <a:masterClrMapping/>
  </p:clrMapOvr>
  <mc:AlternateContent xmlns:mc="http://schemas.openxmlformats.org/markup-compatibility/2006" xmlns:p14="http://schemas.microsoft.com/office/powerpoint/2010/main">
    <mc:Choice Requires="p14">
      <p:transition spd="med" p14:dur="700" advClick="0" advTm="1250">
        <p:fade/>
      </p:transition>
    </mc:Choice>
    <mc:Fallback xmlns="">
      <p:transition spd="med" advClick="0" advTm="1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mediacall" presetSubtype="0" fill="hold" nodeType="withEffect">
                                  <p:stCondLst>
                                    <p:cond delay="0"/>
                                  </p:stCondLst>
                                  <p:childTnLst>
                                    <p:cmd type="call" cmd="playFrom(0.0)">
                                      <p:cBhvr>
                                        <p:cTn id="9" dur="8965" fill="hold"/>
                                        <p:tgtEl>
                                          <p:spTgt spid="2"/>
                                        </p:tgtEl>
                                      </p:cBhvr>
                                    </p:cmd>
                                  </p:childTnLst>
                                </p:cTn>
                              </p:par>
                              <p:par>
                                <p:cTn id="10" presetID="10" presetClass="exit" presetSubtype="0" fill="hold" grpId="0" nodeType="withEffect">
                                  <p:stCondLst>
                                    <p:cond delay="86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860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grpId="1" nodeType="withEffect">
                                  <p:stCondLst>
                                    <p:cond delay="860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3" grpId="0" animBg="1"/>
      <p:bldP spid="4" grpId="0" animBg="1"/>
      <p:bldP spid="5" grpId="0" animBg="1"/>
      <p:bldP spid="5" grpId="1"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477328"/>
          </a:xfrm>
          <a:prstGeom prst="rect">
            <a:avLst/>
          </a:prstGeom>
          <a:solidFill>
            <a:srgbClr val="F29220">
              <a:alpha val="75000"/>
            </a:srgbClr>
          </a:solidFill>
        </p:spPr>
        <p:txBody>
          <a:bodyPr wrap="square" rtlCol="0">
            <a:spAutoFit/>
          </a:bodyPr>
          <a:lstStyle/>
          <a:p>
            <a:r>
              <a:rPr lang="en-US" dirty="0">
                <a:solidFill>
                  <a:schemeClr val="bg1"/>
                </a:solidFill>
              </a:rPr>
              <a:t>Use the </a:t>
            </a:r>
            <a:r>
              <a:rPr lang="en-US" b="1" dirty="0">
                <a:solidFill>
                  <a:schemeClr val="bg1"/>
                </a:solidFill>
              </a:rPr>
              <a:t>Purpose of Request </a:t>
            </a:r>
            <a:r>
              <a:rPr lang="en-US" dirty="0">
                <a:solidFill>
                  <a:schemeClr val="bg1"/>
                </a:solidFill>
              </a:rPr>
              <a:t>field to enter the reason a patient is being seen at your facility.  Examples </a:t>
            </a:r>
            <a:r>
              <a:rPr lang="en-US" dirty="0" smtClean="0">
                <a:solidFill>
                  <a:schemeClr val="bg1"/>
                </a:solidFill>
              </a:rPr>
              <a:t>include:</a:t>
            </a:r>
            <a:endParaRPr lang="en-US" b="1" dirty="0">
              <a:solidFill>
                <a:schemeClr val="bg1"/>
              </a:solidFill>
            </a:endParaRPr>
          </a:p>
        </p:txBody>
      </p:sp>
      <p:sp>
        <p:nvSpPr>
          <p:cNvPr id="4" name="Rectangle 3"/>
          <p:cNvSpPr/>
          <p:nvPr/>
        </p:nvSpPr>
        <p:spPr>
          <a:xfrm>
            <a:off x="5677623" y="3445174"/>
            <a:ext cx="1884320"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3_26">
            <a:hlinkClick r:id="" action="ppaction://media"/>
          </p:cNvPr>
          <p:cNvPicPr>
            <a:picLocks noChangeAspect="1"/>
          </p:cNvPicPr>
          <p:nvPr>
            <a:audioFile r:link="rId1"/>
            <p:extLst>
              <p:ext uri="{DAA4B4D4-6D71-4841-9C94-3DE7FCFB9230}">
                <p14:media xmlns:p14="http://schemas.microsoft.com/office/powerpoint/2010/main" r:embed="rId2">
                  <p14:trim st="368" end="374.25"/>
                </p14:media>
              </p:ext>
            </p:extLst>
          </p:nvPr>
        </p:nvPicPr>
        <p:blipFill>
          <a:blip r:embed="rId5"/>
          <a:stretch>
            <a:fillRect/>
          </a:stretch>
        </p:blipFill>
        <p:spPr>
          <a:xfrm>
            <a:off x="1447799" y="4263497"/>
            <a:ext cx="406400" cy="406400"/>
          </a:xfrm>
          <a:prstGeom prst="rect">
            <a:avLst/>
          </a:prstGeom>
        </p:spPr>
      </p:pic>
    </p:spTree>
    <p:extLst>
      <p:ext uri="{BB962C8B-B14F-4D97-AF65-F5344CB8AC3E}">
        <p14:creationId xmlns:p14="http://schemas.microsoft.com/office/powerpoint/2010/main" val="2004011328"/>
      </p:ext>
    </p:extLst>
  </p:cSld>
  <p:clrMapOvr>
    <a:masterClrMapping/>
  </p:clrMapOvr>
  <mc:AlternateContent xmlns:mc="http://schemas.openxmlformats.org/markup-compatibility/2006" xmlns:p14="http://schemas.microsoft.com/office/powerpoint/2010/main">
    <mc:Choice Requires="p14">
      <p:transition spd="med" p14:dur="700" advClick="0" advTm="6400">
        <p:fade/>
      </p:transition>
    </mc:Choice>
    <mc:Fallback xmlns="">
      <p:transition spd="med" advClick="0" advTm="6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2"/>
                </p:tgtEl>
              </p:cMediaNode>
            </p:audio>
          </p:childTnLst>
        </p:cTn>
      </p:par>
    </p:tnLst>
    <p:bldLst>
      <p:bldP spid="3" grpId="0" animBg="1"/>
      <p:bldP spid="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754326"/>
          </a:xfrm>
          <a:prstGeom prst="rect">
            <a:avLst/>
          </a:prstGeom>
          <a:solidFill>
            <a:srgbClr val="F29220">
              <a:alpha val="75000"/>
            </a:srgbClr>
          </a:solidFill>
        </p:spPr>
        <p:txBody>
          <a:bodyPr wrap="square" rtlCol="0">
            <a:spAutoFit/>
          </a:bodyPr>
          <a:lstStyle/>
          <a:p>
            <a:r>
              <a:rPr lang="en-US" dirty="0">
                <a:solidFill>
                  <a:schemeClr val="bg1"/>
                </a:solidFill>
              </a:rPr>
              <a:t>Use the </a:t>
            </a:r>
            <a:r>
              <a:rPr lang="en-US" b="1" dirty="0">
                <a:solidFill>
                  <a:schemeClr val="bg1"/>
                </a:solidFill>
              </a:rPr>
              <a:t>Purpose of Request </a:t>
            </a:r>
            <a:r>
              <a:rPr lang="en-US" dirty="0">
                <a:solidFill>
                  <a:schemeClr val="bg1"/>
                </a:solidFill>
              </a:rPr>
              <a:t>field to enter the reason a patient is being seen at your facility.  Examples </a:t>
            </a:r>
            <a:r>
              <a:rPr lang="en-US" dirty="0" smtClean="0">
                <a:solidFill>
                  <a:schemeClr val="bg1"/>
                </a:solidFill>
              </a:rPr>
              <a:t>include:</a:t>
            </a:r>
          </a:p>
          <a:p>
            <a:pPr marL="285750" indent="-285750">
              <a:buFont typeface="Arial" panose="020B0604020202020204" pitchFamily="34" charset="0"/>
              <a:buChar char="•"/>
            </a:pPr>
            <a:r>
              <a:rPr lang="en-US" b="1" dirty="0" smtClean="0">
                <a:solidFill>
                  <a:schemeClr val="bg1"/>
                </a:solidFill>
              </a:rPr>
              <a:t>Consult</a:t>
            </a:r>
            <a:endParaRPr lang="en-US" b="1" dirty="0">
              <a:solidFill>
                <a:schemeClr val="bg1"/>
              </a:solidFill>
            </a:endParaRPr>
          </a:p>
        </p:txBody>
      </p:sp>
      <p:sp>
        <p:nvSpPr>
          <p:cNvPr id="6" name="Rectangle 5"/>
          <p:cNvSpPr/>
          <p:nvPr/>
        </p:nvSpPr>
        <p:spPr>
          <a:xfrm>
            <a:off x="5677623" y="3445174"/>
            <a:ext cx="1884320"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1476228"/>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2031325"/>
          </a:xfrm>
          <a:prstGeom prst="rect">
            <a:avLst/>
          </a:prstGeom>
          <a:solidFill>
            <a:srgbClr val="F29220">
              <a:alpha val="75000"/>
            </a:srgbClr>
          </a:solidFill>
        </p:spPr>
        <p:txBody>
          <a:bodyPr wrap="square" rtlCol="0">
            <a:spAutoFit/>
          </a:bodyPr>
          <a:lstStyle/>
          <a:p>
            <a:r>
              <a:rPr lang="en-US" dirty="0">
                <a:solidFill>
                  <a:schemeClr val="bg1"/>
                </a:solidFill>
              </a:rPr>
              <a:t>Use the </a:t>
            </a:r>
            <a:r>
              <a:rPr lang="en-US" b="1" dirty="0">
                <a:solidFill>
                  <a:schemeClr val="bg1"/>
                </a:solidFill>
              </a:rPr>
              <a:t>Purpose of Request </a:t>
            </a:r>
            <a:r>
              <a:rPr lang="en-US" dirty="0">
                <a:solidFill>
                  <a:schemeClr val="bg1"/>
                </a:solidFill>
              </a:rPr>
              <a:t>field to enter the reason a patient is being seen at your facility.  Examples </a:t>
            </a:r>
            <a:r>
              <a:rPr lang="en-US" dirty="0" smtClean="0">
                <a:solidFill>
                  <a:schemeClr val="bg1"/>
                </a:solidFill>
              </a:rPr>
              <a:t>include:</a:t>
            </a:r>
          </a:p>
          <a:p>
            <a:pPr marL="285750" indent="-285750">
              <a:buFont typeface="Arial" panose="020B0604020202020204" pitchFamily="34" charset="0"/>
              <a:buChar char="•"/>
            </a:pPr>
            <a:r>
              <a:rPr lang="en-US" b="1" dirty="0" smtClean="0">
                <a:solidFill>
                  <a:schemeClr val="bg1"/>
                </a:solidFill>
              </a:rPr>
              <a:t>Consult</a:t>
            </a:r>
          </a:p>
          <a:p>
            <a:pPr marL="285750" indent="-285750">
              <a:buFont typeface="Arial" panose="020B0604020202020204" pitchFamily="34" charset="0"/>
              <a:buChar char="•"/>
            </a:pPr>
            <a:r>
              <a:rPr lang="en-US" b="1" dirty="0" smtClean="0">
                <a:solidFill>
                  <a:schemeClr val="bg1"/>
                </a:solidFill>
              </a:rPr>
              <a:t>Evaluation</a:t>
            </a:r>
            <a:endParaRPr lang="en-US" b="1" dirty="0">
              <a:solidFill>
                <a:schemeClr val="bg1"/>
              </a:solidFill>
            </a:endParaRPr>
          </a:p>
        </p:txBody>
      </p:sp>
      <p:sp>
        <p:nvSpPr>
          <p:cNvPr id="7" name="Rectangle 6"/>
          <p:cNvSpPr/>
          <p:nvPr/>
        </p:nvSpPr>
        <p:spPr>
          <a:xfrm>
            <a:off x="5677623" y="3445174"/>
            <a:ext cx="1884320"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087231"/>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2308324"/>
          </a:xfrm>
          <a:prstGeom prst="rect">
            <a:avLst/>
          </a:prstGeom>
          <a:solidFill>
            <a:srgbClr val="F29220">
              <a:alpha val="75000"/>
            </a:srgbClr>
          </a:solidFill>
        </p:spPr>
        <p:txBody>
          <a:bodyPr wrap="square" rtlCol="0">
            <a:spAutoFit/>
          </a:bodyPr>
          <a:lstStyle/>
          <a:p>
            <a:r>
              <a:rPr lang="en-US" dirty="0">
                <a:solidFill>
                  <a:schemeClr val="bg1"/>
                </a:solidFill>
              </a:rPr>
              <a:t>Use the </a:t>
            </a:r>
            <a:r>
              <a:rPr lang="en-US" b="1" dirty="0">
                <a:solidFill>
                  <a:schemeClr val="bg1"/>
                </a:solidFill>
              </a:rPr>
              <a:t>Purpose of Request </a:t>
            </a:r>
            <a:r>
              <a:rPr lang="en-US" dirty="0">
                <a:solidFill>
                  <a:schemeClr val="bg1"/>
                </a:solidFill>
              </a:rPr>
              <a:t>field to enter the reason a patient is being seen at your facility.  Examples </a:t>
            </a:r>
            <a:r>
              <a:rPr lang="en-US" dirty="0" smtClean="0">
                <a:solidFill>
                  <a:schemeClr val="bg1"/>
                </a:solidFill>
              </a:rPr>
              <a:t>include:</a:t>
            </a:r>
          </a:p>
          <a:p>
            <a:pPr marL="285750" indent="-285750">
              <a:buFont typeface="Arial" panose="020B0604020202020204" pitchFamily="34" charset="0"/>
              <a:buChar char="•"/>
            </a:pPr>
            <a:r>
              <a:rPr lang="en-US" b="1" dirty="0" smtClean="0">
                <a:solidFill>
                  <a:schemeClr val="bg1"/>
                </a:solidFill>
              </a:rPr>
              <a:t>Consult</a:t>
            </a:r>
          </a:p>
          <a:p>
            <a:pPr marL="285750" indent="-285750">
              <a:buFont typeface="Arial" panose="020B0604020202020204" pitchFamily="34" charset="0"/>
              <a:buChar char="•"/>
            </a:pPr>
            <a:r>
              <a:rPr lang="en-US" b="1" dirty="0" smtClean="0">
                <a:solidFill>
                  <a:schemeClr val="bg1"/>
                </a:solidFill>
              </a:rPr>
              <a:t>Evaluation</a:t>
            </a:r>
          </a:p>
          <a:p>
            <a:pPr marL="285750" indent="-285750">
              <a:buFont typeface="Arial" panose="020B0604020202020204" pitchFamily="34" charset="0"/>
              <a:buChar char="•"/>
            </a:pPr>
            <a:r>
              <a:rPr lang="en-US" b="1" dirty="0" smtClean="0">
                <a:solidFill>
                  <a:schemeClr val="bg1"/>
                </a:solidFill>
              </a:rPr>
              <a:t>1st Opinion</a:t>
            </a:r>
            <a:endParaRPr lang="en-US" b="1" dirty="0">
              <a:solidFill>
                <a:schemeClr val="bg1"/>
              </a:solidFill>
            </a:endParaRPr>
          </a:p>
        </p:txBody>
      </p:sp>
      <p:sp>
        <p:nvSpPr>
          <p:cNvPr id="7" name="Rectangle 6"/>
          <p:cNvSpPr/>
          <p:nvPr/>
        </p:nvSpPr>
        <p:spPr>
          <a:xfrm>
            <a:off x="5677623" y="3445174"/>
            <a:ext cx="1884320"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1673117"/>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2585323"/>
          </a:xfrm>
          <a:prstGeom prst="rect">
            <a:avLst/>
          </a:prstGeom>
          <a:solidFill>
            <a:srgbClr val="F29220">
              <a:alpha val="75000"/>
            </a:srgbClr>
          </a:solidFill>
        </p:spPr>
        <p:txBody>
          <a:bodyPr wrap="square" rtlCol="0">
            <a:spAutoFit/>
          </a:bodyPr>
          <a:lstStyle/>
          <a:p>
            <a:r>
              <a:rPr lang="en-US" dirty="0">
                <a:solidFill>
                  <a:schemeClr val="bg1"/>
                </a:solidFill>
              </a:rPr>
              <a:t>Use the </a:t>
            </a:r>
            <a:r>
              <a:rPr lang="en-US" b="1" dirty="0">
                <a:solidFill>
                  <a:schemeClr val="bg1"/>
                </a:solidFill>
              </a:rPr>
              <a:t>Purpose of Request </a:t>
            </a:r>
            <a:r>
              <a:rPr lang="en-US" dirty="0">
                <a:solidFill>
                  <a:schemeClr val="bg1"/>
                </a:solidFill>
              </a:rPr>
              <a:t>field to enter the reason a patient is being seen at your facility.  Examples </a:t>
            </a:r>
            <a:r>
              <a:rPr lang="en-US" dirty="0" smtClean="0">
                <a:solidFill>
                  <a:schemeClr val="bg1"/>
                </a:solidFill>
              </a:rPr>
              <a:t>include:</a:t>
            </a:r>
          </a:p>
          <a:p>
            <a:pPr marL="285750" indent="-285750">
              <a:buFont typeface="Arial" panose="020B0604020202020204" pitchFamily="34" charset="0"/>
              <a:buChar char="•"/>
            </a:pPr>
            <a:r>
              <a:rPr lang="en-US" b="1" dirty="0" smtClean="0">
                <a:solidFill>
                  <a:schemeClr val="bg1"/>
                </a:solidFill>
              </a:rPr>
              <a:t>Consult</a:t>
            </a:r>
          </a:p>
          <a:p>
            <a:pPr marL="285750" indent="-285750">
              <a:buFont typeface="Arial" panose="020B0604020202020204" pitchFamily="34" charset="0"/>
              <a:buChar char="•"/>
            </a:pPr>
            <a:r>
              <a:rPr lang="en-US" b="1" dirty="0" smtClean="0">
                <a:solidFill>
                  <a:schemeClr val="bg1"/>
                </a:solidFill>
              </a:rPr>
              <a:t>Evaluation</a:t>
            </a:r>
          </a:p>
          <a:p>
            <a:pPr marL="285750" indent="-285750">
              <a:buFont typeface="Arial" panose="020B0604020202020204" pitchFamily="34" charset="0"/>
              <a:buChar char="•"/>
            </a:pPr>
            <a:r>
              <a:rPr lang="en-US" b="1" dirty="0" smtClean="0">
                <a:solidFill>
                  <a:schemeClr val="bg1"/>
                </a:solidFill>
              </a:rPr>
              <a:t>1st Opinion</a:t>
            </a:r>
          </a:p>
          <a:p>
            <a:pPr marL="285750" indent="-285750">
              <a:buFont typeface="Arial" panose="020B0604020202020204" pitchFamily="34" charset="0"/>
              <a:buChar char="•"/>
            </a:pPr>
            <a:r>
              <a:rPr lang="en-US" b="1" dirty="0" smtClean="0">
                <a:solidFill>
                  <a:schemeClr val="bg1"/>
                </a:solidFill>
              </a:rPr>
              <a:t>2nd Opinion</a:t>
            </a:r>
            <a:endParaRPr lang="en-US" b="1" dirty="0">
              <a:solidFill>
                <a:schemeClr val="bg1"/>
              </a:solidFill>
            </a:endParaRPr>
          </a:p>
        </p:txBody>
      </p:sp>
      <p:sp>
        <p:nvSpPr>
          <p:cNvPr id="7" name="Rectangle 6"/>
          <p:cNvSpPr/>
          <p:nvPr/>
        </p:nvSpPr>
        <p:spPr>
          <a:xfrm>
            <a:off x="5677623" y="3445174"/>
            <a:ext cx="1884320"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1451977"/>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2862322"/>
          </a:xfrm>
          <a:prstGeom prst="rect">
            <a:avLst/>
          </a:prstGeom>
          <a:solidFill>
            <a:srgbClr val="F29220">
              <a:alpha val="75000"/>
            </a:srgbClr>
          </a:solidFill>
        </p:spPr>
        <p:txBody>
          <a:bodyPr wrap="square" rtlCol="0">
            <a:spAutoFit/>
          </a:bodyPr>
          <a:lstStyle/>
          <a:p>
            <a:r>
              <a:rPr lang="en-US" dirty="0">
                <a:solidFill>
                  <a:schemeClr val="bg1"/>
                </a:solidFill>
              </a:rPr>
              <a:t>Use the </a:t>
            </a:r>
            <a:r>
              <a:rPr lang="en-US" b="1" dirty="0">
                <a:solidFill>
                  <a:schemeClr val="bg1"/>
                </a:solidFill>
              </a:rPr>
              <a:t>Purpose of Request </a:t>
            </a:r>
            <a:r>
              <a:rPr lang="en-US" dirty="0">
                <a:solidFill>
                  <a:schemeClr val="bg1"/>
                </a:solidFill>
              </a:rPr>
              <a:t>field to enter the reason a patient is being seen at your facility.  Examples </a:t>
            </a:r>
            <a:r>
              <a:rPr lang="en-US" dirty="0" smtClean="0">
                <a:solidFill>
                  <a:schemeClr val="bg1"/>
                </a:solidFill>
              </a:rPr>
              <a:t>include:</a:t>
            </a:r>
          </a:p>
          <a:p>
            <a:pPr marL="285750" indent="-285750">
              <a:buFont typeface="Arial" panose="020B0604020202020204" pitchFamily="34" charset="0"/>
              <a:buChar char="•"/>
            </a:pPr>
            <a:r>
              <a:rPr lang="en-US" b="1" dirty="0" smtClean="0">
                <a:solidFill>
                  <a:schemeClr val="bg1"/>
                </a:solidFill>
              </a:rPr>
              <a:t>Consult</a:t>
            </a:r>
          </a:p>
          <a:p>
            <a:pPr marL="285750" indent="-285750">
              <a:buFont typeface="Arial" panose="020B0604020202020204" pitchFamily="34" charset="0"/>
              <a:buChar char="•"/>
            </a:pPr>
            <a:r>
              <a:rPr lang="en-US" b="1" dirty="0" smtClean="0">
                <a:solidFill>
                  <a:schemeClr val="bg1"/>
                </a:solidFill>
              </a:rPr>
              <a:t>Evaluation</a:t>
            </a:r>
          </a:p>
          <a:p>
            <a:pPr marL="285750" indent="-285750">
              <a:buFont typeface="Arial" panose="020B0604020202020204" pitchFamily="34" charset="0"/>
              <a:buChar char="•"/>
            </a:pPr>
            <a:r>
              <a:rPr lang="en-US" b="1" dirty="0" smtClean="0">
                <a:solidFill>
                  <a:schemeClr val="bg1"/>
                </a:solidFill>
              </a:rPr>
              <a:t>1st Opinion</a:t>
            </a:r>
          </a:p>
          <a:p>
            <a:pPr marL="285750" indent="-285750">
              <a:buFont typeface="Arial" panose="020B0604020202020204" pitchFamily="34" charset="0"/>
              <a:buChar char="•"/>
            </a:pPr>
            <a:r>
              <a:rPr lang="en-US" b="1" dirty="0" smtClean="0">
                <a:solidFill>
                  <a:schemeClr val="bg1"/>
                </a:solidFill>
              </a:rPr>
              <a:t>2nd Opinion</a:t>
            </a:r>
          </a:p>
          <a:p>
            <a:pPr marL="285750" indent="-285750">
              <a:buFont typeface="Arial" panose="020B0604020202020204" pitchFamily="34" charset="0"/>
              <a:buChar char="•"/>
            </a:pPr>
            <a:r>
              <a:rPr lang="en-US" b="1" dirty="0" smtClean="0">
                <a:solidFill>
                  <a:schemeClr val="bg1"/>
                </a:solidFill>
              </a:rPr>
              <a:t>Treatment</a:t>
            </a:r>
            <a:endParaRPr lang="en-US" b="1" dirty="0">
              <a:solidFill>
                <a:schemeClr val="bg1"/>
              </a:solidFill>
            </a:endParaRPr>
          </a:p>
        </p:txBody>
      </p:sp>
      <p:sp>
        <p:nvSpPr>
          <p:cNvPr id="7" name="Rectangle 6"/>
          <p:cNvSpPr/>
          <p:nvPr/>
        </p:nvSpPr>
        <p:spPr>
          <a:xfrm>
            <a:off x="5677623" y="3445174"/>
            <a:ext cx="1884320"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3375017"/>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3139321"/>
          </a:xfrm>
          <a:prstGeom prst="rect">
            <a:avLst/>
          </a:prstGeom>
          <a:solidFill>
            <a:srgbClr val="F29220">
              <a:alpha val="75000"/>
            </a:srgbClr>
          </a:solidFill>
        </p:spPr>
        <p:txBody>
          <a:bodyPr wrap="square" rtlCol="0">
            <a:spAutoFit/>
          </a:bodyPr>
          <a:lstStyle/>
          <a:p>
            <a:r>
              <a:rPr lang="en-US" dirty="0">
                <a:solidFill>
                  <a:schemeClr val="bg1"/>
                </a:solidFill>
              </a:rPr>
              <a:t>Use the </a:t>
            </a:r>
            <a:r>
              <a:rPr lang="en-US" b="1" dirty="0">
                <a:solidFill>
                  <a:schemeClr val="bg1"/>
                </a:solidFill>
              </a:rPr>
              <a:t>Purpose of Request </a:t>
            </a:r>
            <a:r>
              <a:rPr lang="en-US" dirty="0">
                <a:solidFill>
                  <a:schemeClr val="bg1"/>
                </a:solidFill>
              </a:rPr>
              <a:t>field to enter the reason a patient is being seen at your facility.  Examples </a:t>
            </a:r>
            <a:r>
              <a:rPr lang="en-US" dirty="0" smtClean="0">
                <a:solidFill>
                  <a:schemeClr val="bg1"/>
                </a:solidFill>
              </a:rPr>
              <a:t>include:</a:t>
            </a:r>
          </a:p>
          <a:p>
            <a:pPr marL="285750" indent="-285750">
              <a:buFont typeface="Arial" panose="020B0604020202020204" pitchFamily="34" charset="0"/>
              <a:buChar char="•"/>
            </a:pPr>
            <a:r>
              <a:rPr lang="en-US" b="1" dirty="0" smtClean="0">
                <a:solidFill>
                  <a:schemeClr val="bg1"/>
                </a:solidFill>
              </a:rPr>
              <a:t>Consult</a:t>
            </a:r>
          </a:p>
          <a:p>
            <a:pPr marL="285750" indent="-285750">
              <a:buFont typeface="Arial" panose="020B0604020202020204" pitchFamily="34" charset="0"/>
              <a:buChar char="•"/>
            </a:pPr>
            <a:r>
              <a:rPr lang="en-US" b="1" dirty="0" smtClean="0">
                <a:solidFill>
                  <a:schemeClr val="bg1"/>
                </a:solidFill>
              </a:rPr>
              <a:t>Evaluation</a:t>
            </a:r>
          </a:p>
          <a:p>
            <a:pPr marL="285750" indent="-285750">
              <a:buFont typeface="Arial" panose="020B0604020202020204" pitchFamily="34" charset="0"/>
              <a:buChar char="•"/>
            </a:pPr>
            <a:r>
              <a:rPr lang="en-US" b="1" dirty="0" smtClean="0">
                <a:solidFill>
                  <a:schemeClr val="bg1"/>
                </a:solidFill>
              </a:rPr>
              <a:t>1st Opinion</a:t>
            </a:r>
          </a:p>
          <a:p>
            <a:pPr marL="285750" indent="-285750">
              <a:buFont typeface="Arial" panose="020B0604020202020204" pitchFamily="34" charset="0"/>
              <a:buChar char="•"/>
            </a:pPr>
            <a:r>
              <a:rPr lang="en-US" b="1" dirty="0" smtClean="0">
                <a:solidFill>
                  <a:schemeClr val="bg1"/>
                </a:solidFill>
              </a:rPr>
              <a:t>2nd Opinion</a:t>
            </a:r>
          </a:p>
          <a:p>
            <a:pPr marL="285750" indent="-285750">
              <a:buFont typeface="Arial" panose="020B0604020202020204" pitchFamily="34" charset="0"/>
              <a:buChar char="•"/>
            </a:pPr>
            <a:r>
              <a:rPr lang="en-US" b="1" dirty="0" smtClean="0">
                <a:solidFill>
                  <a:schemeClr val="bg1"/>
                </a:solidFill>
              </a:rPr>
              <a:t>Treatment</a:t>
            </a:r>
          </a:p>
          <a:p>
            <a:pPr marL="285750" indent="-285750">
              <a:buFont typeface="Arial" panose="020B0604020202020204" pitchFamily="34" charset="0"/>
              <a:buChar char="•"/>
            </a:pPr>
            <a:r>
              <a:rPr lang="en-US" b="1" dirty="0">
                <a:solidFill>
                  <a:schemeClr val="bg1"/>
                </a:solidFill>
              </a:rPr>
              <a:t>C</a:t>
            </a:r>
            <a:r>
              <a:rPr lang="en-US" b="1" dirty="0" smtClean="0">
                <a:solidFill>
                  <a:schemeClr val="bg1"/>
                </a:solidFill>
              </a:rPr>
              <a:t>linic Visit</a:t>
            </a:r>
            <a:endParaRPr lang="en-US" b="1" dirty="0">
              <a:solidFill>
                <a:schemeClr val="bg1"/>
              </a:solidFill>
            </a:endParaRPr>
          </a:p>
        </p:txBody>
      </p:sp>
      <p:sp>
        <p:nvSpPr>
          <p:cNvPr id="7" name="Rectangle 6"/>
          <p:cNvSpPr/>
          <p:nvPr/>
        </p:nvSpPr>
        <p:spPr>
          <a:xfrm>
            <a:off x="5677623" y="3445174"/>
            <a:ext cx="1884320"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0219112"/>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3139321"/>
          </a:xfrm>
          <a:prstGeom prst="rect">
            <a:avLst/>
          </a:prstGeom>
          <a:solidFill>
            <a:srgbClr val="F29220">
              <a:alpha val="75000"/>
            </a:srgbClr>
          </a:solidFill>
        </p:spPr>
        <p:txBody>
          <a:bodyPr wrap="square" rtlCol="0">
            <a:spAutoFit/>
          </a:bodyPr>
          <a:lstStyle/>
          <a:p>
            <a:r>
              <a:rPr lang="en-US" dirty="0">
                <a:solidFill>
                  <a:schemeClr val="bg1"/>
                </a:solidFill>
              </a:rPr>
              <a:t>Use the </a:t>
            </a:r>
            <a:r>
              <a:rPr lang="en-US" b="1" dirty="0">
                <a:solidFill>
                  <a:schemeClr val="bg1"/>
                </a:solidFill>
              </a:rPr>
              <a:t>Purpose of Request </a:t>
            </a:r>
            <a:r>
              <a:rPr lang="en-US" dirty="0">
                <a:solidFill>
                  <a:schemeClr val="bg1"/>
                </a:solidFill>
              </a:rPr>
              <a:t>field to enter the reason a patient is being seen at your facility.  Examples </a:t>
            </a:r>
            <a:r>
              <a:rPr lang="en-US" dirty="0" smtClean="0">
                <a:solidFill>
                  <a:schemeClr val="bg1"/>
                </a:solidFill>
              </a:rPr>
              <a:t>include:</a:t>
            </a:r>
          </a:p>
          <a:p>
            <a:pPr marL="285750" indent="-285750">
              <a:buFont typeface="Arial" panose="020B0604020202020204" pitchFamily="34" charset="0"/>
              <a:buChar char="•"/>
            </a:pPr>
            <a:r>
              <a:rPr lang="en-US" b="1" dirty="0" smtClean="0">
                <a:solidFill>
                  <a:schemeClr val="bg1"/>
                </a:solidFill>
              </a:rPr>
              <a:t>Consult</a:t>
            </a:r>
          </a:p>
          <a:p>
            <a:pPr marL="285750" indent="-285750">
              <a:buFont typeface="Arial" panose="020B0604020202020204" pitchFamily="34" charset="0"/>
              <a:buChar char="•"/>
            </a:pPr>
            <a:r>
              <a:rPr lang="en-US" b="1" dirty="0" smtClean="0">
                <a:solidFill>
                  <a:schemeClr val="bg1"/>
                </a:solidFill>
              </a:rPr>
              <a:t>Evaluation</a:t>
            </a:r>
          </a:p>
          <a:p>
            <a:pPr marL="285750" indent="-285750">
              <a:buFont typeface="Arial" panose="020B0604020202020204" pitchFamily="34" charset="0"/>
              <a:buChar char="•"/>
            </a:pPr>
            <a:r>
              <a:rPr lang="en-US" b="1" dirty="0" smtClean="0">
                <a:solidFill>
                  <a:schemeClr val="bg1"/>
                </a:solidFill>
              </a:rPr>
              <a:t>1st Opinion</a:t>
            </a:r>
          </a:p>
          <a:p>
            <a:pPr marL="285750" indent="-285750">
              <a:buFont typeface="Arial" panose="020B0604020202020204" pitchFamily="34" charset="0"/>
              <a:buChar char="•"/>
            </a:pPr>
            <a:r>
              <a:rPr lang="en-US" b="1" dirty="0" smtClean="0">
                <a:solidFill>
                  <a:schemeClr val="bg1"/>
                </a:solidFill>
              </a:rPr>
              <a:t>2nd Opinion</a:t>
            </a:r>
          </a:p>
          <a:p>
            <a:pPr marL="285750" indent="-285750">
              <a:buFont typeface="Arial" panose="020B0604020202020204" pitchFamily="34" charset="0"/>
              <a:buChar char="•"/>
            </a:pPr>
            <a:r>
              <a:rPr lang="en-US" b="1" dirty="0" smtClean="0">
                <a:solidFill>
                  <a:schemeClr val="bg1"/>
                </a:solidFill>
              </a:rPr>
              <a:t>Treatment</a:t>
            </a:r>
          </a:p>
          <a:p>
            <a:pPr marL="285750" indent="-285750">
              <a:buFont typeface="Arial" panose="020B0604020202020204" pitchFamily="34" charset="0"/>
              <a:buChar char="•"/>
            </a:pPr>
            <a:r>
              <a:rPr lang="en-US" b="1" dirty="0">
                <a:solidFill>
                  <a:schemeClr val="bg1"/>
                </a:solidFill>
              </a:rPr>
              <a:t>C</a:t>
            </a:r>
            <a:r>
              <a:rPr lang="en-US" b="1" dirty="0" smtClean="0">
                <a:solidFill>
                  <a:schemeClr val="bg1"/>
                </a:solidFill>
              </a:rPr>
              <a:t>linic Visit</a:t>
            </a:r>
            <a:endParaRPr lang="en-US" b="1" dirty="0">
              <a:solidFill>
                <a:schemeClr val="bg1"/>
              </a:solidFill>
            </a:endParaRPr>
          </a:p>
        </p:txBody>
      </p:sp>
      <p:sp>
        <p:nvSpPr>
          <p:cNvPr id="7" name="Rectangle 6"/>
          <p:cNvSpPr/>
          <p:nvPr/>
        </p:nvSpPr>
        <p:spPr>
          <a:xfrm>
            <a:off x="5677623" y="3445174"/>
            <a:ext cx="1884320"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826898"/>
      </p:ext>
    </p:extLst>
  </p:cSld>
  <p:clrMapOvr>
    <a:masterClrMapping/>
  </p:clrMapOvr>
  <mc:AlternateContent xmlns:mc="http://schemas.openxmlformats.org/markup-compatibility/2006" xmlns:p14="http://schemas.microsoft.com/office/powerpoint/2010/main">
    <mc:Choice Requires="p14">
      <p:transition spd="med" p14:dur="700" advClick="0" advTm="100">
        <p:fade/>
      </p:transition>
    </mc:Choice>
    <mc:Fallback xmlns="">
      <p:transition spd="med" advClick="0" advTm="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3139321"/>
          </a:xfrm>
          <a:prstGeom prst="rect">
            <a:avLst/>
          </a:prstGeom>
          <a:solidFill>
            <a:srgbClr val="F29220">
              <a:alpha val="75000"/>
            </a:srgbClr>
          </a:solidFill>
        </p:spPr>
        <p:txBody>
          <a:bodyPr wrap="square" rtlCol="0">
            <a:spAutoFit/>
          </a:bodyPr>
          <a:lstStyle/>
          <a:p>
            <a:r>
              <a:rPr lang="en-US" dirty="0">
                <a:solidFill>
                  <a:schemeClr val="bg1"/>
                </a:solidFill>
              </a:rPr>
              <a:t>Use the </a:t>
            </a:r>
            <a:r>
              <a:rPr lang="en-US" b="1" dirty="0">
                <a:solidFill>
                  <a:schemeClr val="bg1"/>
                </a:solidFill>
              </a:rPr>
              <a:t>Purpose of Request </a:t>
            </a:r>
            <a:r>
              <a:rPr lang="en-US" dirty="0">
                <a:solidFill>
                  <a:schemeClr val="bg1"/>
                </a:solidFill>
              </a:rPr>
              <a:t>field to enter the reason a patient is being seen at your facility.  Examples </a:t>
            </a:r>
            <a:r>
              <a:rPr lang="en-US" dirty="0" smtClean="0">
                <a:solidFill>
                  <a:schemeClr val="bg1"/>
                </a:solidFill>
              </a:rPr>
              <a:t>include:</a:t>
            </a:r>
          </a:p>
          <a:p>
            <a:pPr marL="285750" indent="-285750">
              <a:buFont typeface="Arial" panose="020B0604020202020204" pitchFamily="34" charset="0"/>
              <a:buChar char="•"/>
            </a:pPr>
            <a:r>
              <a:rPr lang="en-US" b="1" dirty="0" smtClean="0">
                <a:solidFill>
                  <a:schemeClr val="bg1"/>
                </a:solidFill>
              </a:rPr>
              <a:t>Consult</a:t>
            </a:r>
          </a:p>
          <a:p>
            <a:pPr marL="285750" indent="-285750">
              <a:buFont typeface="Arial" panose="020B0604020202020204" pitchFamily="34" charset="0"/>
              <a:buChar char="•"/>
            </a:pPr>
            <a:r>
              <a:rPr lang="en-US" b="1" dirty="0" smtClean="0">
                <a:solidFill>
                  <a:schemeClr val="bg1"/>
                </a:solidFill>
              </a:rPr>
              <a:t>Evaluation</a:t>
            </a:r>
          </a:p>
          <a:p>
            <a:pPr marL="285750" indent="-285750">
              <a:buFont typeface="Arial" panose="020B0604020202020204" pitchFamily="34" charset="0"/>
              <a:buChar char="•"/>
            </a:pPr>
            <a:r>
              <a:rPr lang="en-US" b="1" dirty="0" smtClean="0">
                <a:solidFill>
                  <a:schemeClr val="bg1"/>
                </a:solidFill>
              </a:rPr>
              <a:t>1st Opinion</a:t>
            </a:r>
          </a:p>
          <a:p>
            <a:pPr marL="285750" indent="-285750">
              <a:buFont typeface="Arial" panose="020B0604020202020204" pitchFamily="34" charset="0"/>
              <a:buChar char="•"/>
            </a:pPr>
            <a:r>
              <a:rPr lang="en-US" b="1" dirty="0" smtClean="0">
                <a:solidFill>
                  <a:schemeClr val="bg1"/>
                </a:solidFill>
              </a:rPr>
              <a:t>2nd Opinion</a:t>
            </a:r>
          </a:p>
          <a:p>
            <a:pPr marL="285750" indent="-285750">
              <a:buFont typeface="Arial" panose="020B0604020202020204" pitchFamily="34" charset="0"/>
              <a:buChar char="•"/>
            </a:pPr>
            <a:r>
              <a:rPr lang="en-US" b="1" dirty="0" smtClean="0">
                <a:solidFill>
                  <a:schemeClr val="bg1"/>
                </a:solidFill>
              </a:rPr>
              <a:t>Treatment</a:t>
            </a:r>
          </a:p>
          <a:p>
            <a:pPr marL="285750" indent="-285750">
              <a:buFont typeface="Arial" panose="020B0604020202020204" pitchFamily="34" charset="0"/>
              <a:buChar char="•"/>
            </a:pPr>
            <a:r>
              <a:rPr lang="en-US" b="1" dirty="0">
                <a:solidFill>
                  <a:schemeClr val="bg1"/>
                </a:solidFill>
              </a:rPr>
              <a:t>C</a:t>
            </a:r>
            <a:r>
              <a:rPr lang="en-US" b="1" dirty="0" smtClean="0">
                <a:solidFill>
                  <a:schemeClr val="bg1"/>
                </a:solidFill>
              </a:rPr>
              <a:t>linic Visit</a:t>
            </a:r>
            <a:endParaRPr lang="en-US" b="1" dirty="0">
              <a:solidFill>
                <a:schemeClr val="bg1"/>
              </a:solidFill>
            </a:endParaRPr>
          </a:p>
        </p:txBody>
      </p:sp>
      <p:sp>
        <p:nvSpPr>
          <p:cNvPr id="6" name="Rectangle 5"/>
          <p:cNvSpPr/>
          <p:nvPr/>
        </p:nvSpPr>
        <p:spPr>
          <a:xfrm>
            <a:off x="5677623" y="3445174"/>
            <a:ext cx="1884320" cy="19829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94458"/>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787402" y="358687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effectLst>
                  <a:outerShdw blurRad="50800" dist="50800" dir="5400000" algn="ctr" rotWithShape="0">
                    <a:srgbClr val="000000">
                      <a:alpha val="30000"/>
                    </a:srgbClr>
                  </a:outerShdw>
                </a:effectLst>
              </a:rPr>
              <a:t>1</a:t>
            </a:r>
            <a:endParaRPr lang="en-US" sz="6600" dirty="0">
              <a:effectLst>
                <a:outerShdw blurRad="50800" dist="50800" dir="5400000" algn="ctr" rotWithShape="0">
                  <a:srgbClr val="000000">
                    <a:alpha val="30000"/>
                  </a:srgbClr>
                </a:outerShdw>
              </a:effectLst>
            </a:endParaRPr>
          </a:p>
        </p:txBody>
      </p:sp>
      <p:sp>
        <p:nvSpPr>
          <p:cNvPr id="4" name="Right Arrow 3"/>
          <p:cNvSpPr/>
          <p:nvPr/>
        </p:nvSpPr>
        <p:spPr>
          <a:xfrm>
            <a:off x="4089408" y="398971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7779663" y="398971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492173" y="358687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effectLst>
                  <a:outerShdw blurRad="50800" dist="50800" dir="5400000" algn="ctr" rotWithShape="0">
                    <a:srgbClr val="000000">
                      <a:alpha val="30000"/>
                    </a:srgbClr>
                  </a:outerShdw>
                </a:effectLst>
              </a:rPr>
              <a:t>2</a:t>
            </a:r>
            <a:endParaRPr lang="en-US" sz="6600" dirty="0">
              <a:effectLst>
                <a:outerShdw blurRad="50800" dist="50800" dir="5400000" algn="ctr" rotWithShape="0">
                  <a:srgbClr val="000000">
                    <a:alpha val="30000"/>
                  </a:srgbClr>
                </a:outerShdw>
              </a:effectLst>
            </a:endParaRPr>
          </a:p>
        </p:txBody>
      </p:sp>
      <p:sp>
        <p:nvSpPr>
          <p:cNvPr id="16" name="Rounded Rectangle 15"/>
          <p:cNvSpPr/>
          <p:nvPr/>
        </p:nvSpPr>
        <p:spPr>
          <a:xfrm>
            <a:off x="8178780" y="358687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effectLst>
                  <a:outerShdw blurRad="50800" dist="50800" dir="5400000" algn="ctr" rotWithShape="0">
                    <a:srgbClr val="000000">
                      <a:alpha val="30000"/>
                    </a:srgbClr>
                  </a:outerShdw>
                </a:effectLst>
              </a:rPr>
              <a:t>3</a:t>
            </a:r>
            <a:endParaRPr lang="en-US" sz="6600" dirty="0">
              <a:effectLst>
                <a:outerShdw blurRad="50800" dist="50800" dir="5400000" algn="ctr" rotWithShape="0">
                  <a:srgbClr val="000000">
                    <a:alpha val="30000"/>
                  </a:srgbClr>
                </a:outerShdw>
              </a:effectLst>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685800"/>
            <a:ext cx="3977640" cy="694944"/>
          </a:xfrm>
          <a:prstGeom prst="rect">
            <a:avLst/>
          </a:prstGeom>
        </p:spPr>
      </p:pic>
      <p:sp>
        <p:nvSpPr>
          <p:cNvPr id="12" name="Title 1"/>
          <p:cNvSpPr txBox="1">
            <a:spLocks/>
          </p:cNvSpPr>
          <p:nvPr/>
        </p:nvSpPr>
        <p:spPr>
          <a:xfrm>
            <a:off x="1371760" y="1501704"/>
            <a:ext cx="10050966" cy="1561366"/>
          </a:xfrm>
          <a:prstGeom prst="rect">
            <a:avLst/>
          </a:prstGeom>
        </p:spPr>
        <p:txBody>
          <a:bodyPr lIns="91440" tIns="91440" rIns="27432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l"/>
            <a:r>
              <a:rPr lang="en-US" sz="4800" dirty="0" smtClean="0"/>
              <a:t>Referral Management Solution (RMS)</a:t>
            </a:r>
            <a:endParaRPr lang="en-US" sz="4800" dirty="0"/>
          </a:p>
        </p:txBody>
      </p:sp>
      <p:sp>
        <p:nvSpPr>
          <p:cNvPr id="9" name="TextBox 8"/>
          <p:cNvSpPr txBox="1"/>
          <p:nvPr/>
        </p:nvSpPr>
        <p:spPr>
          <a:xfrm>
            <a:off x="413876" y="2505670"/>
            <a:ext cx="4286775" cy="923330"/>
          </a:xfrm>
          <a:prstGeom prst="rect">
            <a:avLst/>
          </a:prstGeom>
          <a:solidFill>
            <a:srgbClr val="F29220">
              <a:alpha val="70000"/>
            </a:srgbClr>
          </a:solidFill>
        </p:spPr>
        <p:txBody>
          <a:bodyPr wrap="square" rtlCol="0">
            <a:spAutoFit/>
          </a:bodyPr>
          <a:lstStyle>
            <a:defPPr>
              <a:defRPr lang="en-US"/>
            </a:defPPr>
            <a:lvl1pPr>
              <a:defRPr>
                <a:solidFill>
                  <a:schemeClr val="bg1"/>
                </a:solidFill>
              </a:defRPr>
            </a:lvl1pPr>
          </a:lstStyle>
          <a:p>
            <a:r>
              <a:rPr lang="en-US" dirty="0"/>
              <a:t>There are three basic tasks that must be completed before an </a:t>
            </a:r>
            <a:r>
              <a:rPr lang="en-US" b="1" dirty="0"/>
              <a:t>RMS</a:t>
            </a:r>
            <a:r>
              <a:rPr lang="en-US" dirty="0"/>
              <a:t> </a:t>
            </a:r>
            <a:r>
              <a:rPr lang="en-US" dirty="0" smtClean="0"/>
              <a:t>Records </a:t>
            </a:r>
            <a:r>
              <a:rPr lang="en-US" dirty="0"/>
              <a:t>R</a:t>
            </a:r>
            <a:r>
              <a:rPr lang="en-US" dirty="0" smtClean="0"/>
              <a:t>equest </a:t>
            </a:r>
            <a:r>
              <a:rPr lang="en-US" dirty="0"/>
              <a:t>can be initiated</a:t>
            </a:r>
            <a:r>
              <a:rPr lang="en-US" dirty="0" smtClean="0"/>
              <a:t>:</a:t>
            </a:r>
            <a:endParaRPr lang="en-US" dirty="0"/>
          </a:p>
        </p:txBody>
      </p:sp>
      <p:pic>
        <p:nvPicPr>
          <p:cNvPr id="2" name="p_01_07">
            <a:hlinkClick r:id="" action="ppaction://media"/>
          </p:cNvPr>
          <p:cNvPicPr>
            <a:picLocks noChangeAspect="1"/>
          </p:cNvPicPr>
          <p:nvPr>
            <a:audioFile r:link="rId1"/>
            <p:extLst>
              <p:ext uri="{DAA4B4D4-6D71-4841-9C94-3DE7FCFB9230}">
                <p14:media xmlns:p14="http://schemas.microsoft.com/office/powerpoint/2010/main" r:embed="rId2">
                  <p14:trim st="466"/>
                </p14:media>
              </p:ext>
            </p:extLst>
          </p:nvPr>
        </p:nvPicPr>
        <p:blipFill>
          <a:blip r:embed="rId5"/>
          <a:stretch>
            <a:fillRect/>
          </a:stretch>
        </p:blipFill>
        <p:spPr>
          <a:xfrm>
            <a:off x="6510338" y="2952750"/>
            <a:ext cx="406400" cy="406400"/>
          </a:xfrm>
          <a:prstGeom prst="rect">
            <a:avLst/>
          </a:prstGeom>
        </p:spPr>
      </p:pic>
    </p:spTree>
    <p:extLst>
      <p:ext uri="{BB962C8B-B14F-4D97-AF65-F5344CB8AC3E}">
        <p14:creationId xmlns:p14="http://schemas.microsoft.com/office/powerpoint/2010/main" val="114884712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60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9"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5" name="TextBox 4"/>
          <p:cNvSpPr txBox="1"/>
          <p:nvPr/>
        </p:nvSpPr>
        <p:spPr>
          <a:xfrm>
            <a:off x="1447799" y="2653906"/>
            <a:ext cx="2786743" cy="2031325"/>
          </a:xfrm>
          <a:prstGeom prst="rect">
            <a:avLst/>
          </a:prstGeom>
          <a:solidFill>
            <a:srgbClr val="F29220">
              <a:alpha val="75000"/>
            </a:srgbClr>
          </a:solidFill>
        </p:spPr>
        <p:txBody>
          <a:bodyPr wrap="square" rtlCol="0">
            <a:spAutoFit/>
          </a:bodyPr>
          <a:lstStyle/>
          <a:p>
            <a:r>
              <a:rPr lang="en-US" dirty="0">
                <a:solidFill>
                  <a:schemeClr val="bg1"/>
                </a:solidFill>
              </a:rPr>
              <a:t>Clicking this box will allow you to select and upload a scanned patient consent form directly to eHealth Technologies to use when requesting records, if needed</a:t>
            </a:r>
            <a:endParaRPr lang="en-US" b="1" dirty="0">
              <a:solidFill>
                <a:schemeClr val="bg1"/>
              </a:solidFill>
            </a:endParaRPr>
          </a:p>
        </p:txBody>
      </p:sp>
      <p:sp>
        <p:nvSpPr>
          <p:cNvPr id="6" name="Rectangle 5"/>
          <p:cNvSpPr/>
          <p:nvPr/>
        </p:nvSpPr>
        <p:spPr>
          <a:xfrm>
            <a:off x="5641337" y="3645096"/>
            <a:ext cx="182521" cy="18304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447798" y="2653906"/>
            <a:ext cx="2786743" cy="923330"/>
          </a:xfrm>
          <a:prstGeom prst="rect">
            <a:avLst/>
          </a:prstGeom>
          <a:solidFill>
            <a:srgbClr val="F29220">
              <a:alpha val="75000"/>
            </a:srgbClr>
          </a:solidFill>
        </p:spPr>
        <p:txBody>
          <a:bodyPr wrap="square" rtlCol="0">
            <a:spAutoFit/>
          </a:bodyPr>
          <a:lstStyle/>
          <a:p>
            <a:r>
              <a:rPr lang="en-US" spc="-10" dirty="0">
                <a:solidFill>
                  <a:schemeClr val="bg1"/>
                </a:solidFill>
              </a:rPr>
              <a:t>The final action on this page is the </a:t>
            </a:r>
            <a:r>
              <a:rPr lang="en-US" b="1" spc="-10" dirty="0">
                <a:solidFill>
                  <a:schemeClr val="bg1"/>
                </a:solidFill>
              </a:rPr>
              <a:t>Patient Authorization Available</a:t>
            </a:r>
            <a:r>
              <a:rPr lang="en-US" spc="-10" dirty="0">
                <a:solidFill>
                  <a:schemeClr val="bg1"/>
                </a:solidFill>
              </a:rPr>
              <a:t> </a:t>
            </a:r>
            <a:r>
              <a:rPr lang="en-US" spc="-10" dirty="0" smtClean="0">
                <a:solidFill>
                  <a:schemeClr val="bg1"/>
                </a:solidFill>
              </a:rPr>
              <a:t>checkbox</a:t>
            </a:r>
            <a:endParaRPr lang="en-US" b="1" spc="-10" dirty="0">
              <a:solidFill>
                <a:schemeClr val="bg1"/>
              </a:solidFill>
            </a:endParaRPr>
          </a:p>
        </p:txBody>
      </p:sp>
      <p:pic>
        <p:nvPicPr>
          <p:cNvPr id="3" name="p_03_27a">
            <a:hlinkClick r:id="" action="ppaction://media"/>
          </p:cNvPr>
          <p:cNvPicPr>
            <a:picLocks noChangeAspect="1"/>
          </p:cNvPicPr>
          <p:nvPr>
            <a:audioFile r:link="rId1"/>
            <p:extLst>
              <p:ext uri="{DAA4B4D4-6D71-4841-9C94-3DE7FCFB9230}">
                <p14:media xmlns:p14="http://schemas.microsoft.com/office/powerpoint/2010/main" r:embed="rId2">
                  <p14:trim st="408"/>
                </p14:media>
              </p:ext>
            </p:extLst>
          </p:nvPr>
        </p:nvPicPr>
        <p:blipFill>
          <a:blip r:embed="rId5"/>
          <a:stretch>
            <a:fillRect/>
          </a:stretch>
        </p:blipFill>
        <p:spPr>
          <a:xfrm>
            <a:off x="4328339" y="4832829"/>
            <a:ext cx="406400" cy="406400"/>
          </a:xfrm>
          <a:prstGeom prst="rect">
            <a:avLst/>
          </a:prstGeom>
        </p:spPr>
      </p:pic>
    </p:spTree>
    <p:extLst>
      <p:ext uri="{BB962C8B-B14F-4D97-AF65-F5344CB8AC3E}">
        <p14:creationId xmlns:p14="http://schemas.microsoft.com/office/powerpoint/2010/main" val="249500050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grpId="0" nodeType="withEffect">
                                  <p:stCondLst>
                                    <p:cond delay="2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grpId="1" nodeType="withEffect">
                                  <p:stCondLst>
                                    <p:cond delay="400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grpId="0" nodeType="withEffect">
                                  <p:stCondLst>
                                    <p:cond delay="4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fill="hold" display="0">
                  <p:stCondLst>
                    <p:cond delay="indefinite"/>
                  </p:stCondLst>
                  <p:endCondLst>
                    <p:cond evt="onStopAudio" delay="0">
                      <p:tgtEl>
                        <p:sldTgt/>
                      </p:tgtEl>
                    </p:cond>
                  </p:endCondLst>
                </p:cTn>
                <p:tgtEl>
                  <p:spTgt spid="3"/>
                </p:tgtEl>
              </p:cMediaNode>
            </p:audio>
          </p:childTnLst>
        </p:cTn>
      </p:par>
    </p:tnLst>
    <p:bldLst>
      <p:bldP spid="5" grpId="0" animBg="1"/>
      <p:bldP spid="6" grpId="0" animBg="1"/>
      <p:bldP spid="8" grpId="0" animBg="1"/>
      <p:bldP spid="8" grpId="1"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2031325"/>
          </a:xfrm>
          <a:prstGeom prst="rect">
            <a:avLst/>
          </a:prstGeom>
          <a:solidFill>
            <a:srgbClr val="F29220">
              <a:alpha val="75000"/>
            </a:srgbClr>
          </a:solidFill>
        </p:spPr>
        <p:txBody>
          <a:bodyPr wrap="square" rtlCol="0">
            <a:spAutoFit/>
          </a:bodyPr>
          <a:lstStyle/>
          <a:p>
            <a:r>
              <a:rPr lang="en-US" dirty="0">
                <a:solidFill>
                  <a:schemeClr val="bg1"/>
                </a:solidFill>
              </a:rPr>
              <a:t>Clicking this box will allow you to select and upload a scanned patient consent form directly to eHealth Technologies to use when requesting records, if needed</a:t>
            </a:r>
            <a:endParaRPr lang="en-US" b="1" dirty="0">
              <a:solidFill>
                <a:schemeClr val="bg1"/>
              </a:solidFill>
            </a:endParaRPr>
          </a:p>
        </p:txBody>
      </p:sp>
      <p:sp>
        <p:nvSpPr>
          <p:cNvPr id="4" name="Rectangle 3"/>
          <p:cNvSpPr/>
          <p:nvPr/>
        </p:nvSpPr>
        <p:spPr>
          <a:xfrm>
            <a:off x="5641337" y="3645095"/>
            <a:ext cx="182521" cy="18304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641337" y="3826022"/>
            <a:ext cx="1550492" cy="19522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8674462"/>
      </p:ext>
    </p:extLst>
  </p:cSld>
  <p:clrMapOvr>
    <a:masterClrMapping/>
  </p:clrMapOvr>
  <mc:AlternateContent xmlns:mc="http://schemas.openxmlformats.org/markup-compatibility/2006" xmlns:p14="http://schemas.microsoft.com/office/powerpoint/2010/main">
    <mc:Choice Requires="p14">
      <p:transition spd="med" p14:dur="700" advClick="0" advTm="1700">
        <p:fade/>
      </p:transition>
    </mc:Choice>
    <mc:Fallback xmlns="">
      <p:transition spd="med" advClick="0" advTm="17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40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2031325"/>
          </a:xfrm>
          <a:prstGeom prst="rect">
            <a:avLst/>
          </a:prstGeom>
          <a:solidFill>
            <a:srgbClr val="F29220">
              <a:alpha val="75000"/>
            </a:srgbClr>
          </a:solidFill>
        </p:spPr>
        <p:txBody>
          <a:bodyPr wrap="square" rtlCol="0">
            <a:spAutoFit/>
          </a:bodyPr>
          <a:lstStyle/>
          <a:p>
            <a:r>
              <a:rPr lang="en-US" dirty="0">
                <a:solidFill>
                  <a:schemeClr val="bg1"/>
                </a:solidFill>
              </a:rPr>
              <a:t>Clicking this box will allow you to select and upload a scanned patient consent form directly to eHealth Technologies to use when requesting records, if needed</a:t>
            </a:r>
            <a:endParaRPr lang="en-US" b="1" dirty="0">
              <a:solidFill>
                <a:schemeClr val="bg1"/>
              </a:solidFill>
            </a:endParaRPr>
          </a:p>
        </p:txBody>
      </p:sp>
      <p:sp>
        <p:nvSpPr>
          <p:cNvPr id="5" name="Rectangle 4"/>
          <p:cNvSpPr/>
          <p:nvPr/>
        </p:nvSpPr>
        <p:spPr>
          <a:xfrm>
            <a:off x="5641337" y="4025478"/>
            <a:ext cx="1550492" cy="22902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63622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2031325"/>
          </a:xfrm>
          <a:prstGeom prst="rect">
            <a:avLst/>
          </a:prstGeom>
          <a:solidFill>
            <a:srgbClr val="F29220">
              <a:alpha val="75000"/>
            </a:srgbClr>
          </a:solidFill>
        </p:spPr>
        <p:txBody>
          <a:bodyPr wrap="square" rtlCol="0">
            <a:spAutoFit/>
          </a:bodyPr>
          <a:lstStyle/>
          <a:p>
            <a:r>
              <a:rPr lang="en-US" dirty="0">
                <a:solidFill>
                  <a:schemeClr val="bg1"/>
                </a:solidFill>
              </a:rPr>
              <a:t>Clicking </a:t>
            </a:r>
            <a:r>
              <a:rPr lang="en-US" dirty="0" smtClean="0">
                <a:solidFill>
                  <a:schemeClr val="bg1"/>
                </a:solidFill>
              </a:rPr>
              <a:t>this box </a:t>
            </a:r>
            <a:r>
              <a:rPr lang="en-US" dirty="0">
                <a:solidFill>
                  <a:schemeClr val="bg1"/>
                </a:solidFill>
              </a:rPr>
              <a:t>will allow you to select and upload a scanned patient consent form directly to eHealth Technologies to use when requesting </a:t>
            </a:r>
            <a:r>
              <a:rPr lang="en-US" dirty="0" smtClean="0">
                <a:solidFill>
                  <a:schemeClr val="bg1"/>
                </a:solidFill>
              </a:rPr>
              <a:t>records, </a:t>
            </a:r>
            <a:r>
              <a:rPr lang="en-US" dirty="0">
                <a:solidFill>
                  <a:schemeClr val="bg1"/>
                </a:solidFill>
              </a:rPr>
              <a:t>if needed</a:t>
            </a:r>
            <a:endParaRPr lang="en-US" b="1" dirty="0">
              <a:solidFill>
                <a:schemeClr val="bg1"/>
              </a:solidFill>
            </a:endParaRPr>
          </a:p>
        </p:txBody>
      </p:sp>
      <p:sp>
        <p:nvSpPr>
          <p:cNvPr id="7" name="Rectangle 6"/>
          <p:cNvSpPr/>
          <p:nvPr/>
        </p:nvSpPr>
        <p:spPr>
          <a:xfrm>
            <a:off x="5641337" y="4025478"/>
            <a:ext cx="1550492" cy="22902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329818"/>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3" name="TextBox 2"/>
          <p:cNvSpPr txBox="1"/>
          <p:nvPr/>
        </p:nvSpPr>
        <p:spPr>
          <a:xfrm>
            <a:off x="1447799" y="2653906"/>
            <a:ext cx="2786743" cy="1477328"/>
          </a:xfrm>
          <a:prstGeom prst="rect">
            <a:avLst/>
          </a:prstGeom>
          <a:solidFill>
            <a:srgbClr val="F29220">
              <a:alpha val="75000"/>
            </a:srgbClr>
          </a:solidFill>
        </p:spPr>
        <p:txBody>
          <a:bodyPr wrap="square" rtlCol="0">
            <a:spAutoFit/>
          </a:bodyPr>
          <a:lstStyle/>
          <a:p>
            <a:r>
              <a:rPr lang="en-US" dirty="0">
                <a:solidFill>
                  <a:schemeClr val="bg1"/>
                </a:solidFill>
              </a:rPr>
              <a:t>Once the information on this page has been provided, click the </a:t>
            </a:r>
            <a:r>
              <a:rPr lang="en-US" b="1" dirty="0">
                <a:solidFill>
                  <a:schemeClr val="bg1"/>
                </a:solidFill>
              </a:rPr>
              <a:t>Next</a:t>
            </a:r>
            <a:r>
              <a:rPr lang="en-US" dirty="0">
                <a:solidFill>
                  <a:schemeClr val="bg1"/>
                </a:solidFill>
              </a:rPr>
              <a:t> button to save and continue</a:t>
            </a:r>
            <a:endParaRPr lang="en-US" b="1" dirty="0">
              <a:solidFill>
                <a:schemeClr val="bg1"/>
              </a:solidFill>
            </a:endParaRPr>
          </a:p>
        </p:txBody>
      </p:sp>
      <p:sp>
        <p:nvSpPr>
          <p:cNvPr id="5" name="Rectangle 4"/>
          <p:cNvSpPr/>
          <p:nvPr/>
        </p:nvSpPr>
        <p:spPr>
          <a:xfrm>
            <a:off x="8855106" y="4501044"/>
            <a:ext cx="610627" cy="31648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3_28">
            <a:hlinkClick r:id="" action="ppaction://media"/>
          </p:cNvPr>
          <p:cNvPicPr>
            <a:picLocks noChangeAspect="1"/>
          </p:cNvPicPr>
          <p:nvPr>
            <a:audioFile r:link="rId1"/>
            <p:extLst>
              <p:ext uri="{DAA4B4D4-6D71-4841-9C94-3DE7FCFB9230}">
                <p14:media xmlns:p14="http://schemas.microsoft.com/office/powerpoint/2010/main" r:embed="rId2">
                  <p14:trim st="430" end="298.875"/>
                </p14:media>
              </p:ext>
            </p:extLst>
          </p:nvPr>
        </p:nvPicPr>
        <p:blipFill>
          <a:blip r:embed="rId5"/>
          <a:stretch>
            <a:fillRect/>
          </a:stretch>
        </p:blipFill>
        <p:spPr>
          <a:xfrm>
            <a:off x="1447799" y="4184650"/>
            <a:ext cx="406400" cy="406400"/>
          </a:xfrm>
          <a:prstGeom prst="rect">
            <a:avLst/>
          </a:prstGeom>
        </p:spPr>
      </p:pic>
    </p:spTree>
    <p:extLst>
      <p:ext uri="{BB962C8B-B14F-4D97-AF65-F5344CB8AC3E}">
        <p14:creationId xmlns:p14="http://schemas.microsoft.com/office/powerpoint/2010/main" val="189885869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36" fill="hold"/>
                                        <p:tgtEl>
                                          <p:spTgt spid="2"/>
                                        </p:tgtEl>
                                      </p:cBhvr>
                                    </p:cmd>
                                  </p:childTnLst>
                                </p:cTn>
                              </p:par>
                              <p:par>
                                <p:cTn id="7" presetID="10" presetClass="entr" presetSubtype="0" fill="hold" grpId="0" nodeType="withEffect">
                                  <p:stCondLst>
                                    <p:cond delay="29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pic>
        <p:nvPicPr>
          <p:cNvPr id="4" name="p_03_29a">
            <a:hlinkClick r:id="" action="ppaction://media"/>
          </p:cNvPr>
          <p:cNvPicPr>
            <a:picLocks noChangeAspect="1"/>
          </p:cNvPicPr>
          <p:nvPr>
            <a:audioFile r:link="rId1"/>
            <p:extLst>
              <p:ext uri="{DAA4B4D4-6D71-4841-9C94-3DE7FCFB9230}">
                <p14:media xmlns:p14="http://schemas.microsoft.com/office/powerpoint/2010/main" r:embed="rId2">
                  <p14:trim end="148.75"/>
                </p14:media>
              </p:ext>
            </p:extLst>
          </p:nvPr>
        </p:nvPicPr>
        <p:blipFill>
          <a:blip r:embed="rId5"/>
          <a:stretch>
            <a:fillRect/>
          </a:stretch>
        </p:blipFill>
        <p:spPr>
          <a:xfrm>
            <a:off x="6094985" y="2288540"/>
            <a:ext cx="406400" cy="406400"/>
          </a:xfrm>
          <a:prstGeom prst="rect">
            <a:avLst/>
          </a:prstGeom>
        </p:spPr>
      </p:pic>
    </p:spTree>
    <p:extLst>
      <p:ext uri="{BB962C8B-B14F-4D97-AF65-F5344CB8AC3E}">
        <p14:creationId xmlns:p14="http://schemas.microsoft.com/office/powerpoint/2010/main" val="241783569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 action="ppaction://hlinkshowjump?jump=endshow" highlightClick="1">
              <a:snd r:embed="rId4" name="voltage.wav"/>
            </a:hlinkClick>
            <a:hlinkHover r:id="" action="ppaction://noaction" highlightClick="1">
              <a:snd r:embed="rId5" name="click.wav"/>
            </a:hlinkHover>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0805" y="5394118"/>
            <a:ext cx="736598" cy="737347"/>
          </a:xfrm>
          <a:prstGeom prst="rect">
            <a:avLst/>
          </a:prstGeom>
        </p:spPr>
      </p:pic>
      <p:sp>
        <p:nvSpPr>
          <p:cNvPr id="14" name="Title 1"/>
          <p:cNvSpPr txBox="1">
            <a:spLocks/>
          </p:cNvSpPr>
          <p:nvPr/>
        </p:nvSpPr>
        <p:spPr>
          <a:xfrm>
            <a:off x="1522720" y="1197033"/>
            <a:ext cx="8036170" cy="4713316"/>
          </a:xfrm>
          <a:prstGeom prst="rect">
            <a:avLst/>
          </a:prstGeom>
        </p:spPr>
        <p:txBody>
          <a:bodyPr vert="horz" lIns="91440" tIns="91440" rIns="274320" bIns="45720" rtlCol="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marL="631825" algn="ctr">
              <a:lnSpc>
                <a:spcPct val="100000"/>
              </a:lnSpc>
            </a:pPr>
            <a:r>
              <a:rPr lang="en-US" dirty="0" smtClean="0">
                <a:solidFill>
                  <a:schemeClr val="bg1"/>
                </a:solidFill>
              </a:rPr>
              <a:t>Now </a:t>
            </a:r>
            <a:r>
              <a:rPr lang="en-US" dirty="0">
                <a:solidFill>
                  <a:schemeClr val="bg1"/>
                </a:solidFill>
              </a:rPr>
              <a:t>go on to the next program </a:t>
            </a:r>
            <a:r>
              <a:rPr lang="en-US" dirty="0" smtClean="0">
                <a:solidFill>
                  <a:schemeClr val="bg1"/>
                </a:solidFill>
              </a:rPr>
              <a:t>module:</a:t>
            </a:r>
          </a:p>
          <a:p>
            <a:pPr marL="855663" algn="ctr">
              <a:lnSpc>
                <a:spcPct val="100000"/>
              </a:lnSpc>
            </a:pPr>
            <a:r>
              <a:rPr lang="en-US" sz="2000" dirty="0" smtClean="0">
                <a:solidFill>
                  <a:schemeClr val="bg2">
                    <a:lumMod val="10000"/>
                  </a:schemeClr>
                </a:solidFill>
              </a:rPr>
              <a:t>(or go back to review a previous module)</a:t>
            </a:r>
            <a:br>
              <a:rPr lang="en-US" sz="2000" dirty="0" smtClean="0">
                <a:solidFill>
                  <a:schemeClr val="bg2">
                    <a:lumMod val="10000"/>
                  </a:schemeClr>
                </a:solidFill>
              </a:rPr>
            </a:br>
            <a:endParaRPr lang="en-US" sz="2000" dirty="0" smtClean="0">
              <a:solidFill>
                <a:schemeClr val="bg2">
                  <a:lumMod val="10000"/>
                </a:schemeClr>
              </a:solidFill>
            </a:endParaRPr>
          </a:p>
          <a:p>
            <a:pPr marL="1828800" algn="l">
              <a:lnSpc>
                <a:spcPct val="100000"/>
              </a:lnSpc>
            </a:pPr>
            <a:r>
              <a:rPr lang="en-US" dirty="0" smtClean="0">
                <a:solidFill>
                  <a:schemeClr val="bg2">
                    <a:lumMod val="10000"/>
                  </a:schemeClr>
                </a:solidFill>
              </a:rPr>
              <a:t>INTRODUCTION</a:t>
            </a:r>
            <a:endParaRPr lang="en-US" dirty="0">
              <a:solidFill>
                <a:schemeClr val="bg2">
                  <a:lumMod val="10000"/>
                </a:schemeClr>
              </a:solidFill>
            </a:endParaRPr>
          </a:p>
          <a:p>
            <a:pPr marL="1828800" algn="l">
              <a:lnSpc>
                <a:spcPct val="100000"/>
              </a:lnSpc>
            </a:pPr>
            <a:r>
              <a:rPr lang="en-US" dirty="0" smtClean="0">
                <a:solidFill>
                  <a:schemeClr val="bg2">
                    <a:lumMod val="10000"/>
                  </a:schemeClr>
                </a:solidFill>
              </a:rPr>
              <a:t>PATIENT </a:t>
            </a:r>
            <a:r>
              <a:rPr lang="en-US" dirty="0">
                <a:solidFill>
                  <a:schemeClr val="bg2">
                    <a:lumMod val="10000"/>
                  </a:schemeClr>
                </a:solidFill>
              </a:rPr>
              <a:t>DEMOGRAPHICS</a:t>
            </a:r>
          </a:p>
          <a:p>
            <a:pPr marL="1828800" algn="l">
              <a:lnSpc>
                <a:spcPct val="100000"/>
              </a:lnSpc>
            </a:pPr>
            <a:r>
              <a:rPr lang="en-US" dirty="0">
                <a:solidFill>
                  <a:schemeClr val="bg2">
                    <a:lumMod val="10000"/>
                  </a:schemeClr>
                </a:solidFill>
              </a:rPr>
              <a:t>PATIENT INTAKE OPTIONS</a:t>
            </a:r>
          </a:p>
          <a:p>
            <a:pPr marL="1828800" algn="l">
              <a:lnSpc>
                <a:spcPct val="100000"/>
              </a:lnSpc>
            </a:pPr>
            <a:r>
              <a:rPr lang="en-US" dirty="0" smtClean="0">
                <a:solidFill>
                  <a:schemeClr val="bg1"/>
                </a:solidFill>
              </a:rPr>
              <a:t>IDENTIFYING RECORDS PROVIDERS</a:t>
            </a:r>
            <a:endParaRPr lang="en-US" dirty="0" smtClean="0">
              <a:solidFill>
                <a:schemeClr val="bg2">
                  <a:lumMod val="10000"/>
                </a:schemeClr>
              </a:solidFill>
            </a:endParaRPr>
          </a:p>
          <a:p>
            <a:pPr marL="1828800" algn="l">
              <a:lnSpc>
                <a:spcPct val="100000"/>
              </a:lnSpc>
            </a:pPr>
            <a:r>
              <a:rPr lang="en-US" dirty="0" smtClean="0">
                <a:ln w="0"/>
                <a:solidFill>
                  <a:schemeClr val="tx1">
                    <a:lumMod val="85000"/>
                    <a:lumOff val="15000"/>
                  </a:schemeClr>
                </a:solidFill>
                <a:effectLst>
                  <a:outerShdw blurRad="38100" dist="19050" dir="2700000" algn="tl" rotWithShape="0">
                    <a:schemeClr val="dk1">
                      <a:alpha val="40000"/>
                    </a:schemeClr>
                  </a:outerShdw>
                </a:effectLst>
              </a:rPr>
              <a:t>MANAGE PATIENT TO-DO LIST</a:t>
            </a:r>
            <a:endParaRPr lang="en-US"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9" name="Action Button: Forward or Next 8">
            <a:hlinkClick r:id="rId7" action="ppaction://hlinksldjump" highlightClick="1">
              <a:snd r:embed="rId8" name="whoosh.wav"/>
            </a:hlinkClick>
            <a:hlinkHover r:id="" action="ppaction://noaction">
              <a:snd r:embed="rId5" name="click.wav"/>
            </a:hlinkHover>
          </p:cNvPr>
          <p:cNvSpPr/>
          <p:nvPr/>
        </p:nvSpPr>
        <p:spPr>
          <a:xfrm>
            <a:off x="2630680" y="3900533"/>
            <a:ext cx="738281" cy="40712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7" action="ppaction://hlinksldjump">
              <a:snd r:embed="rId8" name="whoosh.wav"/>
            </a:hlinkClick>
            <a:hlinkHover r:id="" action="ppaction://noaction" highlightClick="1">
              <a:snd r:embed="rId5" name="click.wav"/>
            </a:hlinkHover>
          </p:cNvPr>
          <p:cNvSpPr/>
          <p:nvPr/>
        </p:nvSpPr>
        <p:spPr>
          <a:xfrm>
            <a:off x="2630681" y="3900533"/>
            <a:ext cx="6648786" cy="407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9" action="ppaction://hlinksldjump">
              <a:snd r:embed="rId8" name="whoosh.wav"/>
            </a:hlinkClick>
            <a:hlinkHover r:id="" action="ppaction://noaction" highlightClick="1">
              <a:snd r:embed="rId5" name="click.wav"/>
            </a:hlinkHover>
          </p:cNvPr>
          <p:cNvSpPr/>
          <p:nvPr/>
        </p:nvSpPr>
        <p:spPr>
          <a:xfrm>
            <a:off x="3345543" y="3410235"/>
            <a:ext cx="4484914"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10" action="ppaction://hlinksldjump">
              <a:snd r:embed="rId8" name="whoosh.wav"/>
            </a:hlinkClick>
            <a:hlinkHover r:id="" action="ppaction://noaction" highlightClick="1">
              <a:snd r:embed="rId5" name="click.wav"/>
            </a:hlinkHover>
          </p:cNvPr>
          <p:cNvSpPr/>
          <p:nvPr/>
        </p:nvSpPr>
        <p:spPr>
          <a:xfrm>
            <a:off x="3345544" y="2929209"/>
            <a:ext cx="4484914"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11" action="ppaction://hlinksldjump">
              <a:snd r:embed="rId8" name="whoosh.wav"/>
            </a:hlinkClick>
            <a:hlinkHover r:id="" action="ppaction://noaction" highlightClick="1">
              <a:snd r:embed="rId5" name="click.wav"/>
            </a:hlinkHover>
          </p:cNvPr>
          <p:cNvSpPr/>
          <p:nvPr/>
        </p:nvSpPr>
        <p:spPr>
          <a:xfrm>
            <a:off x="3368961" y="2439282"/>
            <a:ext cx="2815708"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3_29b">
            <a:hlinkClick r:id="" action="ppaction://media"/>
          </p:cNvPr>
          <p:cNvPicPr>
            <a:picLocks noChangeAspect="1"/>
          </p:cNvPicPr>
          <p:nvPr>
            <a:audioFile r:link="rId1"/>
            <p:extLst>
              <p:ext uri="{DAA4B4D4-6D71-4841-9C94-3DE7FCFB9230}">
                <p14:media xmlns:p14="http://schemas.microsoft.com/office/powerpoint/2010/main" r:embed="rId2">
                  <p14:trim st="87"/>
                </p14:media>
              </p:ext>
            </p:extLst>
          </p:nvPr>
        </p:nvPicPr>
        <p:blipFill>
          <a:blip r:embed="rId12"/>
          <a:stretch>
            <a:fillRect/>
          </a:stretch>
        </p:blipFill>
        <p:spPr>
          <a:xfrm>
            <a:off x="5689600" y="806396"/>
            <a:ext cx="406400" cy="406400"/>
          </a:xfrm>
          <a:prstGeom prst="rect">
            <a:avLst/>
          </a:prstGeom>
        </p:spPr>
      </p:pic>
    </p:spTree>
    <p:extLst>
      <p:ext uri="{BB962C8B-B14F-4D97-AF65-F5344CB8AC3E}">
        <p14:creationId xmlns:p14="http://schemas.microsoft.com/office/powerpoint/2010/main" val="328007216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19" fill="hold"/>
                                        <p:tgtEl>
                                          <p:spTgt spid="2"/>
                                        </p:tgtEl>
                                      </p:cBhvr>
                                    </p:cmd>
                                  </p:childTnLst>
                                </p:cTn>
                              </p:par>
                              <p:par>
                                <p:cTn id="7" presetID="27" presetClass="emph" presetSubtype="0" repeatCount="indefinite" fill="remove" grpId="0" nodeType="withEffect">
                                  <p:stCondLst>
                                    <p:cond delay="0"/>
                                  </p:stCondLst>
                                  <p:childTnLst>
                                    <p:animClr clrSpc="rgb" dir="cw">
                                      <p:cBhvr override="childStyle">
                                        <p:cTn id="8" dur="1000" autoRev="1" fill="remove"/>
                                        <p:tgtEl>
                                          <p:spTgt spid="9"/>
                                        </p:tgtEl>
                                        <p:attrNameLst>
                                          <p:attrName>style.color</p:attrName>
                                        </p:attrNameLst>
                                      </p:cBhvr>
                                      <p:to>
                                        <a:schemeClr val="bg1"/>
                                      </p:to>
                                    </p:animClr>
                                    <p:animClr clrSpc="rgb" dir="cw">
                                      <p:cBhvr>
                                        <p:cTn id="9" dur="1000" autoRev="1" fill="remove"/>
                                        <p:tgtEl>
                                          <p:spTgt spid="9"/>
                                        </p:tgtEl>
                                        <p:attrNameLst>
                                          <p:attrName>fillcolor</p:attrName>
                                        </p:attrNameLst>
                                      </p:cBhvr>
                                      <p:to>
                                        <a:schemeClr val="bg1"/>
                                      </p:to>
                                    </p:animClr>
                                    <p:set>
                                      <p:cBhvr>
                                        <p:cTn id="10" dur="1000" autoRev="1" fill="remove"/>
                                        <p:tgtEl>
                                          <p:spTgt spid="9"/>
                                        </p:tgtEl>
                                        <p:attrNameLst>
                                          <p:attrName>fill.type</p:attrName>
                                        </p:attrNameLst>
                                      </p:cBhvr>
                                      <p:to>
                                        <p:strVal val="solid"/>
                                      </p:to>
                                    </p:set>
                                    <p:set>
                                      <p:cBhvr>
                                        <p:cTn id="11" dur="100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240129"/>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TextBox 6"/>
          <p:cNvSpPr txBox="1"/>
          <p:nvPr/>
        </p:nvSpPr>
        <p:spPr>
          <a:xfrm>
            <a:off x="834511" y="4483991"/>
            <a:ext cx="4930185" cy="1200329"/>
          </a:xfrm>
          <a:prstGeom prst="rect">
            <a:avLst/>
          </a:prstGeom>
          <a:solidFill>
            <a:srgbClr val="F29220">
              <a:alpha val="75000"/>
            </a:srgbClr>
          </a:solidFill>
        </p:spPr>
        <p:txBody>
          <a:bodyPr wrap="square" rtlCol="0">
            <a:spAutoFit/>
          </a:bodyPr>
          <a:lstStyle/>
          <a:p>
            <a:r>
              <a:rPr lang="en-US" dirty="0">
                <a:solidFill>
                  <a:schemeClr val="bg1"/>
                </a:solidFill>
              </a:rPr>
              <a:t>At this point in the process you have input the </a:t>
            </a:r>
            <a:r>
              <a:rPr lang="en-US" b="1" dirty="0" smtClean="0">
                <a:solidFill>
                  <a:schemeClr val="bg1"/>
                </a:solidFill>
              </a:rPr>
              <a:t>Patient Demographics</a:t>
            </a:r>
            <a:r>
              <a:rPr lang="en-US" dirty="0">
                <a:solidFill>
                  <a:schemeClr val="bg1"/>
                </a:solidFill>
              </a:rPr>
              <a:t>, specified the </a:t>
            </a:r>
            <a:r>
              <a:rPr lang="en-US" b="1" dirty="0">
                <a:solidFill>
                  <a:schemeClr val="bg1"/>
                </a:solidFill>
              </a:rPr>
              <a:t>Patient Intake Information</a:t>
            </a:r>
            <a:r>
              <a:rPr lang="en-US" dirty="0">
                <a:solidFill>
                  <a:schemeClr val="bg1"/>
                </a:solidFill>
              </a:rPr>
              <a:t>, and provided </a:t>
            </a:r>
            <a:r>
              <a:rPr lang="en-US" b="1" dirty="0" smtClean="0">
                <a:solidFill>
                  <a:schemeClr val="bg1"/>
                </a:solidFill>
              </a:rPr>
              <a:t>Scheduling Information</a:t>
            </a:r>
            <a:r>
              <a:rPr lang="en-US" dirty="0" smtClean="0">
                <a:solidFill>
                  <a:schemeClr val="bg1"/>
                </a:solidFill>
              </a:rPr>
              <a:t> </a:t>
            </a:r>
            <a:r>
              <a:rPr lang="en-US" dirty="0">
                <a:solidFill>
                  <a:schemeClr val="bg1"/>
                </a:solidFill>
              </a:rPr>
              <a:t>for when the records are </a:t>
            </a:r>
            <a:r>
              <a:rPr lang="en-US" dirty="0" smtClean="0">
                <a:solidFill>
                  <a:schemeClr val="bg1"/>
                </a:solidFill>
              </a:rPr>
              <a:t>needed</a:t>
            </a:r>
            <a:endParaRPr lang="en-US" dirty="0">
              <a:solidFill>
                <a:schemeClr val="bg1"/>
              </a:solidFill>
            </a:endParaRPr>
          </a:p>
        </p:txBody>
      </p:sp>
      <p:pic>
        <p:nvPicPr>
          <p:cNvPr id="2" name="p_04_01">
            <a:hlinkClick r:id="" action="ppaction://media"/>
          </p:cNvPr>
          <p:cNvPicPr>
            <a:picLocks noChangeAspect="1"/>
          </p:cNvPicPr>
          <p:nvPr>
            <a:audioFile r:link="rId1"/>
            <p:extLst>
              <p:ext uri="{DAA4B4D4-6D71-4841-9C94-3DE7FCFB9230}">
                <p14:media xmlns:p14="http://schemas.microsoft.com/office/powerpoint/2010/main" r:embed="rId2">
                  <p14:trim st="324" end="6348.75"/>
                </p14:media>
              </p:ext>
            </p:extLst>
          </p:nvPr>
        </p:nvPicPr>
        <p:blipFill>
          <a:blip r:embed="rId5"/>
          <a:stretch>
            <a:fillRect/>
          </a:stretch>
        </p:blipFill>
        <p:spPr>
          <a:xfrm>
            <a:off x="1638300" y="2495550"/>
            <a:ext cx="406400" cy="406400"/>
          </a:xfrm>
          <a:prstGeom prst="rect">
            <a:avLst/>
          </a:prstGeom>
        </p:spPr>
      </p:pic>
    </p:spTree>
    <p:extLst>
      <p:ext uri="{BB962C8B-B14F-4D97-AF65-F5344CB8AC3E}">
        <p14:creationId xmlns:p14="http://schemas.microsoft.com/office/powerpoint/2010/main" val="3196186134"/>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24"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TextBox 6"/>
          <p:cNvSpPr txBox="1"/>
          <p:nvPr/>
        </p:nvSpPr>
        <p:spPr>
          <a:xfrm>
            <a:off x="834511" y="4483991"/>
            <a:ext cx="4930185" cy="923330"/>
          </a:xfrm>
          <a:prstGeom prst="rect">
            <a:avLst/>
          </a:prstGeom>
          <a:solidFill>
            <a:srgbClr val="F29220">
              <a:alpha val="75000"/>
            </a:srgbClr>
          </a:solidFill>
        </p:spPr>
        <p:txBody>
          <a:bodyPr wrap="square" rtlCol="0">
            <a:spAutoFit/>
          </a:bodyPr>
          <a:lstStyle/>
          <a:p>
            <a:r>
              <a:rPr lang="en-US" dirty="0" smtClean="0">
                <a:solidFill>
                  <a:schemeClr val="bg1"/>
                </a:solidFill>
              </a:rPr>
              <a:t>Now </a:t>
            </a:r>
            <a:r>
              <a:rPr lang="en-US" dirty="0">
                <a:solidFill>
                  <a:schemeClr val="bg1"/>
                </a:solidFill>
              </a:rPr>
              <a:t>we will detail how to Identify Records Retrieval </a:t>
            </a:r>
            <a:r>
              <a:rPr lang="en-US" dirty="0" smtClean="0">
                <a:solidFill>
                  <a:schemeClr val="bg1"/>
                </a:solidFill>
              </a:rPr>
              <a:t>Providers and complete the Record </a:t>
            </a:r>
            <a:r>
              <a:rPr lang="en-US" dirty="0">
                <a:solidFill>
                  <a:schemeClr val="bg1"/>
                </a:solidFill>
              </a:rPr>
              <a:t>R</a:t>
            </a:r>
            <a:r>
              <a:rPr lang="en-US" dirty="0" smtClean="0">
                <a:solidFill>
                  <a:schemeClr val="bg1"/>
                </a:solidFill>
              </a:rPr>
              <a:t>etrieval </a:t>
            </a:r>
            <a:r>
              <a:rPr lang="en-US" dirty="0">
                <a:solidFill>
                  <a:schemeClr val="bg1"/>
                </a:solidFill>
              </a:rPr>
              <a:t>R</a:t>
            </a:r>
            <a:r>
              <a:rPr lang="en-US" dirty="0" smtClean="0">
                <a:solidFill>
                  <a:schemeClr val="bg1"/>
                </a:solidFill>
              </a:rPr>
              <a:t>equest</a:t>
            </a:r>
            <a:endParaRPr lang="en-US" dirty="0">
              <a:solidFill>
                <a:schemeClr val="bg1"/>
              </a:solidFill>
            </a:endParaRPr>
          </a:p>
        </p:txBody>
      </p:sp>
      <p:pic>
        <p:nvPicPr>
          <p:cNvPr id="4" name="p_04_01">
            <a:hlinkClick r:id="" action="ppaction://media"/>
          </p:cNvPr>
          <p:cNvPicPr>
            <a:picLocks noChangeAspect="1"/>
          </p:cNvPicPr>
          <p:nvPr>
            <a:audioFile r:link="rId1"/>
            <p:extLst>
              <p:ext uri="{DAA4B4D4-6D71-4841-9C94-3DE7FCFB9230}">
                <p14:media xmlns:p14="http://schemas.microsoft.com/office/powerpoint/2010/main" r:embed="rId2">
                  <p14:trim st="10542"/>
                </p14:media>
              </p:ext>
            </p:extLst>
          </p:nvPr>
        </p:nvPicPr>
        <p:blipFill>
          <a:blip r:embed="rId5"/>
          <a:stretch>
            <a:fillRect/>
          </a:stretch>
        </p:blipFill>
        <p:spPr>
          <a:xfrm>
            <a:off x="1638300" y="2495550"/>
            <a:ext cx="406400" cy="406400"/>
          </a:xfrm>
          <a:prstGeom prst="rect">
            <a:avLst/>
          </a:prstGeom>
        </p:spPr>
      </p:pic>
    </p:spTree>
    <p:extLst>
      <p:ext uri="{BB962C8B-B14F-4D97-AF65-F5344CB8AC3E}">
        <p14:creationId xmlns:p14="http://schemas.microsoft.com/office/powerpoint/2010/main" val="4082098276"/>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4089408" y="398971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7779663" y="398971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685800"/>
            <a:ext cx="3977640" cy="694944"/>
          </a:xfrm>
          <a:prstGeom prst="rect">
            <a:avLst/>
          </a:prstGeom>
        </p:spPr>
      </p:pic>
      <p:sp>
        <p:nvSpPr>
          <p:cNvPr id="16" name="Title 1"/>
          <p:cNvSpPr txBox="1">
            <a:spLocks/>
          </p:cNvSpPr>
          <p:nvPr/>
        </p:nvSpPr>
        <p:spPr>
          <a:xfrm>
            <a:off x="1371760" y="1501704"/>
            <a:ext cx="10050966" cy="1561366"/>
          </a:xfrm>
          <a:prstGeom prst="rect">
            <a:avLst/>
          </a:prstGeom>
        </p:spPr>
        <p:txBody>
          <a:bodyPr lIns="91440" tIns="91440" rIns="27432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l"/>
            <a:r>
              <a:rPr lang="en-US" sz="4800" dirty="0" smtClean="0"/>
              <a:t>Referral Management Solution (RMS)</a:t>
            </a:r>
            <a:endParaRPr lang="en-US" sz="4800" dirty="0"/>
          </a:p>
        </p:txBody>
      </p:sp>
      <p:sp>
        <p:nvSpPr>
          <p:cNvPr id="17" name="Rounded Rectangle 16"/>
          <p:cNvSpPr/>
          <p:nvPr/>
        </p:nvSpPr>
        <p:spPr>
          <a:xfrm>
            <a:off x="787402" y="358687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effectLst>
                  <a:outerShdw blurRad="50800" dist="50800" dir="5400000" algn="ctr" rotWithShape="0">
                    <a:srgbClr val="000000">
                      <a:alpha val="30000"/>
                    </a:srgbClr>
                  </a:outerShdw>
                </a:effectLst>
              </a:rPr>
              <a:t>1</a:t>
            </a:r>
            <a:endParaRPr lang="en-US" sz="6600" dirty="0">
              <a:effectLst>
                <a:outerShdw blurRad="50800" dist="50800" dir="5400000" algn="ctr" rotWithShape="0">
                  <a:srgbClr val="000000">
                    <a:alpha val="30000"/>
                  </a:srgbClr>
                </a:outerShdw>
              </a:effectLst>
            </a:endParaRPr>
          </a:p>
        </p:txBody>
      </p:sp>
      <p:sp>
        <p:nvSpPr>
          <p:cNvPr id="18" name="Rounded Rectangle 17"/>
          <p:cNvSpPr/>
          <p:nvPr/>
        </p:nvSpPr>
        <p:spPr>
          <a:xfrm>
            <a:off x="4492173" y="358687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effectLst>
                  <a:outerShdw blurRad="50800" dist="50800" dir="5400000" algn="ctr" rotWithShape="0">
                    <a:srgbClr val="000000">
                      <a:alpha val="30000"/>
                    </a:srgbClr>
                  </a:outerShdw>
                </a:effectLst>
              </a:rPr>
              <a:t>2</a:t>
            </a:r>
            <a:endParaRPr lang="en-US" sz="6600" dirty="0">
              <a:effectLst>
                <a:outerShdw blurRad="50800" dist="50800" dir="5400000" algn="ctr" rotWithShape="0">
                  <a:srgbClr val="000000">
                    <a:alpha val="30000"/>
                  </a:srgbClr>
                </a:outerShdw>
              </a:effectLst>
            </a:endParaRPr>
          </a:p>
        </p:txBody>
      </p:sp>
      <p:sp>
        <p:nvSpPr>
          <p:cNvPr id="19" name="Rounded Rectangle 18"/>
          <p:cNvSpPr/>
          <p:nvPr/>
        </p:nvSpPr>
        <p:spPr>
          <a:xfrm>
            <a:off x="8178780" y="358687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effectLst>
                  <a:outerShdw blurRad="50800" dist="50800" dir="5400000" algn="ctr" rotWithShape="0">
                    <a:srgbClr val="000000">
                      <a:alpha val="30000"/>
                    </a:srgbClr>
                  </a:outerShdw>
                </a:effectLst>
              </a:rPr>
              <a:t>3</a:t>
            </a:r>
            <a:endParaRPr lang="en-US" sz="6600" dirty="0">
              <a:effectLst>
                <a:outerShdw blurRad="50800" dist="50800" dir="5400000" algn="ctr" rotWithShape="0">
                  <a:srgbClr val="000000">
                    <a:alpha val="30000"/>
                  </a:srgbClr>
                </a:outerShdw>
              </a:effectLst>
            </a:endParaRPr>
          </a:p>
        </p:txBody>
      </p:sp>
    </p:spTree>
    <p:extLst>
      <p:ext uri="{BB962C8B-B14F-4D97-AF65-F5344CB8AC3E}">
        <p14:creationId xmlns:p14="http://schemas.microsoft.com/office/powerpoint/2010/main" val="2392085122"/>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95833E-6 -2.96296E-6 L 3.95833E-6 -0.17893 " pathEditMode="relative" rAng="0" ptsTypes="AA">
                                      <p:cBhvr>
                                        <p:cTn id="6" dur="2000" fill="hold"/>
                                        <p:tgtEl>
                                          <p:spTgt spid="17"/>
                                        </p:tgtEl>
                                        <p:attrNameLst>
                                          <p:attrName>ppt_x</p:attrName>
                                          <p:attrName>ppt_y</p:attrName>
                                        </p:attrNameLst>
                                      </p:cBhvr>
                                      <p:rCtr x="0" y="-8958"/>
                                    </p:animMotion>
                                  </p:childTnLst>
                                </p:cTn>
                              </p:par>
                              <p:par>
                                <p:cTn id="7" presetID="64" presetClass="path" presetSubtype="0" accel="50000" decel="50000" fill="hold" grpId="0" nodeType="withEffect">
                                  <p:stCondLst>
                                    <p:cond delay="0"/>
                                  </p:stCondLst>
                                  <p:childTnLst>
                                    <p:animMotion origin="layout" path="M -2.08333E-7 -4.81481E-6 L -2.08333E-7 -0.18078 " pathEditMode="relative" rAng="0" ptsTypes="AA">
                                      <p:cBhvr>
                                        <p:cTn id="8" dur="2000" fill="hold"/>
                                        <p:tgtEl>
                                          <p:spTgt spid="4"/>
                                        </p:tgtEl>
                                        <p:attrNameLst>
                                          <p:attrName>ppt_x</p:attrName>
                                          <p:attrName>ppt_y</p:attrName>
                                        </p:attrNameLst>
                                      </p:cBhvr>
                                      <p:rCtr x="0" y="-9051"/>
                                    </p:animMotion>
                                  </p:childTnLst>
                                </p:cTn>
                              </p:par>
                              <p:par>
                                <p:cTn id="9" presetID="64" presetClass="path" presetSubtype="0" accel="50000" decel="50000" fill="hold" grpId="0" nodeType="withEffect">
                                  <p:stCondLst>
                                    <p:cond delay="0"/>
                                  </p:stCondLst>
                                  <p:childTnLst>
                                    <p:animMotion origin="layout" path="M -2.29167E-6 -2.96296E-6 L -2.29167E-6 -0.17893 " pathEditMode="relative" rAng="0" ptsTypes="AA">
                                      <p:cBhvr>
                                        <p:cTn id="10" dur="2000" fill="hold"/>
                                        <p:tgtEl>
                                          <p:spTgt spid="18"/>
                                        </p:tgtEl>
                                        <p:attrNameLst>
                                          <p:attrName>ppt_x</p:attrName>
                                          <p:attrName>ppt_y</p:attrName>
                                        </p:attrNameLst>
                                      </p:cBhvr>
                                      <p:rCtr x="0" y="-8958"/>
                                    </p:animMotion>
                                  </p:childTnLst>
                                </p:cTn>
                              </p:par>
                              <p:par>
                                <p:cTn id="11" presetID="64" presetClass="path" presetSubtype="0" accel="50000" decel="50000" fill="hold" grpId="0" nodeType="withEffect">
                                  <p:stCondLst>
                                    <p:cond delay="0"/>
                                  </p:stCondLst>
                                  <p:childTnLst>
                                    <p:animMotion origin="layout" path="M -4.58333E-6 -4.81481E-6 L -4.58333E-6 -0.18078 " pathEditMode="relative" rAng="0" ptsTypes="AA">
                                      <p:cBhvr>
                                        <p:cTn id="12" dur="2000" fill="hold"/>
                                        <p:tgtEl>
                                          <p:spTgt spid="13"/>
                                        </p:tgtEl>
                                        <p:attrNameLst>
                                          <p:attrName>ppt_x</p:attrName>
                                          <p:attrName>ppt_y</p:attrName>
                                        </p:attrNameLst>
                                      </p:cBhvr>
                                      <p:rCtr x="0" y="-9051"/>
                                    </p:animMotion>
                                  </p:childTnLst>
                                </p:cTn>
                              </p:par>
                              <p:par>
                                <p:cTn id="13" presetID="64" presetClass="path" presetSubtype="0" accel="50000" decel="50000" fill="hold" grpId="0" nodeType="withEffect">
                                  <p:stCondLst>
                                    <p:cond delay="0"/>
                                  </p:stCondLst>
                                  <p:childTnLst>
                                    <p:animMotion origin="layout" path="M 3.95833E-6 -2.96296E-6 L 3.95833E-6 -0.17893 " pathEditMode="relative" rAng="0" ptsTypes="AA">
                                      <p:cBhvr>
                                        <p:cTn id="14" dur="2000" fill="hold"/>
                                        <p:tgtEl>
                                          <p:spTgt spid="19"/>
                                        </p:tgtEl>
                                        <p:attrNameLst>
                                          <p:attrName>ppt_x</p:attrName>
                                          <p:attrName>ppt_y</p:attrName>
                                        </p:attrNameLst>
                                      </p:cBhvr>
                                      <p:rCtr x="0" y="-89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7" grpId="0" animBg="1"/>
      <p:bldP spid="18" grpId="0" animBg="1"/>
      <p:bldP spid="19"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TextBox 6"/>
          <p:cNvSpPr txBox="1"/>
          <p:nvPr/>
        </p:nvSpPr>
        <p:spPr>
          <a:xfrm>
            <a:off x="834511" y="4483991"/>
            <a:ext cx="4930185" cy="646331"/>
          </a:xfrm>
          <a:prstGeom prst="rect">
            <a:avLst/>
          </a:prstGeom>
          <a:solidFill>
            <a:srgbClr val="F29220">
              <a:alpha val="75000"/>
            </a:srgbClr>
          </a:solidFill>
        </p:spPr>
        <p:txBody>
          <a:bodyPr wrap="square" rtlCol="0">
            <a:spAutoFit/>
          </a:bodyPr>
          <a:lstStyle/>
          <a:p>
            <a:r>
              <a:rPr lang="en-US" dirty="0">
                <a:solidFill>
                  <a:schemeClr val="bg1"/>
                </a:solidFill>
              </a:rPr>
              <a:t>There are two ways Records Retrieval Providers are identified:</a:t>
            </a:r>
          </a:p>
        </p:txBody>
      </p:sp>
      <p:pic>
        <p:nvPicPr>
          <p:cNvPr id="2" name="p_04_02">
            <a:hlinkClick r:id="" action="ppaction://media"/>
          </p:cNvPr>
          <p:cNvPicPr>
            <a:picLocks noChangeAspect="1"/>
          </p:cNvPicPr>
          <p:nvPr>
            <a:audioFile r:link="rId1"/>
            <p:extLst>
              <p:ext uri="{DAA4B4D4-6D71-4841-9C94-3DE7FCFB9230}">
                <p14:media xmlns:p14="http://schemas.microsoft.com/office/powerpoint/2010/main" r:embed="rId2">
                  <p14:trim st="497" end="273.4375"/>
                </p14:media>
              </p:ext>
            </p:extLst>
          </p:nvPr>
        </p:nvPicPr>
        <p:blipFill>
          <a:blip r:embed="rId5"/>
          <a:stretch>
            <a:fillRect/>
          </a:stretch>
        </p:blipFill>
        <p:spPr>
          <a:xfrm>
            <a:off x="1589088" y="2982913"/>
            <a:ext cx="406400" cy="406400"/>
          </a:xfrm>
          <a:prstGeom prst="rect">
            <a:avLst/>
          </a:prstGeom>
        </p:spPr>
      </p:pic>
    </p:spTree>
    <p:extLst>
      <p:ext uri="{BB962C8B-B14F-4D97-AF65-F5344CB8AC3E}">
        <p14:creationId xmlns:p14="http://schemas.microsoft.com/office/powerpoint/2010/main" val="338581382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TextBox 6"/>
          <p:cNvSpPr txBox="1"/>
          <p:nvPr/>
        </p:nvSpPr>
        <p:spPr>
          <a:xfrm>
            <a:off x="834511" y="4483991"/>
            <a:ext cx="4930185" cy="1200329"/>
          </a:xfrm>
          <a:prstGeom prst="rect">
            <a:avLst/>
          </a:prstGeom>
          <a:solidFill>
            <a:srgbClr val="F29220">
              <a:alpha val="75000"/>
            </a:srgbClr>
          </a:solidFill>
        </p:spPr>
        <p:txBody>
          <a:bodyPr wrap="square" rtlCol="0">
            <a:spAutoFit/>
          </a:bodyPr>
          <a:lstStyle/>
          <a:p>
            <a:r>
              <a:rPr lang="en-US" dirty="0">
                <a:solidFill>
                  <a:schemeClr val="bg1"/>
                </a:solidFill>
              </a:rPr>
              <a:t>There are two ways Records Retrieval Providers are identified</a:t>
            </a:r>
            <a:r>
              <a:rPr lang="en-US" dirty="0" smtClean="0">
                <a:solidFill>
                  <a:schemeClr val="bg1"/>
                </a:solidFill>
              </a:rPr>
              <a:t>:</a:t>
            </a:r>
          </a:p>
          <a:p>
            <a:pPr marL="285750" indent="-285750">
              <a:buFont typeface="Arial" panose="020B0604020202020204" pitchFamily="34" charset="0"/>
              <a:buChar char="•"/>
            </a:pPr>
            <a:r>
              <a:rPr lang="en-US" dirty="0">
                <a:solidFill>
                  <a:schemeClr val="bg1"/>
                </a:solidFill>
              </a:rPr>
              <a:t>By searching recent providers contained in your facility’s </a:t>
            </a:r>
            <a:r>
              <a:rPr lang="en-US" dirty="0" smtClean="0">
                <a:solidFill>
                  <a:schemeClr val="bg1"/>
                </a:solidFill>
              </a:rPr>
              <a:t>history</a:t>
            </a:r>
          </a:p>
        </p:txBody>
      </p:sp>
      <p:sp>
        <p:nvSpPr>
          <p:cNvPr id="9" name="Rectangle 8"/>
          <p:cNvSpPr/>
          <p:nvPr/>
        </p:nvSpPr>
        <p:spPr>
          <a:xfrm>
            <a:off x="5591826" y="2727383"/>
            <a:ext cx="1418574" cy="34093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03">
            <a:hlinkClick r:id="" action="ppaction://media"/>
          </p:cNvPr>
          <p:cNvPicPr>
            <a:picLocks noChangeAspect="1"/>
          </p:cNvPicPr>
          <p:nvPr>
            <a:audioFile r:link="rId1"/>
            <p:extLst>
              <p:ext uri="{DAA4B4D4-6D71-4841-9C94-3DE7FCFB9230}">
                <p14:media xmlns:p14="http://schemas.microsoft.com/office/powerpoint/2010/main" r:embed="rId2">
                  <p14:trim st="478" end="295.75"/>
                </p14:media>
              </p:ext>
            </p:extLst>
          </p:nvPr>
        </p:nvPicPr>
        <p:blipFill>
          <a:blip r:embed="rId5"/>
          <a:stretch>
            <a:fillRect/>
          </a:stretch>
        </p:blipFill>
        <p:spPr>
          <a:xfrm>
            <a:off x="1676400" y="2874963"/>
            <a:ext cx="406400" cy="406400"/>
          </a:xfrm>
          <a:prstGeom prst="rect">
            <a:avLst/>
          </a:prstGeom>
        </p:spPr>
      </p:pic>
    </p:spTree>
    <p:extLst>
      <p:ext uri="{BB962C8B-B14F-4D97-AF65-F5344CB8AC3E}">
        <p14:creationId xmlns:p14="http://schemas.microsoft.com/office/powerpoint/2010/main" val="323671727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2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TextBox 6"/>
          <p:cNvSpPr txBox="1"/>
          <p:nvPr/>
        </p:nvSpPr>
        <p:spPr>
          <a:xfrm>
            <a:off x="834511" y="4483991"/>
            <a:ext cx="4930185" cy="1754326"/>
          </a:xfrm>
          <a:prstGeom prst="rect">
            <a:avLst/>
          </a:prstGeom>
          <a:solidFill>
            <a:srgbClr val="F29220">
              <a:alpha val="75000"/>
            </a:srgbClr>
          </a:solidFill>
        </p:spPr>
        <p:txBody>
          <a:bodyPr wrap="square" rtlCol="0">
            <a:spAutoFit/>
          </a:bodyPr>
          <a:lstStyle/>
          <a:p>
            <a:r>
              <a:rPr lang="en-US" dirty="0">
                <a:solidFill>
                  <a:schemeClr val="bg1"/>
                </a:solidFill>
              </a:rPr>
              <a:t>There are two ways Records Retrieval Providers are identified</a:t>
            </a:r>
            <a:r>
              <a:rPr lang="en-US" dirty="0" smtClean="0">
                <a:solidFill>
                  <a:schemeClr val="bg1"/>
                </a:solidFill>
              </a:rPr>
              <a:t>:</a:t>
            </a:r>
          </a:p>
          <a:p>
            <a:pPr marL="285750" indent="-285750">
              <a:buFont typeface="Arial" panose="020B0604020202020204" pitchFamily="34" charset="0"/>
              <a:buChar char="•"/>
            </a:pPr>
            <a:r>
              <a:rPr lang="en-US" dirty="0">
                <a:solidFill>
                  <a:schemeClr val="bg1"/>
                </a:solidFill>
              </a:rPr>
              <a:t>By searching recent providers contained in your facility’s </a:t>
            </a:r>
            <a:r>
              <a:rPr lang="en-US" dirty="0" smtClean="0">
                <a:solidFill>
                  <a:schemeClr val="bg1"/>
                </a:solidFill>
              </a:rPr>
              <a:t>history</a:t>
            </a:r>
          </a:p>
          <a:p>
            <a:pPr marL="285750" indent="-285750">
              <a:buFont typeface="Arial" panose="020B0604020202020204" pitchFamily="34" charset="0"/>
              <a:buChar char="•"/>
            </a:pPr>
            <a:r>
              <a:rPr lang="en-US" dirty="0">
                <a:solidFill>
                  <a:schemeClr val="bg1"/>
                </a:solidFill>
              </a:rPr>
              <a:t>B</a:t>
            </a:r>
            <a:r>
              <a:rPr lang="en-US" dirty="0" smtClean="0">
                <a:solidFill>
                  <a:schemeClr val="bg1"/>
                </a:solidFill>
              </a:rPr>
              <a:t>y </a:t>
            </a:r>
            <a:r>
              <a:rPr lang="en-US" dirty="0">
                <a:solidFill>
                  <a:schemeClr val="bg1"/>
                </a:solidFill>
              </a:rPr>
              <a:t>searching the </a:t>
            </a:r>
            <a:r>
              <a:rPr lang="en-US" dirty="0" smtClean="0">
                <a:solidFill>
                  <a:schemeClr val="bg1"/>
                </a:solidFill>
              </a:rPr>
              <a:t>National Provider Identifier </a:t>
            </a:r>
            <a:r>
              <a:rPr lang="en-US" dirty="0">
                <a:solidFill>
                  <a:schemeClr val="bg1"/>
                </a:solidFill>
              </a:rPr>
              <a:t>(NPI) database</a:t>
            </a:r>
          </a:p>
        </p:txBody>
      </p:sp>
      <p:sp>
        <p:nvSpPr>
          <p:cNvPr id="9" name="Rectangle 8"/>
          <p:cNvSpPr/>
          <p:nvPr/>
        </p:nvSpPr>
        <p:spPr>
          <a:xfrm>
            <a:off x="2480682" y="2449490"/>
            <a:ext cx="6957957" cy="32419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04">
            <a:hlinkClick r:id="" action="ppaction://media"/>
          </p:cNvPr>
          <p:cNvPicPr>
            <a:picLocks noChangeAspect="1"/>
          </p:cNvPicPr>
          <p:nvPr>
            <a:audioFile r:link="rId1"/>
            <p:extLst>
              <p:ext uri="{DAA4B4D4-6D71-4841-9C94-3DE7FCFB9230}">
                <p14:media xmlns:p14="http://schemas.microsoft.com/office/powerpoint/2010/main" r:embed="rId2">
                  <p14:trim st="460" end="341.375"/>
                </p14:media>
              </p:ext>
            </p:extLst>
          </p:nvPr>
        </p:nvPicPr>
        <p:blipFill>
          <a:blip r:embed="rId5"/>
          <a:stretch>
            <a:fillRect/>
          </a:stretch>
        </p:blipFill>
        <p:spPr>
          <a:xfrm>
            <a:off x="1644650" y="3636963"/>
            <a:ext cx="406400" cy="406400"/>
          </a:xfrm>
          <a:prstGeom prst="rect">
            <a:avLst/>
          </a:prstGeom>
        </p:spPr>
      </p:pic>
    </p:spTree>
    <p:extLst>
      <p:ext uri="{BB962C8B-B14F-4D97-AF65-F5344CB8AC3E}">
        <p14:creationId xmlns:p14="http://schemas.microsoft.com/office/powerpoint/2010/main" val="2762606692"/>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88"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TextBox 6"/>
          <p:cNvSpPr txBox="1"/>
          <p:nvPr/>
        </p:nvSpPr>
        <p:spPr>
          <a:xfrm>
            <a:off x="834511" y="4483991"/>
            <a:ext cx="4930185" cy="923330"/>
          </a:xfrm>
          <a:prstGeom prst="rect">
            <a:avLst/>
          </a:prstGeom>
          <a:solidFill>
            <a:srgbClr val="F29220">
              <a:alpha val="75000"/>
            </a:srgbClr>
          </a:solidFill>
        </p:spPr>
        <p:txBody>
          <a:bodyPr wrap="square" rtlCol="0">
            <a:spAutoFit/>
          </a:bodyPr>
          <a:lstStyle/>
          <a:p>
            <a:r>
              <a:rPr lang="en-US" dirty="0">
                <a:solidFill>
                  <a:schemeClr val="bg1"/>
                </a:solidFill>
              </a:rPr>
              <a:t>Click on the </a:t>
            </a:r>
            <a:r>
              <a:rPr lang="en-US" b="1" dirty="0" smtClean="0">
                <a:solidFill>
                  <a:schemeClr val="bg1"/>
                </a:solidFill>
              </a:rPr>
              <a:t>Recent Providers List</a:t>
            </a:r>
            <a:r>
              <a:rPr lang="en-US" dirty="0" smtClean="0">
                <a:solidFill>
                  <a:schemeClr val="bg1"/>
                </a:solidFill>
              </a:rPr>
              <a:t> button to </a:t>
            </a:r>
            <a:r>
              <a:rPr lang="en-US" dirty="0">
                <a:solidFill>
                  <a:schemeClr val="bg1"/>
                </a:solidFill>
              </a:rPr>
              <a:t>view the last 150 providers </a:t>
            </a:r>
            <a:r>
              <a:rPr lang="en-US" dirty="0" smtClean="0">
                <a:solidFill>
                  <a:schemeClr val="bg1"/>
                </a:solidFill>
              </a:rPr>
              <a:t>that </a:t>
            </a:r>
            <a:r>
              <a:rPr lang="en-US" dirty="0">
                <a:solidFill>
                  <a:schemeClr val="bg1"/>
                </a:solidFill>
              </a:rPr>
              <a:t>have supplied external records to your department</a:t>
            </a:r>
            <a:endParaRPr lang="en-US" dirty="0" smtClean="0">
              <a:solidFill>
                <a:schemeClr val="bg1"/>
              </a:solidFill>
            </a:endParaRPr>
          </a:p>
        </p:txBody>
      </p:sp>
      <p:sp>
        <p:nvSpPr>
          <p:cNvPr id="9" name="Rectangle 8"/>
          <p:cNvSpPr/>
          <p:nvPr/>
        </p:nvSpPr>
        <p:spPr>
          <a:xfrm>
            <a:off x="5591826" y="2727383"/>
            <a:ext cx="1418574" cy="34093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4_05">
            <a:hlinkClick r:id="" action="ppaction://media"/>
          </p:cNvPr>
          <p:cNvPicPr>
            <a:picLocks noChangeAspect="1"/>
          </p:cNvPicPr>
          <p:nvPr>
            <a:audioFile r:link="rId1"/>
            <p:extLst>
              <p:ext uri="{DAA4B4D4-6D71-4841-9C94-3DE7FCFB9230}">
                <p14:media xmlns:p14="http://schemas.microsoft.com/office/powerpoint/2010/main" r:embed="rId2">
                  <p14:trim st="468" end="348.25"/>
                </p14:media>
              </p:ext>
            </p:extLst>
          </p:nvPr>
        </p:nvPicPr>
        <p:blipFill>
          <a:blip r:embed="rId5"/>
          <a:stretch>
            <a:fillRect/>
          </a:stretch>
        </p:blipFill>
        <p:spPr>
          <a:xfrm>
            <a:off x="1600200" y="2122488"/>
            <a:ext cx="406400" cy="406400"/>
          </a:xfrm>
          <a:prstGeom prst="rect">
            <a:avLst/>
          </a:prstGeom>
        </p:spPr>
      </p:pic>
    </p:spTree>
    <p:extLst>
      <p:ext uri="{BB962C8B-B14F-4D97-AF65-F5344CB8AC3E}">
        <p14:creationId xmlns:p14="http://schemas.microsoft.com/office/powerpoint/2010/main" val="425980183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mediacall" presetSubtype="0" fill="hold" nodeType="withEffect">
                                  <p:stCondLst>
                                    <p:cond delay="0"/>
                                  </p:stCondLst>
                                  <p:childTnLst>
                                    <p:cmd type="call" cmd="playFrom(0.0)">
                                      <p:cBhvr>
                                        <p:cTn id="9" dur="7125" fill="hold"/>
                                        <p:tgtEl>
                                          <p:spTgt spid="3"/>
                                        </p:tgtEl>
                                      </p:cBhvr>
                                    </p:cmd>
                                  </p:childTnLst>
                                </p:cTn>
                              </p:par>
                              <p:par>
                                <p:cTn id="10" presetID="10" presetClass="exit" presetSubtype="0" fill="hold" grpId="1" nodeType="withEffect">
                                  <p:stCondLst>
                                    <p:cond delay="71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9" grpId="0" animBg="1"/>
      <p:bldP spid="9" grpId="1"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TextBox 6"/>
          <p:cNvSpPr txBox="1"/>
          <p:nvPr/>
        </p:nvSpPr>
        <p:spPr>
          <a:xfrm>
            <a:off x="3945356" y="1898905"/>
            <a:ext cx="4930185" cy="646331"/>
          </a:xfrm>
          <a:prstGeom prst="rect">
            <a:avLst/>
          </a:prstGeom>
          <a:solidFill>
            <a:srgbClr val="F29220">
              <a:alpha val="75000"/>
            </a:srgbClr>
          </a:solidFill>
        </p:spPr>
        <p:txBody>
          <a:bodyPr wrap="square" rtlCol="0">
            <a:spAutoFit/>
          </a:bodyPr>
          <a:lstStyle/>
          <a:p>
            <a:r>
              <a:rPr lang="en-US" dirty="0">
                <a:solidFill>
                  <a:schemeClr val="bg1"/>
                </a:solidFill>
              </a:rPr>
              <a:t>Select any displayed </a:t>
            </a:r>
            <a:r>
              <a:rPr lang="en-US" b="1" dirty="0" smtClean="0">
                <a:solidFill>
                  <a:schemeClr val="bg1"/>
                </a:solidFill>
              </a:rPr>
              <a:t>Physician Name</a:t>
            </a:r>
            <a:r>
              <a:rPr lang="en-US" dirty="0" smtClean="0">
                <a:solidFill>
                  <a:schemeClr val="bg1"/>
                </a:solidFill>
              </a:rPr>
              <a:t> </a:t>
            </a:r>
            <a:r>
              <a:rPr lang="en-US" dirty="0">
                <a:solidFill>
                  <a:schemeClr val="bg1"/>
                </a:solidFill>
              </a:rPr>
              <a:t>to choose that provider as a record source</a:t>
            </a:r>
            <a:endParaRPr lang="en-US" dirty="0" smtClean="0">
              <a:solidFill>
                <a:schemeClr val="bg1"/>
              </a:solidFill>
            </a:endParaRPr>
          </a:p>
        </p:txBody>
      </p:sp>
      <p:sp>
        <p:nvSpPr>
          <p:cNvPr id="9" name="Rectangle 8"/>
          <p:cNvSpPr/>
          <p:nvPr/>
        </p:nvSpPr>
        <p:spPr>
          <a:xfrm>
            <a:off x="2439710" y="2611225"/>
            <a:ext cx="1340437" cy="225300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06">
            <a:hlinkClick r:id="" action="ppaction://media"/>
          </p:cNvPr>
          <p:cNvPicPr>
            <a:picLocks noChangeAspect="1"/>
          </p:cNvPicPr>
          <p:nvPr>
            <a:audioFile r:link="rId1"/>
            <p:extLst>
              <p:ext uri="{DAA4B4D4-6D71-4841-9C94-3DE7FCFB9230}">
                <p14:media xmlns:p14="http://schemas.microsoft.com/office/powerpoint/2010/main" r:embed="rId2">
                  <p14:trim st="463" end="414.75"/>
                </p14:media>
              </p:ext>
            </p:extLst>
          </p:nvPr>
        </p:nvPicPr>
        <p:blipFill>
          <a:blip r:embed="rId5"/>
          <a:stretch>
            <a:fillRect/>
          </a:stretch>
        </p:blipFill>
        <p:spPr>
          <a:xfrm>
            <a:off x="9231313" y="2297113"/>
            <a:ext cx="406400" cy="406400"/>
          </a:xfrm>
          <a:prstGeom prst="rect">
            <a:avLst/>
          </a:prstGeom>
        </p:spPr>
      </p:pic>
    </p:spTree>
    <p:extLst>
      <p:ext uri="{BB962C8B-B14F-4D97-AF65-F5344CB8AC3E}">
        <p14:creationId xmlns:p14="http://schemas.microsoft.com/office/powerpoint/2010/main" val="110593405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99" fill="hold"/>
                                        <p:tgtEl>
                                          <p:spTgt spid="2"/>
                                        </p:tgtEl>
                                      </p:cBhvr>
                                    </p:cmd>
                                  </p:childTnLst>
                                </p:cTn>
                              </p:par>
                              <p:par>
                                <p:cTn id="7" presetID="10" presetClass="entr" presetSubtype="0" fill="hold" grpId="0" nodeType="withEffect">
                                  <p:stCondLst>
                                    <p:cond delay="8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TextBox 6"/>
          <p:cNvSpPr txBox="1"/>
          <p:nvPr/>
        </p:nvSpPr>
        <p:spPr>
          <a:xfrm>
            <a:off x="3945356" y="1898905"/>
            <a:ext cx="4930185" cy="923330"/>
          </a:xfrm>
          <a:prstGeom prst="rect">
            <a:avLst/>
          </a:prstGeom>
          <a:solidFill>
            <a:srgbClr val="F29220">
              <a:alpha val="75000"/>
            </a:srgbClr>
          </a:solidFill>
        </p:spPr>
        <p:txBody>
          <a:bodyPr wrap="square" rtlCol="0">
            <a:spAutoFit/>
          </a:bodyPr>
          <a:lstStyle/>
          <a:p>
            <a:r>
              <a:rPr lang="en-US" dirty="0">
                <a:solidFill>
                  <a:schemeClr val="bg1"/>
                </a:solidFill>
              </a:rPr>
              <a:t>If the needed provider does not appear in the recent providers list, you’ll use the Provider Search function</a:t>
            </a:r>
            <a:endParaRPr lang="en-US" dirty="0" smtClean="0">
              <a:solidFill>
                <a:schemeClr val="bg1"/>
              </a:solidFill>
            </a:endParaRPr>
          </a:p>
        </p:txBody>
      </p:sp>
      <p:pic>
        <p:nvPicPr>
          <p:cNvPr id="2" name="p_04_07">
            <a:hlinkClick r:id="" action="ppaction://media"/>
          </p:cNvPr>
          <p:cNvPicPr>
            <a:picLocks noChangeAspect="1"/>
          </p:cNvPicPr>
          <p:nvPr>
            <a:audioFile r:link="rId1"/>
            <p:extLst>
              <p:ext uri="{DAA4B4D4-6D71-4841-9C94-3DE7FCFB9230}">
                <p14:media xmlns:p14="http://schemas.microsoft.com/office/powerpoint/2010/main" r:embed="rId2">
                  <p14:trim st="352" end="302.125"/>
                </p14:media>
              </p:ext>
            </p:extLst>
          </p:nvPr>
        </p:nvPicPr>
        <p:blipFill>
          <a:blip r:embed="rId5"/>
          <a:stretch>
            <a:fillRect/>
          </a:stretch>
        </p:blipFill>
        <p:spPr>
          <a:xfrm>
            <a:off x="8955906" y="2360570"/>
            <a:ext cx="406400" cy="406400"/>
          </a:xfrm>
          <a:prstGeom prst="rect">
            <a:avLst/>
          </a:prstGeom>
        </p:spPr>
      </p:pic>
    </p:spTree>
    <p:extLst>
      <p:ext uri="{BB962C8B-B14F-4D97-AF65-F5344CB8AC3E}">
        <p14:creationId xmlns:p14="http://schemas.microsoft.com/office/powerpoint/2010/main" val="2633754889"/>
      </p:ext>
    </p:extLst>
  </p:cSld>
  <p:clrMapOvr>
    <a:masterClrMapping/>
  </p:clrMapOvr>
  <mc:AlternateContent xmlns:mc="http://schemas.openxmlformats.org/markup-compatibility/2006" xmlns:p14="http://schemas.microsoft.com/office/powerpoint/2010/main">
    <mc:Choice Requires="p14">
      <p:transition spd="med" p14:dur="700" advClick="0" advTm="5800">
        <p:fade/>
      </p:transition>
    </mc:Choice>
    <mc:Fallback xmlns="">
      <p:transition spd="med" advClick="0" advTm="58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TextBox 6"/>
          <p:cNvSpPr txBox="1"/>
          <p:nvPr/>
        </p:nvSpPr>
        <p:spPr>
          <a:xfrm>
            <a:off x="3945356" y="1898905"/>
            <a:ext cx="4930185" cy="1200329"/>
          </a:xfrm>
          <a:prstGeom prst="rect">
            <a:avLst/>
          </a:prstGeom>
          <a:solidFill>
            <a:srgbClr val="F29220">
              <a:alpha val="75000"/>
            </a:srgbClr>
          </a:solidFill>
        </p:spPr>
        <p:txBody>
          <a:bodyPr wrap="square" rtlCol="0">
            <a:spAutoFit/>
          </a:bodyPr>
          <a:lstStyle/>
          <a:p>
            <a:r>
              <a:rPr lang="en-US" dirty="0">
                <a:solidFill>
                  <a:schemeClr val="bg1"/>
                </a:solidFill>
              </a:rPr>
              <a:t>If the needed provider does not appear in the recent providers list, you’ll use the Provider Search </a:t>
            </a:r>
            <a:r>
              <a:rPr lang="en-US" dirty="0" smtClean="0">
                <a:solidFill>
                  <a:schemeClr val="bg1"/>
                </a:solidFill>
              </a:rPr>
              <a:t>function. Click the “X” button to close the window and continue</a:t>
            </a:r>
          </a:p>
        </p:txBody>
      </p:sp>
      <p:sp>
        <p:nvSpPr>
          <p:cNvPr id="9" name="Rectangle 8"/>
          <p:cNvSpPr/>
          <p:nvPr/>
        </p:nvSpPr>
        <p:spPr>
          <a:xfrm>
            <a:off x="9442672" y="1984026"/>
            <a:ext cx="242530" cy="24373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82056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834511" y="2819400"/>
            <a:ext cx="4385189" cy="646331"/>
          </a:xfrm>
          <a:prstGeom prst="rect">
            <a:avLst/>
          </a:prstGeom>
          <a:solidFill>
            <a:srgbClr val="F29220">
              <a:alpha val="75000"/>
            </a:srgbClr>
          </a:solidFill>
        </p:spPr>
        <p:txBody>
          <a:bodyPr wrap="square" rtlCol="0">
            <a:spAutoFit/>
          </a:bodyPr>
          <a:lstStyle/>
          <a:p>
            <a:r>
              <a:rPr lang="en-US" dirty="0" smtClean="0">
                <a:solidFill>
                  <a:schemeClr val="bg1"/>
                </a:solidFill>
              </a:rPr>
              <a:t>To use the </a:t>
            </a:r>
            <a:r>
              <a:rPr lang="en-US" b="1" dirty="0" smtClean="0">
                <a:solidFill>
                  <a:schemeClr val="bg1"/>
                </a:solidFill>
              </a:rPr>
              <a:t>Provider Search </a:t>
            </a:r>
            <a:r>
              <a:rPr lang="en-US" dirty="0" smtClean="0">
                <a:solidFill>
                  <a:schemeClr val="bg1"/>
                </a:solidFill>
              </a:rPr>
              <a:t>function you must:</a:t>
            </a:r>
          </a:p>
        </p:txBody>
      </p:sp>
      <p:pic>
        <p:nvPicPr>
          <p:cNvPr id="2" name="p_04_08a">
            <a:hlinkClick r:id="" action="ppaction://media"/>
          </p:cNvPr>
          <p:cNvPicPr>
            <a:picLocks noChangeAspect="1"/>
          </p:cNvPicPr>
          <p:nvPr>
            <a:audioFile r:link="rId1"/>
            <p:extLst>
              <p:ext uri="{DAA4B4D4-6D71-4841-9C94-3DE7FCFB9230}">
                <p14:media xmlns:p14="http://schemas.microsoft.com/office/powerpoint/2010/main" r:embed="rId2">
                  <p14:trim end="126.4375"/>
                </p14:media>
              </p:ext>
            </p:extLst>
          </p:nvPr>
        </p:nvPicPr>
        <p:blipFill>
          <a:blip r:embed="rId5"/>
          <a:stretch>
            <a:fillRect/>
          </a:stretch>
        </p:blipFill>
        <p:spPr>
          <a:xfrm>
            <a:off x="1676935" y="2234398"/>
            <a:ext cx="406400" cy="406400"/>
          </a:xfrm>
          <a:prstGeom prst="rect">
            <a:avLst/>
          </a:prstGeom>
        </p:spPr>
      </p:pic>
    </p:spTree>
    <p:extLst>
      <p:ext uri="{BB962C8B-B14F-4D97-AF65-F5344CB8AC3E}">
        <p14:creationId xmlns:p14="http://schemas.microsoft.com/office/powerpoint/2010/main" val="31327859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2"/>
                </p:tgtEl>
              </p:cMediaNode>
            </p:audio>
          </p:childTnLst>
        </p:cTn>
      </p:par>
    </p:tnLst>
    <p:bldLst>
      <p:bldP spid="5"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834511" y="2819400"/>
            <a:ext cx="4385189" cy="923330"/>
          </a:xfrm>
          <a:prstGeom prst="rect">
            <a:avLst/>
          </a:prstGeom>
          <a:solidFill>
            <a:srgbClr val="F29220">
              <a:alpha val="75000"/>
            </a:srgbClr>
          </a:solidFill>
        </p:spPr>
        <p:txBody>
          <a:bodyPr wrap="square" rtlCol="0">
            <a:spAutoFit/>
          </a:bodyPr>
          <a:lstStyle/>
          <a:p>
            <a:r>
              <a:rPr lang="en-US" dirty="0">
                <a:solidFill>
                  <a:schemeClr val="bg1"/>
                </a:solidFill>
              </a:rPr>
              <a:t>To use the </a:t>
            </a:r>
            <a:r>
              <a:rPr lang="en-US" b="1" dirty="0">
                <a:solidFill>
                  <a:schemeClr val="bg1"/>
                </a:solidFill>
              </a:rPr>
              <a:t>Provider Search </a:t>
            </a:r>
            <a:r>
              <a:rPr lang="en-US" dirty="0">
                <a:solidFill>
                  <a:schemeClr val="bg1"/>
                </a:solidFill>
              </a:rPr>
              <a:t>function you must:</a:t>
            </a:r>
          </a:p>
          <a:p>
            <a:pPr marL="285750" indent="-285750">
              <a:buFont typeface="Arial" panose="020B0604020202020204" pitchFamily="34" charset="0"/>
              <a:buChar char="•"/>
            </a:pPr>
            <a:r>
              <a:rPr lang="en-US" dirty="0" smtClean="0">
                <a:solidFill>
                  <a:schemeClr val="bg1"/>
                </a:solidFill>
              </a:rPr>
              <a:t>Enter </a:t>
            </a:r>
            <a:r>
              <a:rPr lang="en-US" dirty="0">
                <a:solidFill>
                  <a:schemeClr val="bg1"/>
                </a:solidFill>
              </a:rPr>
              <a:t>a facility in the free text field</a:t>
            </a:r>
            <a:endParaRPr lang="en-US" dirty="0" smtClean="0">
              <a:solidFill>
                <a:schemeClr val="bg1"/>
              </a:solidFill>
            </a:endParaRPr>
          </a:p>
        </p:txBody>
      </p:sp>
      <p:sp>
        <p:nvSpPr>
          <p:cNvPr id="8" name="Rectangle 7"/>
          <p:cNvSpPr/>
          <p:nvPr/>
        </p:nvSpPr>
        <p:spPr>
          <a:xfrm>
            <a:off x="3826329" y="2476500"/>
            <a:ext cx="2754085" cy="29718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323807"/>
      </p:ext>
    </p:extLst>
  </p:cSld>
  <p:clrMapOvr>
    <a:masterClrMapping/>
  </p:clrMapOvr>
  <mc:AlternateContent xmlns:mc="http://schemas.openxmlformats.org/markup-compatibility/2006" xmlns:p14="http://schemas.microsoft.com/office/powerpoint/2010/main">
    <mc:Choice Requires="p14">
      <p:transition spd="med" p14:dur="700" advClick="0" advTm="1200">
        <p:fade/>
      </p:transition>
    </mc:Choice>
    <mc:Fallback xmlns="">
      <p:transition spd="med" advClick="0" advTm="1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834511" y="2819400"/>
            <a:ext cx="4385189" cy="923330"/>
          </a:xfrm>
          <a:prstGeom prst="rect">
            <a:avLst/>
          </a:prstGeom>
          <a:solidFill>
            <a:srgbClr val="F29220">
              <a:alpha val="75000"/>
            </a:srgbClr>
          </a:solidFill>
        </p:spPr>
        <p:txBody>
          <a:bodyPr wrap="square" rtlCol="0">
            <a:spAutoFit/>
          </a:bodyPr>
          <a:lstStyle/>
          <a:p>
            <a:r>
              <a:rPr lang="en-US" dirty="0">
                <a:solidFill>
                  <a:schemeClr val="bg1"/>
                </a:solidFill>
              </a:rPr>
              <a:t>To use the </a:t>
            </a:r>
            <a:r>
              <a:rPr lang="en-US" b="1" dirty="0">
                <a:solidFill>
                  <a:schemeClr val="bg1"/>
                </a:solidFill>
              </a:rPr>
              <a:t>Provider Search </a:t>
            </a:r>
            <a:r>
              <a:rPr lang="en-US" dirty="0">
                <a:solidFill>
                  <a:schemeClr val="bg1"/>
                </a:solidFill>
              </a:rPr>
              <a:t>function you must:</a:t>
            </a:r>
          </a:p>
          <a:p>
            <a:pPr marL="285750" indent="-285750">
              <a:buFont typeface="Arial" panose="020B0604020202020204" pitchFamily="34" charset="0"/>
              <a:buChar char="•"/>
            </a:pPr>
            <a:r>
              <a:rPr lang="en-US" dirty="0" smtClean="0">
                <a:solidFill>
                  <a:schemeClr val="bg1"/>
                </a:solidFill>
              </a:rPr>
              <a:t>Enter a facility in the free text field</a:t>
            </a:r>
          </a:p>
        </p:txBody>
      </p:sp>
    </p:spTree>
    <p:extLst>
      <p:ext uri="{BB962C8B-B14F-4D97-AF65-F5344CB8AC3E}">
        <p14:creationId xmlns:p14="http://schemas.microsoft.com/office/powerpoint/2010/main" val="2542516174"/>
      </p:ext>
    </p:extLst>
  </p:cSld>
  <p:clrMapOvr>
    <a:masterClrMapping/>
  </p:clrMapOvr>
  <mc:AlternateContent xmlns:mc="http://schemas.openxmlformats.org/markup-compatibility/2006" xmlns:p14="http://schemas.microsoft.com/office/powerpoint/2010/main">
    <mc:Choice Requires="p14">
      <p:transition spd="med" p14:dur="700" advClick="0" advTm="800">
        <p:fade/>
      </p:transition>
    </mc:Choice>
    <mc:Fallback xmlns="">
      <p:transition spd="med" advClick="0" advTm="8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786384" y="2358036"/>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p:cNvSpPr txBox="1">
            <a:spLocks/>
          </p:cNvSpPr>
          <p:nvPr/>
        </p:nvSpPr>
        <p:spPr>
          <a:xfrm>
            <a:off x="809175" y="2421518"/>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Enter Patient Demographics</a:t>
            </a:r>
          </a:p>
        </p:txBody>
      </p:sp>
      <p:sp>
        <p:nvSpPr>
          <p:cNvPr id="16" name="TextBox 15"/>
          <p:cNvSpPr txBox="1"/>
          <p:nvPr/>
        </p:nvSpPr>
        <p:spPr>
          <a:xfrm>
            <a:off x="697175" y="3535441"/>
            <a:ext cx="3573741" cy="2246769"/>
          </a:xfrm>
          <a:prstGeom prst="rect">
            <a:avLst/>
          </a:prstGeom>
          <a:noFill/>
        </p:spPr>
        <p:txBody>
          <a:bodyPr wrap="square" rtlCol="0">
            <a:spAutoFit/>
          </a:bodyPr>
          <a:lstStyle/>
          <a:p>
            <a:pPr marL="290513" indent="-290513">
              <a:lnSpc>
                <a:spcPts val="3000"/>
              </a:lnSpc>
              <a:spcAft>
                <a:spcPts val="600"/>
              </a:spcAft>
              <a:buFont typeface="Arial" panose="020B0604020202020204" pitchFamily="34" charset="0"/>
              <a:buChar char="•"/>
            </a:pPr>
            <a:r>
              <a:rPr lang="en-US" sz="2800" dirty="0"/>
              <a:t>Name</a:t>
            </a:r>
          </a:p>
          <a:p>
            <a:pPr marL="290513" indent="-290513">
              <a:lnSpc>
                <a:spcPts val="3000"/>
              </a:lnSpc>
              <a:spcAft>
                <a:spcPts val="600"/>
              </a:spcAft>
              <a:buFont typeface="Arial" panose="020B0604020202020204" pitchFamily="34" charset="0"/>
              <a:buChar char="•"/>
            </a:pPr>
            <a:r>
              <a:rPr lang="en-US" sz="2800" dirty="0"/>
              <a:t>Social Security</a:t>
            </a:r>
            <a:br>
              <a:rPr lang="en-US" sz="2800" dirty="0"/>
            </a:br>
            <a:r>
              <a:rPr lang="en-US" sz="2800" dirty="0"/>
              <a:t>Number</a:t>
            </a:r>
          </a:p>
          <a:p>
            <a:pPr marL="290513" indent="-290513">
              <a:lnSpc>
                <a:spcPts val="3000"/>
              </a:lnSpc>
              <a:spcAft>
                <a:spcPts val="600"/>
              </a:spcAft>
              <a:buFont typeface="Arial" panose="020B0604020202020204" pitchFamily="34" charset="0"/>
              <a:buChar char="•"/>
            </a:pPr>
            <a:r>
              <a:rPr lang="en-US" sz="2800" dirty="0"/>
              <a:t>Address</a:t>
            </a:r>
          </a:p>
          <a:p>
            <a:pPr marL="290513" indent="-290513">
              <a:lnSpc>
                <a:spcPts val="3000"/>
              </a:lnSpc>
              <a:spcAft>
                <a:spcPts val="600"/>
              </a:spcAft>
              <a:buFont typeface="Arial" panose="020B0604020202020204" pitchFamily="34" charset="0"/>
              <a:buChar char="•"/>
            </a:pPr>
            <a:r>
              <a:rPr lang="en-US" sz="2800" dirty="0"/>
              <a:t>Contact Info</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685800"/>
            <a:ext cx="3977640" cy="694944"/>
          </a:xfrm>
          <a:prstGeom prst="rect">
            <a:avLst/>
          </a:prstGeom>
        </p:spPr>
      </p:pic>
      <p:sp>
        <p:nvSpPr>
          <p:cNvPr id="17" name="Title 1"/>
          <p:cNvSpPr txBox="1">
            <a:spLocks/>
          </p:cNvSpPr>
          <p:nvPr/>
        </p:nvSpPr>
        <p:spPr>
          <a:xfrm>
            <a:off x="1371760" y="1501704"/>
            <a:ext cx="10050966" cy="1561366"/>
          </a:xfrm>
          <a:prstGeom prst="rect">
            <a:avLst/>
          </a:prstGeom>
        </p:spPr>
        <p:txBody>
          <a:bodyPr lIns="91440" tIns="91440" rIns="27432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l"/>
            <a:r>
              <a:rPr lang="en-US" sz="4800" dirty="0" smtClean="0"/>
              <a:t>Referral Management Solution (RMS)</a:t>
            </a:r>
            <a:endParaRPr lang="en-US" sz="4800" dirty="0"/>
          </a:p>
        </p:txBody>
      </p:sp>
      <p:sp>
        <p:nvSpPr>
          <p:cNvPr id="18" name="Rounded Rectangle 17"/>
          <p:cNvSpPr/>
          <p:nvPr/>
        </p:nvSpPr>
        <p:spPr>
          <a:xfrm>
            <a:off x="4492173" y="2357963"/>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effectLst>
                  <a:outerShdw blurRad="50800" dist="50800" dir="5400000" algn="ctr" rotWithShape="0">
                    <a:srgbClr val="000000">
                      <a:alpha val="30000"/>
                    </a:srgbClr>
                  </a:outerShdw>
                </a:effectLst>
              </a:rPr>
              <a:t>2</a:t>
            </a:r>
            <a:endParaRPr lang="en-US" sz="6600" dirty="0">
              <a:effectLst>
                <a:outerShdw blurRad="50800" dist="50800" dir="5400000" algn="ctr" rotWithShape="0">
                  <a:srgbClr val="000000">
                    <a:alpha val="30000"/>
                  </a:srgbClr>
                </a:outerShdw>
              </a:effectLst>
            </a:endParaRPr>
          </a:p>
        </p:txBody>
      </p:sp>
      <p:sp>
        <p:nvSpPr>
          <p:cNvPr id="19" name="Rounded Rectangle 18"/>
          <p:cNvSpPr/>
          <p:nvPr/>
        </p:nvSpPr>
        <p:spPr>
          <a:xfrm>
            <a:off x="8178780" y="2357963"/>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effectLst>
                  <a:outerShdw blurRad="50800" dist="50800" dir="5400000" algn="ctr" rotWithShape="0">
                    <a:srgbClr val="000000">
                      <a:alpha val="30000"/>
                    </a:srgbClr>
                  </a:outerShdw>
                </a:effectLst>
              </a:rPr>
              <a:t>3</a:t>
            </a:r>
            <a:endParaRPr lang="en-US" sz="6600" dirty="0">
              <a:effectLst>
                <a:outerShdw blurRad="50800" dist="50800" dir="5400000" algn="ctr" rotWithShape="0">
                  <a:srgbClr val="000000">
                    <a:alpha val="30000"/>
                  </a:srgbClr>
                </a:outerShdw>
              </a:effectLst>
            </a:endParaRPr>
          </a:p>
        </p:txBody>
      </p:sp>
      <p:sp>
        <p:nvSpPr>
          <p:cNvPr id="20" name="Right Arrow 19"/>
          <p:cNvSpPr/>
          <p:nvPr/>
        </p:nvSpPr>
        <p:spPr>
          <a:xfrm>
            <a:off x="4089408" y="276037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7779663" y="276037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_01_08_alt">
            <a:hlinkClick r:id="" action="ppaction://media"/>
          </p:cNvPr>
          <p:cNvPicPr>
            <a:picLocks noChangeAspect="1"/>
          </p:cNvPicPr>
          <p:nvPr>
            <a:audioFile r:link="rId1"/>
            <p:extLst>
              <p:ext uri="{DAA4B4D4-6D71-4841-9C94-3DE7FCFB9230}">
                <p14:media xmlns:p14="http://schemas.microsoft.com/office/powerpoint/2010/main" r:embed="rId2">
                  <p14:trim st="481"/>
                </p14:media>
              </p:ext>
            </p:extLst>
          </p:nvPr>
        </p:nvPicPr>
        <p:blipFill>
          <a:blip r:embed="rId5"/>
          <a:stretch>
            <a:fillRect/>
          </a:stretch>
        </p:blipFill>
        <p:spPr>
          <a:xfrm>
            <a:off x="6299200" y="4079875"/>
            <a:ext cx="406400" cy="406400"/>
          </a:xfrm>
          <a:prstGeom prst="rect">
            <a:avLst/>
          </a:prstGeom>
        </p:spPr>
      </p:pic>
    </p:spTree>
    <p:extLst>
      <p:ext uri="{BB962C8B-B14F-4D97-AF65-F5344CB8AC3E}">
        <p14:creationId xmlns:p14="http://schemas.microsoft.com/office/powerpoint/2010/main" val="2984960226"/>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616" fill="hold"/>
                                        <p:tgtEl>
                                          <p:spTgt spid="22"/>
                                        </p:tgtEl>
                                      </p:cBhvr>
                                    </p:cmd>
                                  </p:childTnLst>
                                </p:cTn>
                              </p:par>
                              <p:par>
                                <p:cTn id="7" presetID="10" presetClass="entr" presetSubtype="0" fill="hold" grpId="0" nodeType="withEffect">
                                  <p:stCondLst>
                                    <p:cond delay="2600"/>
                                  </p:stCondLst>
                                  <p:childTnLst>
                                    <p:set>
                                      <p:cBhvr>
                                        <p:cTn id="8" dur="1" fill="hold">
                                          <p:stCondLst>
                                            <p:cond delay="0"/>
                                          </p:stCondLst>
                                        </p:cTn>
                                        <p:tgtEl>
                                          <p:spTgt spid="16">
                                            <p:txEl>
                                              <p:pRg st="0" end="0"/>
                                            </p:txEl>
                                          </p:spTgt>
                                        </p:tgtEl>
                                        <p:attrNameLst>
                                          <p:attrName>style.visibility</p:attrName>
                                        </p:attrNameLst>
                                      </p:cBhvr>
                                      <p:to>
                                        <p:strVal val="visible"/>
                                      </p:to>
                                    </p:set>
                                    <p:animEffect transition="in" filter="fade">
                                      <p:cBhvr>
                                        <p:cTn id="9" dur="500"/>
                                        <p:tgtEl>
                                          <p:spTgt spid="16">
                                            <p:txEl>
                                              <p:pRg st="0" end="0"/>
                                            </p:txEl>
                                          </p:spTgt>
                                        </p:tgtEl>
                                      </p:cBhvr>
                                    </p:animEffect>
                                  </p:childTnLst>
                                </p:cTn>
                              </p:par>
                              <p:par>
                                <p:cTn id="10" presetID="10" presetClass="entr" presetSubtype="0" fill="hold" grpId="0" nodeType="withEffect">
                                  <p:stCondLst>
                                    <p:cond delay="350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par>
                                <p:cTn id="13" presetID="10" presetClass="entr" presetSubtype="0" fill="hold" grpId="0" nodeType="withEffect">
                                  <p:stCondLst>
                                    <p:cond delay="490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grpId="0" nodeType="withEffect">
                                  <p:stCondLst>
                                    <p:cond delay="600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2"/>
                </p:tgtEl>
              </p:cMediaNode>
            </p:audio>
          </p:childTnLst>
        </p:cTn>
      </p:par>
    </p:tnLst>
    <p:bldLst>
      <p:bldP spid="16" grpId="0" uiExpand="1" build="p" advAuto="50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834511" y="2819400"/>
            <a:ext cx="4385189" cy="1200329"/>
          </a:xfrm>
          <a:prstGeom prst="rect">
            <a:avLst/>
          </a:prstGeom>
          <a:solidFill>
            <a:srgbClr val="F29220">
              <a:alpha val="75000"/>
            </a:srgbClr>
          </a:solidFill>
        </p:spPr>
        <p:txBody>
          <a:bodyPr wrap="square" rtlCol="0">
            <a:spAutoFit/>
          </a:bodyPr>
          <a:lstStyle/>
          <a:p>
            <a:r>
              <a:rPr lang="en-US" dirty="0">
                <a:solidFill>
                  <a:schemeClr val="bg1"/>
                </a:solidFill>
              </a:rPr>
              <a:t>To use the </a:t>
            </a:r>
            <a:r>
              <a:rPr lang="en-US" b="1" dirty="0">
                <a:solidFill>
                  <a:schemeClr val="bg1"/>
                </a:solidFill>
              </a:rPr>
              <a:t>Provider Search </a:t>
            </a:r>
            <a:r>
              <a:rPr lang="en-US" dirty="0">
                <a:solidFill>
                  <a:schemeClr val="bg1"/>
                </a:solidFill>
              </a:rPr>
              <a:t>function you must:</a:t>
            </a:r>
          </a:p>
          <a:p>
            <a:pPr marL="285750" indent="-285750">
              <a:buFont typeface="Arial" panose="020B0604020202020204" pitchFamily="34" charset="0"/>
              <a:buChar char="•"/>
            </a:pPr>
            <a:r>
              <a:rPr lang="en-US" dirty="0" smtClean="0">
                <a:solidFill>
                  <a:schemeClr val="bg1"/>
                </a:solidFill>
              </a:rPr>
              <a:t>Enter a facility in the free text field</a:t>
            </a:r>
          </a:p>
          <a:p>
            <a:pPr marL="285750" indent="-285750">
              <a:buFont typeface="Arial" panose="020B0604020202020204" pitchFamily="34" charset="0"/>
              <a:buChar char="•"/>
            </a:pPr>
            <a:r>
              <a:rPr lang="en-US" dirty="0">
                <a:solidFill>
                  <a:schemeClr val="bg1"/>
                </a:solidFill>
              </a:rPr>
              <a:t>S</a:t>
            </a:r>
            <a:r>
              <a:rPr lang="en-US" dirty="0" smtClean="0">
                <a:solidFill>
                  <a:schemeClr val="bg1"/>
                </a:solidFill>
              </a:rPr>
              <a:t>elect </a:t>
            </a:r>
            <a:r>
              <a:rPr lang="en-US" dirty="0">
                <a:solidFill>
                  <a:schemeClr val="bg1"/>
                </a:solidFill>
              </a:rPr>
              <a:t>a State from the dropdown list</a:t>
            </a:r>
            <a:endParaRPr lang="en-US" dirty="0" smtClean="0">
              <a:solidFill>
                <a:schemeClr val="bg1"/>
              </a:solidFill>
            </a:endParaRPr>
          </a:p>
        </p:txBody>
      </p:sp>
      <p:sp>
        <p:nvSpPr>
          <p:cNvPr id="7" name="Rectangle 6"/>
          <p:cNvSpPr/>
          <p:nvPr/>
        </p:nvSpPr>
        <p:spPr>
          <a:xfrm>
            <a:off x="6544588" y="2476500"/>
            <a:ext cx="1195156" cy="29718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08b">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89088" y="2189163"/>
            <a:ext cx="406400" cy="406400"/>
          </a:xfrm>
          <a:prstGeom prst="rect">
            <a:avLst/>
          </a:prstGeom>
        </p:spPr>
      </p:pic>
    </p:spTree>
    <p:extLst>
      <p:ext uri="{BB962C8B-B14F-4D97-AF65-F5344CB8AC3E}">
        <p14:creationId xmlns:p14="http://schemas.microsoft.com/office/powerpoint/2010/main" val="406611816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2" fill="hold"/>
                                        <p:tgtEl>
                                          <p:spTgt spid="2"/>
                                        </p:tgtEl>
                                      </p:cBhvr>
                                    </p:cmd>
                                  </p:childTnLst>
                                </p:cTn>
                              </p:par>
                              <p:par>
                                <p:cTn id="7" presetID="10" presetClass="entr" presetSubtype="0" fill="hold" grpId="0" nodeType="withEffect">
                                  <p:stCondLst>
                                    <p:cond delay="8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834511" y="2819400"/>
            <a:ext cx="4385189" cy="1200329"/>
          </a:xfrm>
          <a:prstGeom prst="rect">
            <a:avLst/>
          </a:prstGeom>
          <a:solidFill>
            <a:srgbClr val="F29220">
              <a:alpha val="75000"/>
            </a:srgbClr>
          </a:solidFill>
        </p:spPr>
        <p:txBody>
          <a:bodyPr wrap="square" rtlCol="0">
            <a:spAutoFit/>
          </a:bodyPr>
          <a:lstStyle/>
          <a:p>
            <a:r>
              <a:rPr lang="en-US" dirty="0">
                <a:solidFill>
                  <a:schemeClr val="bg1"/>
                </a:solidFill>
              </a:rPr>
              <a:t>To use the </a:t>
            </a:r>
            <a:r>
              <a:rPr lang="en-US" b="1" dirty="0">
                <a:solidFill>
                  <a:schemeClr val="bg1"/>
                </a:solidFill>
              </a:rPr>
              <a:t>Provider Search </a:t>
            </a:r>
            <a:r>
              <a:rPr lang="en-US" dirty="0">
                <a:solidFill>
                  <a:schemeClr val="bg1"/>
                </a:solidFill>
              </a:rPr>
              <a:t>function you must:</a:t>
            </a:r>
          </a:p>
          <a:p>
            <a:pPr marL="285750" indent="-285750">
              <a:buFont typeface="Arial" panose="020B0604020202020204" pitchFamily="34" charset="0"/>
              <a:buChar char="•"/>
            </a:pPr>
            <a:r>
              <a:rPr lang="en-US" dirty="0" smtClean="0">
                <a:solidFill>
                  <a:schemeClr val="bg1"/>
                </a:solidFill>
              </a:rPr>
              <a:t>Enter a facility in the free text field</a:t>
            </a:r>
          </a:p>
          <a:p>
            <a:pPr marL="285750" indent="-285750">
              <a:buFont typeface="Arial" panose="020B0604020202020204" pitchFamily="34" charset="0"/>
              <a:buChar char="•"/>
            </a:pPr>
            <a:r>
              <a:rPr lang="en-US" dirty="0">
                <a:solidFill>
                  <a:schemeClr val="bg1"/>
                </a:solidFill>
              </a:rPr>
              <a:t>S</a:t>
            </a:r>
            <a:r>
              <a:rPr lang="en-US" dirty="0" smtClean="0">
                <a:solidFill>
                  <a:schemeClr val="bg1"/>
                </a:solidFill>
              </a:rPr>
              <a:t>elect </a:t>
            </a:r>
            <a:r>
              <a:rPr lang="en-US" dirty="0">
                <a:solidFill>
                  <a:schemeClr val="bg1"/>
                </a:solidFill>
              </a:rPr>
              <a:t>a State from the dropdown list</a:t>
            </a:r>
            <a:endParaRPr lang="en-US" dirty="0" smtClean="0">
              <a:solidFill>
                <a:schemeClr val="bg1"/>
              </a:solidFill>
            </a:endParaRPr>
          </a:p>
        </p:txBody>
      </p:sp>
    </p:spTree>
    <p:extLst>
      <p:ext uri="{BB962C8B-B14F-4D97-AF65-F5344CB8AC3E}">
        <p14:creationId xmlns:p14="http://schemas.microsoft.com/office/powerpoint/2010/main" val="20848824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834511" y="2819400"/>
            <a:ext cx="4385189" cy="1200329"/>
          </a:xfrm>
          <a:prstGeom prst="rect">
            <a:avLst/>
          </a:prstGeom>
          <a:solidFill>
            <a:srgbClr val="F29220">
              <a:alpha val="75000"/>
            </a:srgbClr>
          </a:solidFill>
        </p:spPr>
        <p:txBody>
          <a:bodyPr wrap="square" rtlCol="0">
            <a:spAutoFit/>
          </a:bodyPr>
          <a:lstStyle/>
          <a:p>
            <a:r>
              <a:rPr lang="en-US" dirty="0">
                <a:solidFill>
                  <a:schemeClr val="bg1"/>
                </a:solidFill>
              </a:rPr>
              <a:t>To use the </a:t>
            </a:r>
            <a:r>
              <a:rPr lang="en-US" b="1" dirty="0">
                <a:solidFill>
                  <a:schemeClr val="bg1"/>
                </a:solidFill>
              </a:rPr>
              <a:t>Provider Search </a:t>
            </a:r>
            <a:r>
              <a:rPr lang="en-US" dirty="0">
                <a:solidFill>
                  <a:schemeClr val="bg1"/>
                </a:solidFill>
              </a:rPr>
              <a:t>function you must:</a:t>
            </a:r>
          </a:p>
          <a:p>
            <a:pPr marL="285750" indent="-285750">
              <a:buFont typeface="Arial" panose="020B0604020202020204" pitchFamily="34" charset="0"/>
              <a:buChar char="•"/>
            </a:pPr>
            <a:r>
              <a:rPr lang="en-US" dirty="0" smtClean="0">
                <a:solidFill>
                  <a:schemeClr val="bg1"/>
                </a:solidFill>
              </a:rPr>
              <a:t>Enter a facility in the free text field</a:t>
            </a:r>
          </a:p>
          <a:p>
            <a:pPr marL="285750" indent="-285750">
              <a:buFont typeface="Arial" panose="020B0604020202020204" pitchFamily="34" charset="0"/>
              <a:buChar char="•"/>
            </a:pPr>
            <a:r>
              <a:rPr lang="en-US" dirty="0">
                <a:solidFill>
                  <a:schemeClr val="bg1"/>
                </a:solidFill>
              </a:rPr>
              <a:t>S</a:t>
            </a:r>
            <a:r>
              <a:rPr lang="en-US" dirty="0" smtClean="0">
                <a:solidFill>
                  <a:schemeClr val="bg1"/>
                </a:solidFill>
              </a:rPr>
              <a:t>elect </a:t>
            </a:r>
            <a:r>
              <a:rPr lang="en-US" dirty="0">
                <a:solidFill>
                  <a:schemeClr val="bg1"/>
                </a:solidFill>
              </a:rPr>
              <a:t>a State from the dropdown list</a:t>
            </a:r>
            <a:endParaRPr lang="en-US" dirty="0" smtClean="0">
              <a:solidFill>
                <a:schemeClr val="bg1"/>
              </a:solidFill>
            </a:endParaRPr>
          </a:p>
        </p:txBody>
      </p:sp>
    </p:spTree>
    <p:extLst>
      <p:ext uri="{BB962C8B-B14F-4D97-AF65-F5344CB8AC3E}">
        <p14:creationId xmlns:p14="http://schemas.microsoft.com/office/powerpoint/2010/main" val="234992670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834511" y="2819400"/>
            <a:ext cx="4385189" cy="923330"/>
          </a:xfrm>
          <a:prstGeom prst="rect">
            <a:avLst/>
          </a:prstGeom>
          <a:solidFill>
            <a:srgbClr val="F29220">
              <a:alpha val="75000"/>
            </a:srgbClr>
          </a:solidFill>
        </p:spPr>
        <p:txBody>
          <a:bodyPr wrap="square" rtlCol="0">
            <a:spAutoFit/>
          </a:bodyPr>
          <a:lstStyle/>
          <a:p>
            <a:r>
              <a:rPr lang="en-US" dirty="0">
                <a:solidFill>
                  <a:schemeClr val="bg1"/>
                </a:solidFill>
              </a:rPr>
              <a:t>The </a:t>
            </a:r>
            <a:r>
              <a:rPr lang="en-US" b="1" dirty="0">
                <a:solidFill>
                  <a:schemeClr val="bg1"/>
                </a:solidFill>
              </a:rPr>
              <a:t>City</a:t>
            </a:r>
            <a:r>
              <a:rPr lang="en-US" dirty="0">
                <a:solidFill>
                  <a:schemeClr val="bg1"/>
                </a:solidFill>
              </a:rPr>
              <a:t> field is optional and usually necessary only when searching for providers with common surnames</a:t>
            </a:r>
            <a:endParaRPr lang="en-US" dirty="0" smtClean="0">
              <a:solidFill>
                <a:schemeClr val="bg1"/>
              </a:solidFill>
            </a:endParaRPr>
          </a:p>
        </p:txBody>
      </p:sp>
      <p:sp>
        <p:nvSpPr>
          <p:cNvPr id="4" name="Rectangle 3"/>
          <p:cNvSpPr/>
          <p:nvPr/>
        </p:nvSpPr>
        <p:spPr>
          <a:xfrm>
            <a:off x="7713907" y="2476500"/>
            <a:ext cx="869479" cy="29718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08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98625" y="4235450"/>
            <a:ext cx="406400" cy="406400"/>
          </a:xfrm>
          <a:prstGeom prst="rect">
            <a:avLst/>
          </a:prstGeom>
        </p:spPr>
      </p:pic>
    </p:spTree>
    <p:extLst>
      <p:ext uri="{BB962C8B-B14F-4D97-AF65-F5344CB8AC3E}">
        <p14:creationId xmlns:p14="http://schemas.microsoft.com/office/powerpoint/2010/main" val="2025180183"/>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8"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834511" y="2819400"/>
            <a:ext cx="4385189" cy="646331"/>
          </a:xfrm>
          <a:prstGeom prst="rect">
            <a:avLst/>
          </a:prstGeom>
          <a:solidFill>
            <a:srgbClr val="F29220">
              <a:alpha val="75000"/>
            </a:srgbClr>
          </a:solidFill>
        </p:spPr>
        <p:txBody>
          <a:bodyPr wrap="square" rtlCol="0">
            <a:spAutoFit/>
          </a:bodyPr>
          <a:lstStyle/>
          <a:p>
            <a:r>
              <a:rPr lang="en-US" dirty="0">
                <a:solidFill>
                  <a:schemeClr val="bg1"/>
                </a:solidFill>
              </a:rPr>
              <a:t>Now click the </a:t>
            </a:r>
            <a:r>
              <a:rPr lang="en-US" b="1" dirty="0">
                <a:solidFill>
                  <a:schemeClr val="bg1"/>
                </a:solidFill>
              </a:rPr>
              <a:t>Search</a:t>
            </a:r>
            <a:r>
              <a:rPr lang="en-US" dirty="0">
                <a:solidFill>
                  <a:schemeClr val="bg1"/>
                </a:solidFill>
              </a:rPr>
              <a:t> button to execute the search and view the results</a:t>
            </a:r>
            <a:endParaRPr lang="en-US" dirty="0" smtClean="0">
              <a:solidFill>
                <a:schemeClr val="bg1"/>
              </a:solidFill>
            </a:endParaRPr>
          </a:p>
        </p:txBody>
      </p:sp>
      <p:sp>
        <p:nvSpPr>
          <p:cNvPr id="4" name="Rectangle 3"/>
          <p:cNvSpPr/>
          <p:nvPr/>
        </p:nvSpPr>
        <p:spPr>
          <a:xfrm>
            <a:off x="8647164" y="2476500"/>
            <a:ext cx="768980" cy="29718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09">
            <a:hlinkClick r:id="" action="ppaction://media"/>
          </p:cNvPr>
          <p:cNvPicPr>
            <a:picLocks noChangeAspect="1"/>
          </p:cNvPicPr>
          <p:nvPr>
            <a:audioFile r:link="rId1"/>
            <p:extLst>
              <p:ext uri="{DAA4B4D4-6D71-4841-9C94-3DE7FCFB9230}">
                <p14:media xmlns:p14="http://schemas.microsoft.com/office/powerpoint/2010/main" r:embed="rId2">
                  <p14:trim st="474" end="413.9375"/>
                </p14:media>
              </p:ext>
            </p:extLst>
          </p:nvPr>
        </p:nvPicPr>
        <p:blipFill>
          <a:blip r:embed="rId5"/>
          <a:stretch>
            <a:fillRect/>
          </a:stretch>
        </p:blipFill>
        <p:spPr>
          <a:xfrm>
            <a:off x="1535113" y="3951288"/>
            <a:ext cx="406400" cy="406400"/>
          </a:xfrm>
          <a:prstGeom prst="rect">
            <a:avLst/>
          </a:prstGeom>
        </p:spPr>
      </p:pic>
    </p:spTree>
    <p:extLst>
      <p:ext uri="{BB962C8B-B14F-4D97-AF65-F5344CB8AC3E}">
        <p14:creationId xmlns:p14="http://schemas.microsoft.com/office/powerpoint/2010/main" val="2131404398"/>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88" fill="hold"/>
                                        <p:tgtEl>
                                          <p:spTgt spid="2"/>
                                        </p:tgtEl>
                                      </p:cBhvr>
                                    </p:cmd>
                                  </p:childTnLst>
                                </p:cTn>
                              </p:par>
                              <p:par>
                                <p:cTn id="7" presetID="10" presetClass="entr" presetSubtype="0" fill="hold" grpId="0" nodeType="withEffect">
                                  <p:stCondLst>
                                    <p:cond delay="6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1752600" y="4483991"/>
            <a:ext cx="4930185" cy="646331"/>
          </a:xfrm>
          <a:prstGeom prst="rect">
            <a:avLst/>
          </a:prstGeom>
          <a:solidFill>
            <a:srgbClr val="5ABBD9">
              <a:alpha val="75000"/>
            </a:srgbClr>
          </a:solidFill>
        </p:spPr>
        <p:txBody>
          <a:bodyPr wrap="square" rtlCol="0">
            <a:spAutoFit/>
          </a:bodyPr>
          <a:lstStyle/>
          <a:p>
            <a:r>
              <a:rPr lang="en-US" dirty="0" smtClean="0">
                <a:solidFill>
                  <a:schemeClr val="bg1"/>
                </a:solidFill>
              </a:rPr>
              <a:t>NOTE: the </a:t>
            </a:r>
            <a:r>
              <a:rPr lang="en-US" b="1" dirty="0">
                <a:solidFill>
                  <a:schemeClr val="bg1"/>
                </a:solidFill>
              </a:rPr>
              <a:t>Select Provider </a:t>
            </a:r>
            <a:r>
              <a:rPr lang="en-US" dirty="0">
                <a:solidFill>
                  <a:schemeClr val="bg1"/>
                </a:solidFill>
              </a:rPr>
              <a:t>window has 2 display </a:t>
            </a:r>
            <a:r>
              <a:rPr lang="en-US" dirty="0" smtClean="0">
                <a:solidFill>
                  <a:schemeClr val="bg1"/>
                </a:solidFill>
              </a:rPr>
              <a:t>tabs:</a:t>
            </a:r>
          </a:p>
        </p:txBody>
      </p:sp>
      <p:pic>
        <p:nvPicPr>
          <p:cNvPr id="4" name="p_04_10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09738" y="3919538"/>
            <a:ext cx="406400" cy="406400"/>
          </a:xfrm>
          <a:prstGeom prst="rect">
            <a:avLst/>
          </a:prstGeom>
        </p:spPr>
      </p:pic>
    </p:spTree>
    <p:extLst>
      <p:ext uri="{BB962C8B-B14F-4D97-AF65-F5344CB8AC3E}">
        <p14:creationId xmlns:p14="http://schemas.microsoft.com/office/powerpoint/2010/main" val="4274032314"/>
      </p:ext>
    </p:extLst>
  </p:cSld>
  <p:clrMapOvr>
    <a:masterClrMapping/>
  </p:clrMapOvr>
  <mc:AlternateContent xmlns:mc="http://schemas.openxmlformats.org/markup-compatibility/2006" xmlns:p14="http://schemas.microsoft.com/office/powerpoint/2010/main">
    <mc:Choice Requires="p14">
      <p:transition spd="med" p14:dur="700" advClick="0" advTm="3500">
        <p:fade/>
      </p:transition>
    </mc:Choice>
    <mc:Fallback xmlns="">
      <p:transition spd="med" advClick="0" advTm="3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1752600" y="4483991"/>
            <a:ext cx="4930185" cy="923330"/>
          </a:xfrm>
          <a:prstGeom prst="rect">
            <a:avLst/>
          </a:prstGeom>
          <a:solidFill>
            <a:srgbClr val="5ABBD9">
              <a:alpha val="75000"/>
            </a:srgbClr>
          </a:solidFill>
        </p:spPr>
        <p:txBody>
          <a:bodyPr wrap="square" rtlCol="0">
            <a:spAutoFit/>
          </a:bodyPr>
          <a:lstStyle/>
          <a:p>
            <a:r>
              <a:rPr lang="en-US" dirty="0" smtClean="0">
                <a:solidFill>
                  <a:schemeClr val="bg1"/>
                </a:solidFill>
              </a:rPr>
              <a:t>NOTE: the </a:t>
            </a:r>
            <a:r>
              <a:rPr lang="en-US" b="1" dirty="0">
                <a:solidFill>
                  <a:schemeClr val="bg1"/>
                </a:solidFill>
              </a:rPr>
              <a:t>Select Provider </a:t>
            </a:r>
            <a:r>
              <a:rPr lang="en-US" dirty="0">
                <a:solidFill>
                  <a:schemeClr val="bg1"/>
                </a:solidFill>
              </a:rPr>
              <a:t>window has 2 display </a:t>
            </a:r>
            <a:r>
              <a:rPr lang="en-US" dirty="0" smtClean="0">
                <a:solidFill>
                  <a:schemeClr val="bg1"/>
                </a:solidFill>
              </a:rPr>
              <a:t>tabs:</a:t>
            </a:r>
          </a:p>
          <a:p>
            <a:pPr marL="285750" indent="-285750">
              <a:buFont typeface="Arial" panose="020B0604020202020204" pitchFamily="34" charset="0"/>
              <a:buChar char="•"/>
            </a:pPr>
            <a:r>
              <a:rPr lang="en-US" b="1" dirty="0" smtClean="0">
                <a:solidFill>
                  <a:schemeClr val="bg1"/>
                </a:solidFill>
              </a:rPr>
              <a:t>Recent Providers </a:t>
            </a:r>
            <a:r>
              <a:rPr lang="en-US" dirty="0" smtClean="0">
                <a:solidFill>
                  <a:schemeClr val="bg1"/>
                </a:solidFill>
              </a:rPr>
              <a:t>(default)</a:t>
            </a:r>
          </a:p>
        </p:txBody>
      </p:sp>
      <p:sp>
        <p:nvSpPr>
          <p:cNvPr id="4" name="Rectangle 3"/>
          <p:cNvSpPr/>
          <p:nvPr/>
        </p:nvSpPr>
        <p:spPr>
          <a:xfrm>
            <a:off x="2397192" y="2701677"/>
            <a:ext cx="1108007" cy="29718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412828"/>
      </p:ext>
    </p:extLst>
  </p:cSld>
  <p:clrMapOvr>
    <a:masterClrMapping/>
  </p:clrMapOvr>
  <mc:AlternateContent xmlns:mc="http://schemas.openxmlformats.org/markup-compatibility/2006" xmlns:p14="http://schemas.microsoft.com/office/powerpoint/2010/main">
    <mc:Choice Requires="p14">
      <p:transition spd="med" p14:dur="700" advClick="0" advTm="1400">
        <p:fade/>
      </p:transition>
    </mc:Choice>
    <mc:Fallback xmlns="">
      <p:transition spd="med" advClick="0" advTm="1400">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1752600" y="4483991"/>
            <a:ext cx="4930185" cy="1200329"/>
          </a:xfrm>
          <a:prstGeom prst="rect">
            <a:avLst/>
          </a:prstGeom>
          <a:solidFill>
            <a:srgbClr val="5ABBD9">
              <a:alpha val="75000"/>
            </a:srgbClr>
          </a:solidFill>
        </p:spPr>
        <p:txBody>
          <a:bodyPr wrap="square" rtlCol="0">
            <a:spAutoFit/>
          </a:bodyPr>
          <a:lstStyle/>
          <a:p>
            <a:r>
              <a:rPr lang="en-US" dirty="0" smtClean="0">
                <a:solidFill>
                  <a:schemeClr val="bg1"/>
                </a:solidFill>
              </a:rPr>
              <a:t>NOTE: the </a:t>
            </a:r>
            <a:r>
              <a:rPr lang="en-US" b="1" dirty="0">
                <a:solidFill>
                  <a:schemeClr val="bg1"/>
                </a:solidFill>
              </a:rPr>
              <a:t>Select Provider </a:t>
            </a:r>
            <a:r>
              <a:rPr lang="en-US" dirty="0">
                <a:solidFill>
                  <a:schemeClr val="bg1"/>
                </a:solidFill>
              </a:rPr>
              <a:t>window has 2 display </a:t>
            </a:r>
            <a:r>
              <a:rPr lang="en-US" dirty="0" smtClean="0">
                <a:solidFill>
                  <a:schemeClr val="bg1"/>
                </a:solidFill>
              </a:rPr>
              <a:t>tabs:</a:t>
            </a:r>
          </a:p>
          <a:p>
            <a:pPr marL="285750" indent="-285750">
              <a:buFont typeface="Arial" panose="020B0604020202020204" pitchFamily="34" charset="0"/>
              <a:buChar char="•"/>
            </a:pPr>
            <a:r>
              <a:rPr lang="en-US" b="1" dirty="0" smtClean="0">
                <a:solidFill>
                  <a:schemeClr val="bg1"/>
                </a:solidFill>
              </a:rPr>
              <a:t>Recent Providers </a:t>
            </a:r>
            <a:r>
              <a:rPr lang="en-US" dirty="0" smtClean="0">
                <a:solidFill>
                  <a:schemeClr val="bg1"/>
                </a:solidFill>
              </a:rPr>
              <a:t>(default)</a:t>
            </a:r>
          </a:p>
          <a:p>
            <a:pPr marL="285750" indent="-285750">
              <a:buFont typeface="Arial" panose="020B0604020202020204" pitchFamily="34" charset="0"/>
              <a:buChar char="•"/>
            </a:pPr>
            <a:r>
              <a:rPr lang="en-US" b="1" dirty="0" smtClean="0">
                <a:solidFill>
                  <a:schemeClr val="bg1"/>
                </a:solidFill>
              </a:rPr>
              <a:t>National </a:t>
            </a:r>
            <a:r>
              <a:rPr lang="en-US" b="1" dirty="0">
                <a:solidFill>
                  <a:schemeClr val="bg1"/>
                </a:solidFill>
              </a:rPr>
              <a:t>Providers </a:t>
            </a:r>
            <a:r>
              <a:rPr lang="en-US" b="1" dirty="0" smtClean="0">
                <a:solidFill>
                  <a:schemeClr val="bg1"/>
                </a:solidFill>
              </a:rPr>
              <a:t>Search</a:t>
            </a:r>
          </a:p>
        </p:txBody>
      </p:sp>
      <p:sp>
        <p:nvSpPr>
          <p:cNvPr id="7" name="Rectangle 6"/>
          <p:cNvSpPr/>
          <p:nvPr/>
        </p:nvSpPr>
        <p:spPr>
          <a:xfrm>
            <a:off x="3477848" y="2701677"/>
            <a:ext cx="1416369" cy="29718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4_10a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51025" y="3821113"/>
            <a:ext cx="406400" cy="406400"/>
          </a:xfrm>
          <a:prstGeom prst="rect">
            <a:avLst/>
          </a:prstGeom>
        </p:spPr>
      </p:pic>
    </p:spTree>
    <p:extLst>
      <p:ext uri="{BB962C8B-B14F-4D97-AF65-F5344CB8AC3E}">
        <p14:creationId xmlns:p14="http://schemas.microsoft.com/office/powerpoint/2010/main" val="54082089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1752600" y="4483991"/>
            <a:ext cx="4930185" cy="1200329"/>
          </a:xfrm>
          <a:prstGeom prst="rect">
            <a:avLst/>
          </a:prstGeom>
          <a:solidFill>
            <a:srgbClr val="5ABBD9">
              <a:alpha val="75000"/>
            </a:srgbClr>
          </a:solidFill>
        </p:spPr>
        <p:txBody>
          <a:bodyPr wrap="square" rtlCol="0">
            <a:spAutoFit/>
          </a:bodyPr>
          <a:lstStyle/>
          <a:p>
            <a:r>
              <a:rPr lang="en-US" dirty="0" smtClean="0">
                <a:solidFill>
                  <a:schemeClr val="bg1"/>
                </a:solidFill>
              </a:rPr>
              <a:t>If this list does not contain the needed provider, or the search results are blank, click on the </a:t>
            </a:r>
            <a:r>
              <a:rPr lang="en-US" b="1" dirty="0" smtClean="0">
                <a:solidFill>
                  <a:schemeClr val="bg1"/>
                </a:solidFill>
              </a:rPr>
              <a:t>National Providers Search</a:t>
            </a:r>
            <a:r>
              <a:rPr lang="en-US" dirty="0" smtClean="0">
                <a:solidFill>
                  <a:schemeClr val="bg1"/>
                </a:solidFill>
              </a:rPr>
              <a:t> tab to execute the NPI database search</a:t>
            </a:r>
          </a:p>
        </p:txBody>
      </p:sp>
      <p:sp>
        <p:nvSpPr>
          <p:cNvPr id="7" name="Rectangle 6"/>
          <p:cNvSpPr/>
          <p:nvPr/>
        </p:nvSpPr>
        <p:spPr>
          <a:xfrm>
            <a:off x="3477848" y="2701677"/>
            <a:ext cx="1416369" cy="29718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_04_10b">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93825" y="4038600"/>
            <a:ext cx="406400" cy="406400"/>
          </a:xfrm>
          <a:prstGeom prst="rect">
            <a:avLst/>
          </a:prstGeom>
        </p:spPr>
      </p:pic>
    </p:spTree>
    <p:extLst>
      <p:ext uri="{BB962C8B-B14F-4D97-AF65-F5344CB8AC3E}">
        <p14:creationId xmlns:p14="http://schemas.microsoft.com/office/powerpoint/2010/main" val="3741701809"/>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69" fill="hold"/>
                                        <p:tgtEl>
                                          <p:spTgt spid="8"/>
                                        </p:tgtEl>
                                      </p:cBhvr>
                                    </p:cmd>
                                  </p:childTnLst>
                                </p:cTn>
                              </p:par>
                              <p:par>
                                <p:cTn id="7" presetID="10" presetClass="entr" presetSubtype="0" fill="hold" grpId="0" nodeType="withEffect">
                                  <p:stCondLst>
                                    <p:cond delay="48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8"/>
                </p:tgtEl>
              </p:cMediaNode>
            </p:audio>
          </p:childTnLst>
        </p:cTn>
      </p:par>
    </p:tnLst>
    <p:bldLst>
      <p:bldP spid="7"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646331"/>
          </a:xfrm>
          <a:prstGeom prst="rect">
            <a:avLst/>
          </a:prstGeom>
          <a:solidFill>
            <a:srgbClr val="F29220">
              <a:alpha val="75000"/>
            </a:srgbClr>
          </a:solidFill>
        </p:spPr>
        <p:txBody>
          <a:bodyPr wrap="square" rtlCol="0">
            <a:spAutoFit/>
          </a:bodyPr>
          <a:lstStyle/>
          <a:p>
            <a:r>
              <a:rPr lang="en-US" dirty="0">
                <a:solidFill>
                  <a:schemeClr val="bg1"/>
                </a:solidFill>
              </a:rPr>
              <a:t>Select the provider you are looking for to include them as a records retrieval provider and continue</a:t>
            </a:r>
            <a:endParaRPr lang="en-US" dirty="0" smtClean="0">
              <a:solidFill>
                <a:schemeClr val="bg1"/>
              </a:solidFill>
            </a:endParaRPr>
          </a:p>
        </p:txBody>
      </p:sp>
      <p:sp>
        <p:nvSpPr>
          <p:cNvPr id="4" name="Rectangle 3"/>
          <p:cNvSpPr/>
          <p:nvPr/>
        </p:nvSpPr>
        <p:spPr>
          <a:xfrm>
            <a:off x="2397435" y="3817856"/>
            <a:ext cx="1165897" cy="36764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4_11">
            <a:hlinkClick r:id="" action="ppaction://media"/>
          </p:cNvPr>
          <p:cNvPicPr>
            <a:picLocks noChangeAspect="1"/>
          </p:cNvPicPr>
          <p:nvPr>
            <a:audioFile r:link="rId1"/>
            <p:extLst>
              <p:ext uri="{DAA4B4D4-6D71-4841-9C94-3DE7FCFB9230}">
                <p14:media xmlns:p14="http://schemas.microsoft.com/office/powerpoint/2010/main" r:embed="rId2">
                  <p14:trim st="462" end="339.5625"/>
                </p14:media>
              </p:ext>
            </p:extLst>
          </p:nvPr>
        </p:nvPicPr>
        <p:blipFill>
          <a:blip r:embed="rId5"/>
          <a:stretch>
            <a:fillRect/>
          </a:stretch>
        </p:blipFill>
        <p:spPr>
          <a:xfrm>
            <a:off x="1687513" y="2971800"/>
            <a:ext cx="406400" cy="406400"/>
          </a:xfrm>
          <a:prstGeom prst="rect">
            <a:avLst/>
          </a:prstGeom>
        </p:spPr>
      </p:pic>
    </p:spTree>
    <p:extLst>
      <p:ext uri="{BB962C8B-B14F-4D97-AF65-F5344CB8AC3E}">
        <p14:creationId xmlns:p14="http://schemas.microsoft.com/office/powerpoint/2010/main" val="16227875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76" fill="hold"/>
                                        <p:tgtEl>
                                          <p:spTgt spid="3"/>
                                        </p:tgtEl>
                                      </p:cBhvr>
                                    </p:cmd>
                                  </p:childTnLst>
                                </p:cTn>
                              </p:par>
                              <p:par>
                                <p:cTn id="7" presetID="10" presetClass="entr" presetSubtype="0" fill="hold" grpId="0" nodeType="withEffect">
                                  <p:stCondLst>
                                    <p:cond delay="1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786384" y="2358036"/>
            <a:ext cx="3243946" cy="1150327"/>
          </a:xfrm>
          <a:prstGeom prst="roundRect">
            <a:avLst/>
          </a:prstGeom>
          <a:solidFill>
            <a:srgbClr val="AADCEC"/>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492173" y="2358036"/>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p:cNvSpPr txBox="1">
            <a:spLocks/>
          </p:cNvSpPr>
          <p:nvPr/>
        </p:nvSpPr>
        <p:spPr>
          <a:xfrm>
            <a:off x="4506685" y="2421518"/>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smtClean="0"/>
              <a:t>Patient Intake </a:t>
            </a:r>
            <a:r>
              <a:rPr lang="en-US" sz="3600" dirty="0"/>
              <a:t>Options</a:t>
            </a:r>
            <a:endParaRPr lang="en-US" sz="3600" dirty="0">
              <a:ea typeface="+mj-ea"/>
              <a:cs typeface="+mj-cs"/>
            </a:endParaRPr>
          </a:p>
        </p:txBody>
      </p:sp>
      <p:sp>
        <p:nvSpPr>
          <p:cNvPr id="14" name="Subtitle 2"/>
          <p:cNvSpPr txBox="1">
            <a:spLocks/>
          </p:cNvSpPr>
          <p:nvPr/>
        </p:nvSpPr>
        <p:spPr>
          <a:xfrm>
            <a:off x="809175" y="2421518"/>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solidFill>
                  <a:schemeClr val="bg1">
                    <a:lumMod val="75000"/>
                  </a:schemeClr>
                </a:solidFill>
              </a:rPr>
              <a:t>Enter Patient Demographics</a:t>
            </a:r>
          </a:p>
        </p:txBody>
      </p:sp>
      <p:sp>
        <p:nvSpPr>
          <p:cNvPr id="16" name="TextBox 15"/>
          <p:cNvSpPr txBox="1"/>
          <p:nvPr/>
        </p:nvSpPr>
        <p:spPr>
          <a:xfrm>
            <a:off x="4405746" y="3535441"/>
            <a:ext cx="3546479" cy="2785378"/>
          </a:xfrm>
          <a:prstGeom prst="rect">
            <a:avLst/>
          </a:prstGeom>
          <a:noFill/>
        </p:spPr>
        <p:txBody>
          <a:bodyPr wrap="square" rtlCol="0">
            <a:spAutoFit/>
          </a:bodyPr>
          <a:lstStyle/>
          <a:p>
            <a:pPr marL="290513" indent="-290513">
              <a:lnSpc>
                <a:spcPts val="3000"/>
              </a:lnSpc>
              <a:spcAft>
                <a:spcPts val="600"/>
              </a:spcAft>
              <a:buFont typeface="Arial" panose="020B0604020202020204" pitchFamily="34" charset="0"/>
              <a:buChar char="•"/>
            </a:pPr>
            <a:r>
              <a:rPr lang="en-US" sz="2800" dirty="0" smtClean="0"/>
              <a:t>Department</a:t>
            </a:r>
            <a:endParaRPr lang="en-US" sz="2800" dirty="0"/>
          </a:p>
          <a:p>
            <a:pPr marL="290513" indent="-290513">
              <a:lnSpc>
                <a:spcPts val="3000"/>
              </a:lnSpc>
              <a:spcAft>
                <a:spcPts val="600"/>
              </a:spcAft>
              <a:buFont typeface="Arial" panose="020B0604020202020204" pitchFamily="34" charset="0"/>
              <a:buChar char="•"/>
            </a:pPr>
            <a:r>
              <a:rPr lang="en-US" sz="2800" dirty="0" smtClean="0"/>
              <a:t>Referral Reason</a:t>
            </a:r>
            <a:endParaRPr lang="en-US" sz="2800" dirty="0"/>
          </a:p>
          <a:p>
            <a:pPr marL="290513" indent="-290513">
              <a:lnSpc>
                <a:spcPts val="3000"/>
              </a:lnSpc>
              <a:spcAft>
                <a:spcPts val="600"/>
              </a:spcAft>
              <a:buFont typeface="Arial" panose="020B0604020202020204" pitchFamily="34" charset="0"/>
              <a:buChar char="•"/>
            </a:pPr>
            <a:r>
              <a:rPr lang="en-US" sz="2800" dirty="0" smtClean="0"/>
              <a:t>Referring Physician</a:t>
            </a:r>
            <a:endParaRPr lang="en-US" sz="2800" dirty="0"/>
          </a:p>
          <a:p>
            <a:pPr marL="290513" indent="-290513">
              <a:lnSpc>
                <a:spcPts val="3000"/>
              </a:lnSpc>
              <a:spcAft>
                <a:spcPts val="600"/>
              </a:spcAft>
              <a:buFont typeface="Arial" panose="020B0604020202020204" pitchFamily="34" charset="0"/>
              <a:buChar char="•"/>
            </a:pPr>
            <a:r>
              <a:rPr lang="en-US" sz="2800" dirty="0"/>
              <a:t>Requested </a:t>
            </a:r>
            <a:r>
              <a:rPr lang="en-US" sz="2800" dirty="0" smtClean="0"/>
              <a:t>Physician</a:t>
            </a:r>
            <a:endParaRPr lang="en-US" sz="2800" dirty="0"/>
          </a:p>
          <a:p>
            <a:pPr marL="290513" indent="-290513">
              <a:lnSpc>
                <a:spcPts val="3000"/>
              </a:lnSpc>
              <a:spcAft>
                <a:spcPts val="600"/>
              </a:spcAft>
              <a:buFont typeface="Arial" panose="020B0604020202020204" pitchFamily="34" charset="0"/>
              <a:buChar char="•"/>
            </a:pPr>
            <a:r>
              <a:rPr lang="en-US" sz="2800" dirty="0" smtClean="0"/>
              <a:t>Diagnosis</a:t>
            </a:r>
            <a:endParaRPr lang="en-US" sz="2800" dirty="0"/>
          </a:p>
          <a:p>
            <a:pPr marL="290513" indent="-290513">
              <a:lnSpc>
                <a:spcPts val="3000"/>
              </a:lnSpc>
              <a:spcAft>
                <a:spcPts val="600"/>
              </a:spcAft>
              <a:buFont typeface="Arial" panose="020B0604020202020204" pitchFamily="34" charset="0"/>
              <a:buChar char="•"/>
            </a:pPr>
            <a:r>
              <a:rPr lang="en-US" sz="2800" dirty="0" smtClean="0"/>
              <a:t>Insurance Provider</a:t>
            </a:r>
            <a:endParaRPr lang="en-US" sz="2800"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685800"/>
            <a:ext cx="3977640" cy="694944"/>
          </a:xfrm>
          <a:prstGeom prst="rect">
            <a:avLst/>
          </a:prstGeom>
        </p:spPr>
      </p:pic>
      <p:sp>
        <p:nvSpPr>
          <p:cNvPr id="17" name="Title 1"/>
          <p:cNvSpPr txBox="1">
            <a:spLocks/>
          </p:cNvSpPr>
          <p:nvPr/>
        </p:nvSpPr>
        <p:spPr>
          <a:xfrm>
            <a:off x="1371760" y="1501704"/>
            <a:ext cx="10050966" cy="1561366"/>
          </a:xfrm>
          <a:prstGeom prst="rect">
            <a:avLst/>
          </a:prstGeom>
        </p:spPr>
        <p:txBody>
          <a:bodyPr lIns="91440" tIns="91440" rIns="27432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l"/>
            <a:r>
              <a:rPr lang="en-US" sz="4800" dirty="0" smtClean="0"/>
              <a:t>Referral Management Solution (RMS)</a:t>
            </a:r>
            <a:endParaRPr lang="en-US" sz="4800" dirty="0"/>
          </a:p>
        </p:txBody>
      </p:sp>
      <p:sp>
        <p:nvSpPr>
          <p:cNvPr id="20" name="Right Arrow 19"/>
          <p:cNvSpPr/>
          <p:nvPr/>
        </p:nvSpPr>
        <p:spPr>
          <a:xfrm>
            <a:off x="4089408" y="276037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7779663" y="276037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8178780" y="2357963"/>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effectLst>
                  <a:outerShdw blurRad="50800" dist="50800" dir="5400000" algn="ctr" rotWithShape="0">
                    <a:srgbClr val="000000">
                      <a:alpha val="30000"/>
                    </a:srgbClr>
                  </a:outerShdw>
                </a:effectLst>
              </a:rPr>
              <a:t>3</a:t>
            </a:r>
            <a:endParaRPr lang="en-US" sz="6600" dirty="0">
              <a:effectLst>
                <a:outerShdw blurRad="50800" dist="50800" dir="5400000" algn="ctr" rotWithShape="0">
                  <a:srgbClr val="000000">
                    <a:alpha val="30000"/>
                  </a:srgbClr>
                </a:outerShdw>
              </a:effectLst>
            </a:endParaRPr>
          </a:p>
        </p:txBody>
      </p:sp>
      <p:pic>
        <p:nvPicPr>
          <p:cNvPr id="2" name="p_01_09">
            <a:hlinkClick r:id="" action="ppaction://media"/>
          </p:cNvPr>
          <p:cNvPicPr>
            <a:picLocks noChangeAspect="1"/>
          </p:cNvPicPr>
          <p:nvPr>
            <a:audioFile r:link="rId1"/>
            <p:extLst>
              <p:ext uri="{DAA4B4D4-6D71-4841-9C94-3DE7FCFB9230}">
                <p14:media xmlns:p14="http://schemas.microsoft.com/office/powerpoint/2010/main" r:embed="rId2">
                  <p14:trim st="401"/>
                </p14:media>
              </p:ext>
            </p:extLst>
          </p:nvPr>
        </p:nvPicPr>
        <p:blipFill>
          <a:blip r:embed="rId5"/>
          <a:stretch>
            <a:fillRect/>
          </a:stretch>
        </p:blipFill>
        <p:spPr>
          <a:xfrm>
            <a:off x="6288088" y="1403350"/>
            <a:ext cx="406400" cy="406400"/>
          </a:xfrm>
          <a:prstGeom prst="rect">
            <a:avLst/>
          </a:prstGeom>
        </p:spPr>
      </p:pic>
      <p:sp>
        <p:nvSpPr>
          <p:cNvPr id="13" name="TextBox 12"/>
          <p:cNvSpPr txBox="1"/>
          <p:nvPr/>
        </p:nvSpPr>
        <p:spPr>
          <a:xfrm>
            <a:off x="697175" y="3535441"/>
            <a:ext cx="3573741" cy="2246769"/>
          </a:xfrm>
          <a:prstGeom prst="rect">
            <a:avLst/>
          </a:prstGeom>
          <a:noFill/>
        </p:spPr>
        <p:txBody>
          <a:bodyPr wrap="square" rtlCol="0">
            <a:spAutoFit/>
          </a:bodyPr>
          <a:lstStyle/>
          <a:p>
            <a:pPr marL="290513" indent="-290513">
              <a:lnSpc>
                <a:spcPts val="3000"/>
              </a:lnSpc>
              <a:spcAft>
                <a:spcPts val="600"/>
              </a:spcAft>
              <a:buFont typeface="Arial" panose="020B0604020202020204" pitchFamily="34" charset="0"/>
              <a:buChar char="•"/>
            </a:pPr>
            <a:r>
              <a:rPr lang="en-US" sz="2800" dirty="0">
                <a:solidFill>
                  <a:schemeClr val="bg1">
                    <a:lumMod val="75000"/>
                  </a:schemeClr>
                </a:solidFill>
              </a:rPr>
              <a:t>Name</a:t>
            </a:r>
          </a:p>
          <a:p>
            <a:pPr marL="290513" indent="-290513">
              <a:lnSpc>
                <a:spcPts val="3000"/>
              </a:lnSpc>
              <a:spcAft>
                <a:spcPts val="600"/>
              </a:spcAft>
              <a:buFont typeface="Arial" panose="020B0604020202020204" pitchFamily="34" charset="0"/>
              <a:buChar char="•"/>
            </a:pPr>
            <a:r>
              <a:rPr lang="en-US" sz="2800" dirty="0">
                <a:solidFill>
                  <a:schemeClr val="bg1">
                    <a:lumMod val="75000"/>
                  </a:schemeClr>
                </a:solidFill>
              </a:rPr>
              <a:t>Social Security</a:t>
            </a:r>
            <a:br>
              <a:rPr lang="en-US" sz="2800" dirty="0">
                <a:solidFill>
                  <a:schemeClr val="bg1">
                    <a:lumMod val="75000"/>
                  </a:schemeClr>
                </a:solidFill>
              </a:rPr>
            </a:br>
            <a:r>
              <a:rPr lang="en-US" sz="2800" dirty="0" smtClean="0">
                <a:solidFill>
                  <a:schemeClr val="bg1">
                    <a:lumMod val="75000"/>
                  </a:schemeClr>
                </a:solidFill>
              </a:rPr>
              <a:t>Number</a:t>
            </a:r>
          </a:p>
          <a:p>
            <a:pPr marL="290513" indent="-290513">
              <a:lnSpc>
                <a:spcPts val="3000"/>
              </a:lnSpc>
              <a:spcAft>
                <a:spcPts val="600"/>
              </a:spcAft>
              <a:buFont typeface="Arial" panose="020B0604020202020204" pitchFamily="34" charset="0"/>
              <a:buChar char="•"/>
            </a:pPr>
            <a:r>
              <a:rPr lang="en-US" sz="2800" dirty="0" smtClean="0">
                <a:solidFill>
                  <a:schemeClr val="bg1">
                    <a:lumMod val="75000"/>
                  </a:schemeClr>
                </a:solidFill>
              </a:rPr>
              <a:t>Address</a:t>
            </a:r>
          </a:p>
          <a:p>
            <a:pPr marL="290513" indent="-290513">
              <a:lnSpc>
                <a:spcPts val="3000"/>
              </a:lnSpc>
              <a:spcAft>
                <a:spcPts val="600"/>
              </a:spcAft>
              <a:buFont typeface="Arial" panose="020B0604020202020204" pitchFamily="34" charset="0"/>
              <a:buChar char="•"/>
            </a:pPr>
            <a:r>
              <a:rPr lang="en-US" sz="2800" dirty="0" smtClean="0">
                <a:solidFill>
                  <a:schemeClr val="bg1">
                    <a:lumMod val="75000"/>
                  </a:schemeClr>
                </a:solidFill>
              </a:rPr>
              <a:t>Contact </a:t>
            </a:r>
            <a:r>
              <a:rPr lang="en-US" sz="2800" dirty="0">
                <a:solidFill>
                  <a:schemeClr val="bg1">
                    <a:lumMod val="75000"/>
                  </a:schemeClr>
                </a:solidFill>
              </a:rPr>
              <a:t>Info</a:t>
            </a:r>
          </a:p>
        </p:txBody>
      </p:sp>
    </p:spTree>
    <p:extLst>
      <p:ext uri="{BB962C8B-B14F-4D97-AF65-F5344CB8AC3E}">
        <p14:creationId xmlns:p14="http://schemas.microsoft.com/office/powerpoint/2010/main" val="3046425752"/>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111" fill="hold"/>
                                        <p:tgtEl>
                                          <p:spTgt spid="2"/>
                                        </p:tgtEl>
                                      </p:cBhvr>
                                    </p:cmd>
                                  </p:childTnLst>
                                </p:cTn>
                              </p:par>
                              <p:par>
                                <p:cTn id="7" presetID="10" presetClass="entr" presetSubtype="0" fill="hold" grpId="0" nodeType="withEffect">
                                  <p:stCondLst>
                                    <p:cond delay="4000"/>
                                  </p:stCondLst>
                                  <p:childTnLst>
                                    <p:set>
                                      <p:cBhvr>
                                        <p:cTn id="8" dur="1" fill="hold">
                                          <p:stCondLst>
                                            <p:cond delay="0"/>
                                          </p:stCondLst>
                                        </p:cTn>
                                        <p:tgtEl>
                                          <p:spTgt spid="16">
                                            <p:txEl>
                                              <p:pRg st="0" end="0"/>
                                            </p:txEl>
                                          </p:spTgt>
                                        </p:tgtEl>
                                        <p:attrNameLst>
                                          <p:attrName>style.visibility</p:attrName>
                                        </p:attrNameLst>
                                      </p:cBhvr>
                                      <p:to>
                                        <p:strVal val="visible"/>
                                      </p:to>
                                    </p:set>
                                    <p:animEffect transition="in" filter="fade">
                                      <p:cBhvr>
                                        <p:cTn id="9" dur="500"/>
                                        <p:tgtEl>
                                          <p:spTgt spid="16">
                                            <p:txEl>
                                              <p:pRg st="0" end="0"/>
                                            </p:txEl>
                                          </p:spTgt>
                                        </p:tgtEl>
                                      </p:cBhvr>
                                    </p:animEffect>
                                  </p:childTnLst>
                                </p:cTn>
                              </p:par>
                              <p:par>
                                <p:cTn id="10" presetID="10" presetClass="entr" presetSubtype="0" fill="hold" grpId="0" nodeType="withEffect">
                                  <p:stCondLst>
                                    <p:cond delay="500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par>
                                <p:cTn id="13" presetID="10" presetClass="entr" presetSubtype="0" fill="hold" grpId="0" nodeType="withEffect">
                                  <p:stCondLst>
                                    <p:cond delay="620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grpId="0" nodeType="withEffect">
                                  <p:stCondLst>
                                    <p:cond delay="770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par>
                                <p:cTn id="19" presetID="10" presetClass="entr" presetSubtype="0" fill="hold" grpId="0" nodeType="withEffect">
                                  <p:stCondLst>
                                    <p:cond delay="9200"/>
                                  </p:stCondLst>
                                  <p:childTnLst>
                                    <p:set>
                                      <p:cBhvr>
                                        <p:cTn id="20" dur="1" fill="hold">
                                          <p:stCondLst>
                                            <p:cond delay="0"/>
                                          </p:stCondLst>
                                        </p:cTn>
                                        <p:tgtEl>
                                          <p:spTgt spid="16">
                                            <p:txEl>
                                              <p:pRg st="4" end="4"/>
                                            </p:txEl>
                                          </p:spTgt>
                                        </p:tgtEl>
                                        <p:attrNameLst>
                                          <p:attrName>style.visibility</p:attrName>
                                        </p:attrNameLst>
                                      </p:cBhvr>
                                      <p:to>
                                        <p:strVal val="visible"/>
                                      </p:to>
                                    </p:set>
                                    <p:animEffect transition="in" filter="fade">
                                      <p:cBhvr>
                                        <p:cTn id="21" dur="500"/>
                                        <p:tgtEl>
                                          <p:spTgt spid="16">
                                            <p:txEl>
                                              <p:pRg st="4" end="4"/>
                                            </p:txEl>
                                          </p:spTgt>
                                        </p:tgtEl>
                                      </p:cBhvr>
                                    </p:animEffect>
                                  </p:childTnLst>
                                </p:cTn>
                              </p:par>
                              <p:par>
                                <p:cTn id="22" presetID="10" presetClass="entr" presetSubtype="0" fill="hold" grpId="0" nodeType="withEffect">
                                  <p:stCondLst>
                                    <p:cond delay="10700"/>
                                  </p:stCondLst>
                                  <p:childTnLst>
                                    <p:set>
                                      <p:cBhvr>
                                        <p:cTn id="23" dur="1" fill="hold">
                                          <p:stCondLst>
                                            <p:cond delay="0"/>
                                          </p:stCondLst>
                                        </p:cTn>
                                        <p:tgtEl>
                                          <p:spTgt spid="16">
                                            <p:txEl>
                                              <p:pRg st="5" end="5"/>
                                            </p:txEl>
                                          </p:spTgt>
                                        </p:tgtEl>
                                        <p:attrNameLst>
                                          <p:attrName>style.visibility</p:attrName>
                                        </p:attrNameLst>
                                      </p:cBhvr>
                                      <p:to>
                                        <p:strVal val="visible"/>
                                      </p:to>
                                    </p:set>
                                    <p:animEffect transition="in" filter="fade">
                                      <p:cBhvr>
                                        <p:cTn id="24"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16"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646331"/>
          </a:xfrm>
          <a:prstGeom prst="rect">
            <a:avLst/>
          </a:prstGeom>
          <a:solidFill>
            <a:srgbClr val="F29220">
              <a:alpha val="75000"/>
            </a:srgbClr>
          </a:solidFill>
        </p:spPr>
        <p:txBody>
          <a:bodyPr wrap="square" rtlCol="0">
            <a:spAutoFit/>
          </a:bodyPr>
          <a:lstStyle/>
          <a:p>
            <a:r>
              <a:rPr lang="en-US" dirty="0">
                <a:solidFill>
                  <a:schemeClr val="bg1"/>
                </a:solidFill>
              </a:rPr>
              <a:t>Our next tasks are to define which </a:t>
            </a:r>
            <a:r>
              <a:rPr lang="en-US" b="1" dirty="0">
                <a:solidFill>
                  <a:schemeClr val="bg1"/>
                </a:solidFill>
              </a:rPr>
              <a:t>R</a:t>
            </a:r>
            <a:r>
              <a:rPr lang="en-US" b="1" dirty="0" smtClean="0">
                <a:solidFill>
                  <a:schemeClr val="bg1"/>
                </a:solidFill>
              </a:rPr>
              <a:t>ecords</a:t>
            </a:r>
            <a:r>
              <a:rPr lang="en-US" dirty="0">
                <a:solidFill>
                  <a:schemeClr val="bg1"/>
                </a:solidFill>
              </a:rPr>
              <a:t>, </a:t>
            </a:r>
            <a:r>
              <a:rPr lang="en-US" b="1" dirty="0">
                <a:solidFill>
                  <a:schemeClr val="bg1"/>
                </a:solidFill>
              </a:rPr>
              <a:t>I</a:t>
            </a:r>
            <a:r>
              <a:rPr lang="en-US" b="1" dirty="0" smtClean="0">
                <a:solidFill>
                  <a:schemeClr val="bg1"/>
                </a:solidFill>
              </a:rPr>
              <a:t>mages</a:t>
            </a:r>
            <a:r>
              <a:rPr lang="en-US" dirty="0">
                <a:solidFill>
                  <a:schemeClr val="bg1"/>
                </a:solidFill>
              </a:rPr>
              <a:t>, and </a:t>
            </a:r>
            <a:r>
              <a:rPr lang="en-US" b="1" dirty="0" smtClean="0">
                <a:solidFill>
                  <a:schemeClr val="bg1"/>
                </a:solidFill>
              </a:rPr>
              <a:t>Pathology</a:t>
            </a:r>
            <a:r>
              <a:rPr lang="en-US" dirty="0" smtClean="0">
                <a:solidFill>
                  <a:schemeClr val="bg1"/>
                </a:solidFill>
              </a:rPr>
              <a:t> </a:t>
            </a:r>
            <a:r>
              <a:rPr lang="en-US" dirty="0">
                <a:solidFill>
                  <a:schemeClr val="bg1"/>
                </a:solidFill>
              </a:rPr>
              <a:t>are to be </a:t>
            </a:r>
            <a:r>
              <a:rPr lang="en-US" dirty="0" smtClean="0">
                <a:solidFill>
                  <a:schemeClr val="bg1"/>
                </a:solidFill>
              </a:rPr>
              <a:t>requested</a:t>
            </a:r>
            <a:endParaRPr lang="en-US" dirty="0">
              <a:solidFill>
                <a:schemeClr val="bg1"/>
              </a:solidFill>
            </a:endParaRPr>
          </a:p>
        </p:txBody>
      </p:sp>
      <p:pic>
        <p:nvPicPr>
          <p:cNvPr id="2" name="p_04_12">
            <a:hlinkClick r:id="" action="ppaction://media"/>
          </p:cNvPr>
          <p:cNvPicPr>
            <a:picLocks noChangeAspect="1"/>
          </p:cNvPicPr>
          <p:nvPr>
            <a:audioFile r:link="rId1"/>
            <p:extLst>
              <p:ext uri="{DAA4B4D4-6D71-4841-9C94-3DE7FCFB9230}">
                <p14:media xmlns:p14="http://schemas.microsoft.com/office/powerpoint/2010/main" r:embed="rId2">
                  <p14:trim st="420" end="266.375"/>
                </p14:media>
              </p:ext>
            </p:extLst>
          </p:nvPr>
        </p:nvPicPr>
        <p:blipFill>
          <a:blip r:embed="rId5"/>
          <a:stretch>
            <a:fillRect/>
          </a:stretch>
        </p:blipFill>
        <p:spPr>
          <a:xfrm>
            <a:off x="10058400" y="3397250"/>
            <a:ext cx="406400" cy="406400"/>
          </a:xfrm>
          <a:prstGeom prst="rect">
            <a:avLst/>
          </a:prstGeom>
        </p:spPr>
      </p:pic>
    </p:spTree>
    <p:extLst>
      <p:ext uri="{BB962C8B-B14F-4D97-AF65-F5344CB8AC3E}">
        <p14:creationId xmlns:p14="http://schemas.microsoft.com/office/powerpoint/2010/main" val="111930492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646331"/>
          </a:xfrm>
          <a:prstGeom prst="rect">
            <a:avLst/>
          </a:prstGeom>
          <a:solidFill>
            <a:srgbClr val="F29220">
              <a:alpha val="75000"/>
            </a:srgbClr>
          </a:solidFill>
        </p:spPr>
        <p:txBody>
          <a:bodyPr wrap="square" rtlCol="0">
            <a:spAutoFit/>
          </a:bodyPr>
          <a:lstStyle/>
          <a:p>
            <a:r>
              <a:rPr lang="en-US" dirty="0">
                <a:solidFill>
                  <a:schemeClr val="bg1"/>
                </a:solidFill>
              </a:rPr>
              <a:t>The </a:t>
            </a:r>
            <a:r>
              <a:rPr lang="en-US" b="1" dirty="0">
                <a:solidFill>
                  <a:schemeClr val="bg1"/>
                </a:solidFill>
              </a:rPr>
              <a:t>Records</a:t>
            </a:r>
            <a:r>
              <a:rPr lang="en-US" dirty="0">
                <a:solidFill>
                  <a:schemeClr val="bg1"/>
                </a:solidFill>
              </a:rPr>
              <a:t> area allows us to specify the various reports you need</a:t>
            </a:r>
            <a:endParaRPr lang="en-US" dirty="0" smtClean="0">
              <a:solidFill>
                <a:schemeClr val="bg1"/>
              </a:solidFill>
            </a:endParaRPr>
          </a:p>
        </p:txBody>
      </p:sp>
      <p:sp>
        <p:nvSpPr>
          <p:cNvPr id="4" name="Rectangle 3"/>
          <p:cNvSpPr/>
          <p:nvPr/>
        </p:nvSpPr>
        <p:spPr>
          <a:xfrm>
            <a:off x="2408914" y="2985000"/>
            <a:ext cx="2690623" cy="182146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13">
            <a:hlinkClick r:id="" action="ppaction://media"/>
          </p:cNvPr>
          <p:cNvPicPr>
            <a:picLocks noChangeAspect="1"/>
          </p:cNvPicPr>
          <p:nvPr>
            <a:audioFile r:link="rId1"/>
            <p:extLst>
              <p:ext uri="{DAA4B4D4-6D71-4841-9C94-3DE7FCFB9230}">
                <p14:media xmlns:p14="http://schemas.microsoft.com/office/powerpoint/2010/main" r:embed="rId2">
                  <p14:trim st="463" end="329.1875"/>
                </p14:media>
              </p:ext>
            </p:extLst>
          </p:nvPr>
        </p:nvPicPr>
        <p:blipFill>
          <a:blip r:embed="rId5"/>
          <a:stretch>
            <a:fillRect/>
          </a:stretch>
        </p:blipFill>
        <p:spPr>
          <a:xfrm>
            <a:off x="10026650" y="3646488"/>
            <a:ext cx="406400" cy="406400"/>
          </a:xfrm>
          <a:prstGeom prst="rect">
            <a:avLst/>
          </a:prstGeom>
        </p:spPr>
      </p:pic>
    </p:spTree>
    <p:extLst>
      <p:ext uri="{BB962C8B-B14F-4D97-AF65-F5344CB8AC3E}">
        <p14:creationId xmlns:p14="http://schemas.microsoft.com/office/powerpoint/2010/main" val="2020235420"/>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27" fill="hold"/>
                                        <p:tgtEl>
                                          <p:spTgt spid="2"/>
                                        </p:tgtEl>
                                      </p:cBhvr>
                                    </p:cmd>
                                  </p:childTnLst>
                                </p:cTn>
                              </p:par>
                              <p:par>
                                <p:cTn id="7" presetID="10" presetClass="entr" presetSubtype="0" fill="hold" grpId="0" nodeType="withEffect">
                                  <p:stCondLst>
                                    <p:cond delay="3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1477328"/>
          </a:xfrm>
          <a:prstGeom prst="rect">
            <a:avLst/>
          </a:prstGeom>
          <a:solidFill>
            <a:srgbClr val="F29220">
              <a:alpha val="75000"/>
            </a:srgbClr>
          </a:solidFill>
        </p:spPr>
        <p:txBody>
          <a:bodyPr wrap="square" rtlCol="0">
            <a:spAutoFit/>
          </a:bodyPr>
          <a:lstStyle/>
          <a:p>
            <a:r>
              <a:rPr lang="en-US" dirty="0">
                <a:solidFill>
                  <a:schemeClr val="bg1"/>
                </a:solidFill>
              </a:rPr>
              <a:t>Use the </a:t>
            </a:r>
            <a:r>
              <a:rPr lang="en-US" b="1" dirty="0">
                <a:solidFill>
                  <a:schemeClr val="bg1"/>
                </a:solidFill>
              </a:rPr>
              <a:t>Images</a:t>
            </a:r>
            <a:r>
              <a:rPr lang="en-US" dirty="0">
                <a:solidFill>
                  <a:schemeClr val="bg1"/>
                </a:solidFill>
              </a:rPr>
              <a:t> area to have patient images shipped to your facility on disc, or delivered electronically to your Picture Archiving and Communication System (PACS) if supported by your facility</a:t>
            </a:r>
            <a:endParaRPr lang="en-US" dirty="0" smtClean="0">
              <a:solidFill>
                <a:schemeClr val="bg1"/>
              </a:solidFill>
            </a:endParaRPr>
          </a:p>
        </p:txBody>
      </p:sp>
      <p:sp>
        <p:nvSpPr>
          <p:cNvPr id="4" name="Rectangle 3"/>
          <p:cNvSpPr/>
          <p:nvPr/>
        </p:nvSpPr>
        <p:spPr>
          <a:xfrm>
            <a:off x="2408914" y="3192390"/>
            <a:ext cx="2690623" cy="182146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14_alt">
            <a:hlinkClick r:id="" action="ppaction://media"/>
          </p:cNvPr>
          <p:cNvPicPr>
            <a:picLocks noChangeAspect="1"/>
          </p:cNvPicPr>
          <p:nvPr>
            <a:audioFile r:link="rId1"/>
            <p:extLst>
              <p:ext uri="{DAA4B4D4-6D71-4841-9C94-3DE7FCFB9230}">
                <p14:media xmlns:p14="http://schemas.microsoft.com/office/powerpoint/2010/main" r:embed="rId2">
                  <p14:trim st="379" end="306.25"/>
                </p14:media>
              </p:ext>
            </p:extLst>
          </p:nvPr>
        </p:nvPicPr>
        <p:blipFill>
          <a:blip r:embed="rId5"/>
          <a:stretch>
            <a:fillRect/>
          </a:stretch>
        </p:blipFill>
        <p:spPr>
          <a:xfrm>
            <a:off x="7816850" y="4179888"/>
            <a:ext cx="406400" cy="406400"/>
          </a:xfrm>
          <a:prstGeom prst="rect">
            <a:avLst/>
          </a:prstGeom>
        </p:spPr>
      </p:pic>
    </p:spTree>
    <p:extLst>
      <p:ext uri="{BB962C8B-B14F-4D97-AF65-F5344CB8AC3E}">
        <p14:creationId xmlns:p14="http://schemas.microsoft.com/office/powerpoint/2010/main" val="138093602"/>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96" fill="hold"/>
                                        <p:tgtEl>
                                          <p:spTgt spid="2"/>
                                        </p:tgtEl>
                                      </p:cBhvr>
                                    </p:cmd>
                                  </p:childTnLst>
                                </p:cTn>
                              </p:par>
                              <p:par>
                                <p:cTn id="7" presetID="10" presetClass="entr" presetSubtype="0" fill="hold" grpId="0" nodeType="withEffect">
                                  <p:stCondLst>
                                    <p:cond delay="4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646331"/>
          </a:xfrm>
          <a:prstGeom prst="rect">
            <a:avLst/>
          </a:prstGeom>
          <a:solidFill>
            <a:srgbClr val="F29220">
              <a:alpha val="75000"/>
            </a:srgbClr>
          </a:solidFill>
        </p:spPr>
        <p:txBody>
          <a:bodyPr wrap="square" rtlCol="0">
            <a:spAutoFit/>
          </a:bodyPr>
          <a:lstStyle/>
          <a:p>
            <a:r>
              <a:rPr lang="en-US" dirty="0">
                <a:solidFill>
                  <a:schemeClr val="bg1"/>
                </a:solidFill>
              </a:rPr>
              <a:t>The </a:t>
            </a:r>
            <a:r>
              <a:rPr lang="en-US" b="1" dirty="0">
                <a:solidFill>
                  <a:schemeClr val="bg1"/>
                </a:solidFill>
              </a:rPr>
              <a:t>Pathology</a:t>
            </a:r>
            <a:r>
              <a:rPr lang="en-US" dirty="0">
                <a:solidFill>
                  <a:schemeClr val="bg1"/>
                </a:solidFill>
              </a:rPr>
              <a:t> area will be used if you need actual biopsy slides delivered to your facility</a:t>
            </a:r>
            <a:endParaRPr lang="en-US" dirty="0" smtClean="0">
              <a:solidFill>
                <a:schemeClr val="bg1"/>
              </a:solidFill>
            </a:endParaRPr>
          </a:p>
        </p:txBody>
      </p:sp>
      <p:sp>
        <p:nvSpPr>
          <p:cNvPr id="4" name="Rectangle 3"/>
          <p:cNvSpPr/>
          <p:nvPr/>
        </p:nvSpPr>
        <p:spPr>
          <a:xfrm>
            <a:off x="2408914" y="3597743"/>
            <a:ext cx="2690623" cy="206776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15">
            <a:hlinkClick r:id="" action="ppaction://media"/>
          </p:cNvPr>
          <p:cNvPicPr>
            <a:picLocks noChangeAspect="1"/>
          </p:cNvPicPr>
          <p:nvPr>
            <a:audioFile r:link="rId1"/>
            <p:extLst>
              <p:ext uri="{DAA4B4D4-6D71-4841-9C94-3DE7FCFB9230}">
                <p14:media xmlns:p14="http://schemas.microsoft.com/office/powerpoint/2010/main" r:embed="rId2">
                  <p14:trim st="463" end="357.4375"/>
                </p14:media>
              </p:ext>
            </p:extLst>
          </p:nvPr>
        </p:nvPicPr>
        <p:blipFill>
          <a:blip r:embed="rId5"/>
          <a:stretch>
            <a:fillRect/>
          </a:stretch>
        </p:blipFill>
        <p:spPr>
          <a:xfrm>
            <a:off x="10113963" y="3352800"/>
            <a:ext cx="406400" cy="406400"/>
          </a:xfrm>
          <a:prstGeom prst="rect">
            <a:avLst/>
          </a:prstGeom>
        </p:spPr>
      </p:pic>
    </p:spTree>
    <p:extLst>
      <p:ext uri="{BB962C8B-B14F-4D97-AF65-F5344CB8AC3E}">
        <p14:creationId xmlns:p14="http://schemas.microsoft.com/office/powerpoint/2010/main" val="3261461901"/>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1" fill="hold"/>
                                        <p:tgtEl>
                                          <p:spTgt spid="2"/>
                                        </p:tgtEl>
                                      </p:cBhvr>
                                    </p:cmd>
                                  </p:childTnLst>
                                </p:cTn>
                              </p:par>
                              <p:par>
                                <p:cTn id="7" presetID="10" presetClass="entr" presetSubtype="0" fill="hold" grpId="0" nodeType="withEffect">
                                  <p:stCondLst>
                                    <p:cond delay="4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369332"/>
          </a:xfrm>
          <a:prstGeom prst="rect">
            <a:avLst/>
          </a:prstGeom>
          <a:solidFill>
            <a:srgbClr val="F29220">
              <a:alpha val="75000"/>
            </a:srgbClr>
          </a:solidFill>
        </p:spPr>
        <p:txBody>
          <a:bodyPr wrap="square" rtlCol="0">
            <a:spAutoFit/>
          </a:bodyPr>
          <a:lstStyle/>
          <a:p>
            <a:r>
              <a:rPr lang="en-US" dirty="0">
                <a:solidFill>
                  <a:schemeClr val="bg1"/>
                </a:solidFill>
              </a:rPr>
              <a:t>E</a:t>
            </a:r>
            <a:r>
              <a:rPr lang="en-US" dirty="0" smtClean="0">
                <a:solidFill>
                  <a:schemeClr val="bg1"/>
                </a:solidFill>
              </a:rPr>
              <a:t>ach </a:t>
            </a:r>
            <a:r>
              <a:rPr lang="en-US" dirty="0">
                <a:solidFill>
                  <a:schemeClr val="bg1"/>
                </a:solidFill>
              </a:rPr>
              <a:t>area has two process </a:t>
            </a:r>
            <a:r>
              <a:rPr lang="en-US" dirty="0" smtClean="0">
                <a:solidFill>
                  <a:schemeClr val="bg1"/>
                </a:solidFill>
              </a:rPr>
              <a:t>options:</a:t>
            </a:r>
          </a:p>
        </p:txBody>
      </p:sp>
      <p:pic>
        <p:nvPicPr>
          <p:cNvPr id="2" name="p_04_16">
            <a:hlinkClick r:id="" action="ppaction://media"/>
          </p:cNvPr>
          <p:cNvPicPr>
            <a:picLocks noChangeAspect="1"/>
          </p:cNvPicPr>
          <p:nvPr>
            <a:audioFile r:link="rId1"/>
            <p:extLst>
              <p:ext uri="{DAA4B4D4-6D71-4841-9C94-3DE7FCFB9230}">
                <p14:media xmlns:p14="http://schemas.microsoft.com/office/powerpoint/2010/main" r:embed="rId2">
                  <p14:trim st="210" end="170.25"/>
                </p14:media>
              </p:ext>
            </p:extLst>
          </p:nvPr>
        </p:nvPicPr>
        <p:blipFill>
          <a:blip r:embed="rId5"/>
          <a:stretch>
            <a:fillRect/>
          </a:stretch>
        </p:blipFill>
        <p:spPr>
          <a:xfrm>
            <a:off x="10113963" y="3363913"/>
            <a:ext cx="406400" cy="406400"/>
          </a:xfrm>
          <a:prstGeom prst="rect">
            <a:avLst/>
          </a:prstGeom>
        </p:spPr>
      </p:pic>
    </p:spTree>
    <p:extLst>
      <p:ext uri="{BB962C8B-B14F-4D97-AF65-F5344CB8AC3E}">
        <p14:creationId xmlns:p14="http://schemas.microsoft.com/office/powerpoint/2010/main" val="179115451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646331"/>
          </a:xfrm>
          <a:prstGeom prst="rect">
            <a:avLst/>
          </a:prstGeom>
          <a:solidFill>
            <a:srgbClr val="F29220">
              <a:alpha val="75000"/>
            </a:srgbClr>
          </a:solidFill>
        </p:spPr>
        <p:txBody>
          <a:bodyPr wrap="square" rtlCol="0">
            <a:spAutoFit/>
          </a:bodyPr>
          <a:lstStyle/>
          <a:p>
            <a:r>
              <a:rPr lang="en-US" dirty="0">
                <a:solidFill>
                  <a:schemeClr val="bg1"/>
                </a:solidFill>
              </a:rPr>
              <a:t>E</a:t>
            </a:r>
            <a:r>
              <a:rPr lang="en-US" dirty="0" smtClean="0">
                <a:solidFill>
                  <a:schemeClr val="bg1"/>
                </a:solidFill>
              </a:rPr>
              <a:t>ach </a:t>
            </a:r>
            <a:r>
              <a:rPr lang="en-US" dirty="0">
                <a:solidFill>
                  <a:schemeClr val="bg1"/>
                </a:solidFill>
              </a:rPr>
              <a:t>area has two process </a:t>
            </a:r>
            <a:r>
              <a:rPr lang="en-US" dirty="0" smtClean="0">
                <a:solidFill>
                  <a:schemeClr val="bg1"/>
                </a:solidFill>
              </a:rPr>
              <a:t>options:</a:t>
            </a:r>
          </a:p>
          <a:p>
            <a:pPr marL="285750" indent="-285750">
              <a:buFont typeface="Arial" panose="020B0604020202020204" pitchFamily="34" charset="0"/>
              <a:buChar char="•"/>
            </a:pPr>
            <a:r>
              <a:rPr lang="en-US" b="1" dirty="0" smtClean="0">
                <a:solidFill>
                  <a:schemeClr val="bg1"/>
                </a:solidFill>
              </a:rPr>
              <a:t>Template</a:t>
            </a:r>
            <a:endParaRPr lang="en-US" dirty="0" smtClean="0">
              <a:solidFill>
                <a:schemeClr val="bg1"/>
              </a:solidFill>
            </a:endParaRPr>
          </a:p>
        </p:txBody>
      </p:sp>
      <p:sp>
        <p:nvSpPr>
          <p:cNvPr id="4" name="Rectangle 3"/>
          <p:cNvSpPr/>
          <p:nvPr/>
        </p:nvSpPr>
        <p:spPr>
          <a:xfrm>
            <a:off x="2408914" y="1421931"/>
            <a:ext cx="2690623" cy="54675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2367"/>
      </p:ext>
    </p:extLst>
  </p:cSld>
  <p:clrMapOvr>
    <a:masterClrMapping/>
  </p:clrMapOvr>
  <mc:AlternateContent xmlns:mc="http://schemas.openxmlformats.org/markup-compatibility/2006" xmlns:p14="http://schemas.microsoft.com/office/powerpoint/2010/main">
    <mc:Choice Requires="p14">
      <p:transition spd="med" p14:dur="700" advClick="0" advTm="800">
        <p:fade/>
      </p:transition>
    </mc:Choice>
    <mc:Fallback xmlns="">
      <p:transition spd="med" advClick="0" advTm="800">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E</a:t>
            </a:r>
            <a:r>
              <a:rPr lang="en-US" dirty="0" smtClean="0">
                <a:solidFill>
                  <a:schemeClr val="bg1"/>
                </a:solidFill>
              </a:rPr>
              <a:t>ach </a:t>
            </a:r>
            <a:r>
              <a:rPr lang="en-US" dirty="0">
                <a:solidFill>
                  <a:schemeClr val="bg1"/>
                </a:solidFill>
              </a:rPr>
              <a:t>area has two process </a:t>
            </a:r>
            <a:r>
              <a:rPr lang="en-US" dirty="0" smtClean="0">
                <a:solidFill>
                  <a:schemeClr val="bg1"/>
                </a:solidFill>
              </a:rPr>
              <a:t>options:</a:t>
            </a:r>
          </a:p>
          <a:p>
            <a:pPr marL="285750" indent="-285750">
              <a:buFont typeface="Arial" panose="020B0604020202020204" pitchFamily="34" charset="0"/>
              <a:buChar char="•"/>
            </a:pPr>
            <a:r>
              <a:rPr lang="en-US" b="1" dirty="0" smtClean="0">
                <a:solidFill>
                  <a:schemeClr val="bg1"/>
                </a:solidFill>
              </a:rPr>
              <a:t>Template</a:t>
            </a:r>
            <a:endParaRPr lang="en-US" dirty="0">
              <a:solidFill>
                <a:schemeClr val="bg1"/>
              </a:solidFill>
            </a:endParaRPr>
          </a:p>
          <a:p>
            <a:pPr marL="285750" indent="-285750">
              <a:buFont typeface="Arial" panose="020B0604020202020204" pitchFamily="34" charset="0"/>
              <a:buChar char="•"/>
            </a:pPr>
            <a:r>
              <a:rPr lang="en-US" b="1" dirty="0" smtClean="0">
                <a:solidFill>
                  <a:schemeClr val="bg1"/>
                </a:solidFill>
              </a:rPr>
              <a:t>Other </a:t>
            </a:r>
            <a:r>
              <a:rPr lang="en-US" b="1" dirty="0">
                <a:solidFill>
                  <a:schemeClr val="bg1"/>
                </a:solidFill>
              </a:rPr>
              <a:t>Record </a:t>
            </a:r>
            <a:r>
              <a:rPr lang="en-US" b="1" dirty="0" smtClean="0">
                <a:solidFill>
                  <a:schemeClr val="bg1"/>
                </a:solidFill>
              </a:rPr>
              <a:t>Options</a:t>
            </a:r>
            <a:endParaRPr lang="en-US" dirty="0" smtClean="0">
              <a:solidFill>
                <a:schemeClr val="bg1"/>
              </a:solidFill>
            </a:endParaRPr>
          </a:p>
        </p:txBody>
      </p:sp>
      <p:sp>
        <p:nvSpPr>
          <p:cNvPr id="4" name="Rectangle 3"/>
          <p:cNvSpPr/>
          <p:nvPr/>
        </p:nvSpPr>
        <p:spPr>
          <a:xfrm>
            <a:off x="2408914" y="1927497"/>
            <a:ext cx="2690623" cy="91440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307705"/>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1200329"/>
          </a:xfrm>
          <a:prstGeom prst="rect">
            <a:avLst/>
          </a:prstGeom>
          <a:solidFill>
            <a:srgbClr val="F29220">
              <a:alpha val="75000"/>
            </a:srgbClr>
          </a:solidFill>
        </p:spPr>
        <p:txBody>
          <a:bodyPr wrap="square" rtlCol="0">
            <a:spAutoFit/>
          </a:bodyPr>
          <a:lstStyle/>
          <a:p>
            <a:r>
              <a:rPr lang="en-US" dirty="0" smtClean="0">
                <a:solidFill>
                  <a:schemeClr val="bg1"/>
                </a:solidFill>
              </a:rPr>
              <a:t>If </a:t>
            </a:r>
            <a:r>
              <a:rPr lang="en-US" dirty="0">
                <a:solidFill>
                  <a:schemeClr val="bg1"/>
                </a:solidFill>
              </a:rPr>
              <a:t>you only need a few items from any of the </a:t>
            </a:r>
            <a:r>
              <a:rPr lang="en-US" b="1" dirty="0">
                <a:solidFill>
                  <a:schemeClr val="bg1"/>
                </a:solidFill>
              </a:rPr>
              <a:t>Reports</a:t>
            </a:r>
            <a:r>
              <a:rPr lang="en-US" dirty="0">
                <a:solidFill>
                  <a:schemeClr val="bg1"/>
                </a:solidFill>
              </a:rPr>
              <a:t>, </a:t>
            </a:r>
            <a:r>
              <a:rPr lang="en-US" b="1" dirty="0" smtClean="0">
                <a:solidFill>
                  <a:schemeClr val="bg1"/>
                </a:solidFill>
              </a:rPr>
              <a:t>Images</a:t>
            </a:r>
            <a:r>
              <a:rPr lang="en-US" dirty="0">
                <a:solidFill>
                  <a:schemeClr val="bg1"/>
                </a:solidFill>
              </a:rPr>
              <a:t>, and </a:t>
            </a:r>
            <a:r>
              <a:rPr lang="en-US" b="1" dirty="0">
                <a:solidFill>
                  <a:schemeClr val="bg1"/>
                </a:solidFill>
              </a:rPr>
              <a:t>Pathology</a:t>
            </a:r>
            <a:r>
              <a:rPr lang="en-US" dirty="0">
                <a:solidFill>
                  <a:schemeClr val="bg1"/>
                </a:solidFill>
              </a:rPr>
              <a:t> areas, select available options from the </a:t>
            </a:r>
            <a:r>
              <a:rPr lang="en-US" b="1" dirty="0" smtClean="0">
                <a:solidFill>
                  <a:schemeClr val="bg1"/>
                </a:solidFill>
              </a:rPr>
              <a:t>Record Type Quick </a:t>
            </a:r>
            <a:r>
              <a:rPr lang="en-US" b="1" dirty="0">
                <a:solidFill>
                  <a:schemeClr val="bg1"/>
                </a:solidFill>
              </a:rPr>
              <a:t>List </a:t>
            </a:r>
            <a:r>
              <a:rPr lang="en-US" dirty="0" smtClean="0">
                <a:solidFill>
                  <a:schemeClr val="bg1"/>
                </a:solidFill>
              </a:rPr>
              <a:t>dropdown</a:t>
            </a:r>
          </a:p>
        </p:txBody>
      </p:sp>
      <p:sp>
        <p:nvSpPr>
          <p:cNvPr id="4" name="Rectangle 3"/>
          <p:cNvSpPr/>
          <p:nvPr/>
        </p:nvSpPr>
        <p:spPr>
          <a:xfrm>
            <a:off x="3223967" y="2127764"/>
            <a:ext cx="1159497" cy="20739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810790"/>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3223967" y="2127114"/>
            <a:ext cx="1159497" cy="20739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453403" y="2291776"/>
            <a:ext cx="4930185" cy="1200329"/>
          </a:xfrm>
          <a:prstGeom prst="rect">
            <a:avLst/>
          </a:prstGeom>
          <a:solidFill>
            <a:srgbClr val="F29220">
              <a:alpha val="75000"/>
            </a:srgbClr>
          </a:solidFill>
        </p:spPr>
        <p:txBody>
          <a:bodyPr wrap="square" rtlCol="0">
            <a:spAutoFit/>
          </a:bodyPr>
          <a:lstStyle/>
          <a:p>
            <a:r>
              <a:rPr lang="en-US" dirty="0" smtClean="0">
                <a:solidFill>
                  <a:schemeClr val="bg1"/>
                </a:solidFill>
              </a:rPr>
              <a:t>If </a:t>
            </a:r>
            <a:r>
              <a:rPr lang="en-US" dirty="0">
                <a:solidFill>
                  <a:schemeClr val="bg1"/>
                </a:solidFill>
              </a:rPr>
              <a:t>you only need a few items from any of the </a:t>
            </a:r>
            <a:r>
              <a:rPr lang="en-US" b="1" dirty="0">
                <a:solidFill>
                  <a:schemeClr val="bg1"/>
                </a:solidFill>
              </a:rPr>
              <a:t>Reports</a:t>
            </a:r>
            <a:r>
              <a:rPr lang="en-US" dirty="0">
                <a:solidFill>
                  <a:schemeClr val="bg1"/>
                </a:solidFill>
              </a:rPr>
              <a:t>, </a:t>
            </a:r>
            <a:r>
              <a:rPr lang="en-US" b="1" dirty="0" smtClean="0">
                <a:solidFill>
                  <a:schemeClr val="bg1"/>
                </a:solidFill>
              </a:rPr>
              <a:t>Images</a:t>
            </a:r>
            <a:r>
              <a:rPr lang="en-US" dirty="0">
                <a:solidFill>
                  <a:schemeClr val="bg1"/>
                </a:solidFill>
              </a:rPr>
              <a:t>, and </a:t>
            </a:r>
            <a:r>
              <a:rPr lang="en-US" b="1" dirty="0">
                <a:solidFill>
                  <a:schemeClr val="bg1"/>
                </a:solidFill>
              </a:rPr>
              <a:t>Pathology</a:t>
            </a:r>
            <a:r>
              <a:rPr lang="en-US" dirty="0">
                <a:solidFill>
                  <a:schemeClr val="bg1"/>
                </a:solidFill>
              </a:rPr>
              <a:t> areas, select available options from the </a:t>
            </a:r>
            <a:r>
              <a:rPr lang="en-US" b="1" dirty="0" smtClean="0">
                <a:solidFill>
                  <a:schemeClr val="bg1"/>
                </a:solidFill>
              </a:rPr>
              <a:t>Record Type Quick </a:t>
            </a:r>
            <a:r>
              <a:rPr lang="en-US" b="1" dirty="0">
                <a:solidFill>
                  <a:schemeClr val="bg1"/>
                </a:solidFill>
              </a:rPr>
              <a:t>List </a:t>
            </a:r>
            <a:r>
              <a:rPr lang="en-US" dirty="0" smtClean="0">
                <a:solidFill>
                  <a:schemeClr val="bg1"/>
                </a:solidFill>
              </a:rPr>
              <a:t>dropdown</a:t>
            </a:r>
          </a:p>
        </p:txBody>
      </p:sp>
    </p:spTree>
    <p:extLst>
      <p:ext uri="{BB962C8B-B14F-4D97-AF65-F5344CB8AC3E}">
        <p14:creationId xmlns:p14="http://schemas.microsoft.com/office/powerpoint/2010/main" val="4093551213"/>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3223967" y="2127764"/>
            <a:ext cx="1159497" cy="20739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smtClean="0">
                <a:solidFill>
                  <a:schemeClr val="bg1"/>
                </a:solidFill>
              </a:rPr>
              <a:t>This </a:t>
            </a:r>
            <a:r>
              <a:rPr lang="en-US" dirty="0">
                <a:solidFill>
                  <a:schemeClr val="bg1"/>
                </a:solidFill>
              </a:rPr>
              <a:t>field is also a free text field so you can specify a report that isn’t already included in the </a:t>
            </a:r>
            <a:r>
              <a:rPr lang="en-US" b="1" dirty="0">
                <a:solidFill>
                  <a:schemeClr val="bg1"/>
                </a:solidFill>
              </a:rPr>
              <a:t>Quick List</a:t>
            </a:r>
            <a:endParaRPr lang="en-US" b="1" dirty="0" smtClean="0">
              <a:solidFill>
                <a:schemeClr val="bg1"/>
              </a:solidFill>
            </a:endParaRPr>
          </a:p>
        </p:txBody>
      </p:sp>
    </p:spTree>
    <p:extLst>
      <p:ext uri="{BB962C8B-B14F-4D97-AF65-F5344CB8AC3E}">
        <p14:creationId xmlns:p14="http://schemas.microsoft.com/office/powerpoint/2010/main" val="417703411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786384" y="2358036"/>
            <a:ext cx="3243946" cy="1150327"/>
          </a:xfrm>
          <a:prstGeom prst="roundRect">
            <a:avLst/>
          </a:prstGeom>
          <a:solidFill>
            <a:srgbClr val="AADCEC"/>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492173" y="2358036"/>
            <a:ext cx="3243946" cy="1150327"/>
          </a:xfrm>
          <a:prstGeom prst="roundRect">
            <a:avLst/>
          </a:prstGeom>
          <a:solidFill>
            <a:srgbClr val="AADCEC"/>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175170" y="2358036"/>
            <a:ext cx="3243946" cy="1150327"/>
          </a:xfrm>
          <a:prstGeom prst="roundRect">
            <a:avLst/>
          </a:prstGeom>
          <a:solidFill>
            <a:srgbClr val="5ABBD9"/>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p:cNvSpPr txBox="1">
            <a:spLocks/>
          </p:cNvSpPr>
          <p:nvPr/>
        </p:nvSpPr>
        <p:spPr>
          <a:xfrm>
            <a:off x="4506685" y="2421518"/>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smtClean="0">
                <a:solidFill>
                  <a:schemeClr val="bg1">
                    <a:lumMod val="75000"/>
                  </a:schemeClr>
                </a:solidFill>
              </a:rPr>
              <a:t>Patient Intake </a:t>
            </a:r>
            <a:r>
              <a:rPr lang="en-US" sz="3600" dirty="0">
                <a:solidFill>
                  <a:schemeClr val="bg1">
                    <a:lumMod val="75000"/>
                  </a:schemeClr>
                </a:solidFill>
              </a:rPr>
              <a:t>Options</a:t>
            </a:r>
            <a:endParaRPr lang="en-US" sz="3600" dirty="0">
              <a:solidFill>
                <a:schemeClr val="bg1">
                  <a:lumMod val="75000"/>
                </a:schemeClr>
              </a:solidFill>
              <a:ea typeface="+mj-ea"/>
              <a:cs typeface="+mj-cs"/>
            </a:endParaRPr>
          </a:p>
        </p:txBody>
      </p:sp>
      <p:sp>
        <p:nvSpPr>
          <p:cNvPr id="7" name="Subtitle 2"/>
          <p:cNvSpPr txBox="1">
            <a:spLocks/>
          </p:cNvSpPr>
          <p:nvPr/>
        </p:nvSpPr>
        <p:spPr>
          <a:xfrm>
            <a:off x="8240486" y="2421517"/>
            <a:ext cx="3200400" cy="1014875"/>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Identify Records </a:t>
            </a:r>
            <a:r>
              <a:rPr lang="en-US" sz="3600" dirty="0" smtClean="0"/>
              <a:t>Providers</a:t>
            </a:r>
            <a:endParaRPr lang="en-US" sz="3600" dirty="0">
              <a:ea typeface="+mj-ea"/>
              <a:cs typeface="+mj-cs"/>
            </a:endParaRPr>
          </a:p>
        </p:txBody>
      </p:sp>
      <p:sp>
        <p:nvSpPr>
          <p:cNvPr id="4" name="Right Arrow 3"/>
          <p:cNvSpPr/>
          <p:nvPr/>
        </p:nvSpPr>
        <p:spPr>
          <a:xfrm>
            <a:off x="4089408" y="2760372"/>
            <a:ext cx="359218" cy="370115"/>
          </a:xfrm>
          <a:prstGeom prst="rightArrow">
            <a:avLst/>
          </a:prstGeom>
          <a:solidFill>
            <a:srgbClr val="AAD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7779663" y="2760372"/>
            <a:ext cx="359218" cy="370115"/>
          </a:xfrm>
          <a:prstGeom prst="rightArrow">
            <a:avLst/>
          </a:prstGeom>
          <a:solidFill>
            <a:srgbClr val="5ABB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p:cNvSpPr txBox="1">
            <a:spLocks/>
          </p:cNvSpPr>
          <p:nvPr/>
        </p:nvSpPr>
        <p:spPr>
          <a:xfrm>
            <a:off x="809175" y="2421518"/>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solidFill>
                  <a:schemeClr val="bg1">
                    <a:lumMod val="75000"/>
                  </a:schemeClr>
                </a:solidFill>
              </a:rPr>
              <a:t>Enter Patient Demographics</a:t>
            </a:r>
          </a:p>
        </p:txBody>
      </p:sp>
      <p:sp>
        <p:nvSpPr>
          <p:cNvPr id="17" name="TextBox 16"/>
          <p:cNvSpPr txBox="1"/>
          <p:nvPr/>
        </p:nvSpPr>
        <p:spPr>
          <a:xfrm>
            <a:off x="8067446" y="3535441"/>
            <a:ext cx="3546479" cy="837922"/>
          </a:xfrm>
          <a:prstGeom prst="rect">
            <a:avLst/>
          </a:prstGeom>
          <a:noFill/>
        </p:spPr>
        <p:txBody>
          <a:bodyPr wrap="square" rtlCol="0">
            <a:spAutoFit/>
          </a:bodyPr>
          <a:lstStyle/>
          <a:p>
            <a:pPr marL="290513" indent="-290513">
              <a:lnSpc>
                <a:spcPts val="2900"/>
              </a:lnSpc>
              <a:spcAft>
                <a:spcPts val="600"/>
              </a:spcAft>
              <a:buFont typeface="Arial" panose="020B0604020202020204" pitchFamily="34" charset="0"/>
              <a:buChar char="•"/>
            </a:pPr>
            <a:r>
              <a:rPr lang="en-US" sz="2800" dirty="0" smtClean="0"/>
              <a:t>Identify Record Retrieval Providers</a:t>
            </a:r>
            <a:endParaRPr lang="en-US" sz="2800"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685800"/>
            <a:ext cx="3977640" cy="694944"/>
          </a:xfrm>
          <a:prstGeom prst="rect">
            <a:avLst/>
          </a:prstGeom>
        </p:spPr>
      </p:pic>
      <p:sp>
        <p:nvSpPr>
          <p:cNvPr id="16" name="Title 1"/>
          <p:cNvSpPr txBox="1">
            <a:spLocks/>
          </p:cNvSpPr>
          <p:nvPr/>
        </p:nvSpPr>
        <p:spPr>
          <a:xfrm>
            <a:off x="1371760" y="1501704"/>
            <a:ext cx="10050966" cy="1561366"/>
          </a:xfrm>
          <a:prstGeom prst="rect">
            <a:avLst/>
          </a:prstGeom>
        </p:spPr>
        <p:txBody>
          <a:bodyPr lIns="91440" tIns="91440" rIns="27432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l"/>
            <a:r>
              <a:rPr lang="en-US" sz="4800" dirty="0" smtClean="0"/>
              <a:t>Referral Management Solution (RMS)</a:t>
            </a:r>
            <a:endParaRPr lang="en-US" sz="4800" dirty="0"/>
          </a:p>
        </p:txBody>
      </p:sp>
      <p:pic>
        <p:nvPicPr>
          <p:cNvPr id="2" name="p_01_10">
            <a:hlinkClick r:id="" action="ppaction://media"/>
          </p:cNvPr>
          <p:cNvPicPr>
            <a:picLocks noChangeAspect="1"/>
          </p:cNvPicPr>
          <p:nvPr>
            <a:audioFile r:link="rId1"/>
            <p:extLst>
              <p:ext uri="{DAA4B4D4-6D71-4841-9C94-3DE7FCFB9230}">
                <p14:media xmlns:p14="http://schemas.microsoft.com/office/powerpoint/2010/main" r:embed="rId2">
                  <p14:trim st="433"/>
                </p14:media>
              </p:ext>
            </p:extLst>
          </p:nvPr>
        </p:nvPicPr>
        <p:blipFill>
          <a:blip r:embed="rId5"/>
          <a:stretch>
            <a:fillRect/>
          </a:stretch>
        </p:blipFill>
        <p:spPr>
          <a:xfrm>
            <a:off x="5919788" y="1267806"/>
            <a:ext cx="406400" cy="406400"/>
          </a:xfrm>
          <a:prstGeom prst="rect">
            <a:avLst/>
          </a:prstGeom>
        </p:spPr>
      </p:pic>
      <p:sp>
        <p:nvSpPr>
          <p:cNvPr id="18" name="TextBox 17"/>
          <p:cNvSpPr txBox="1"/>
          <p:nvPr/>
        </p:nvSpPr>
        <p:spPr>
          <a:xfrm>
            <a:off x="4405746" y="3535441"/>
            <a:ext cx="3546479" cy="2785378"/>
          </a:xfrm>
          <a:prstGeom prst="rect">
            <a:avLst/>
          </a:prstGeom>
          <a:noFill/>
        </p:spPr>
        <p:txBody>
          <a:bodyPr wrap="square" rtlCol="0">
            <a:spAutoFit/>
          </a:bodyPr>
          <a:lstStyle/>
          <a:p>
            <a:pPr marL="290513" indent="-290513">
              <a:lnSpc>
                <a:spcPts val="3000"/>
              </a:lnSpc>
              <a:spcAft>
                <a:spcPts val="600"/>
              </a:spcAft>
              <a:buFont typeface="Arial" panose="020B0604020202020204" pitchFamily="34" charset="0"/>
              <a:buChar char="•"/>
            </a:pPr>
            <a:r>
              <a:rPr lang="en-US" sz="2800" dirty="0" smtClean="0">
                <a:solidFill>
                  <a:schemeClr val="bg1">
                    <a:lumMod val="75000"/>
                  </a:schemeClr>
                </a:solidFill>
              </a:rPr>
              <a:t>Department</a:t>
            </a:r>
            <a:endParaRPr lang="en-US" sz="2800" dirty="0">
              <a:solidFill>
                <a:schemeClr val="bg1">
                  <a:lumMod val="75000"/>
                </a:schemeClr>
              </a:solidFill>
            </a:endParaRPr>
          </a:p>
          <a:p>
            <a:pPr marL="290513" indent="-290513">
              <a:lnSpc>
                <a:spcPts val="3000"/>
              </a:lnSpc>
              <a:spcAft>
                <a:spcPts val="600"/>
              </a:spcAft>
              <a:buFont typeface="Arial" panose="020B0604020202020204" pitchFamily="34" charset="0"/>
              <a:buChar char="•"/>
            </a:pPr>
            <a:r>
              <a:rPr lang="en-US" sz="2800" dirty="0" smtClean="0">
                <a:solidFill>
                  <a:schemeClr val="bg1">
                    <a:lumMod val="75000"/>
                  </a:schemeClr>
                </a:solidFill>
              </a:rPr>
              <a:t>Referral Reason</a:t>
            </a:r>
            <a:endParaRPr lang="en-US" sz="2800" dirty="0">
              <a:solidFill>
                <a:schemeClr val="bg1">
                  <a:lumMod val="75000"/>
                </a:schemeClr>
              </a:solidFill>
            </a:endParaRPr>
          </a:p>
          <a:p>
            <a:pPr marL="290513" indent="-290513">
              <a:lnSpc>
                <a:spcPts val="3000"/>
              </a:lnSpc>
              <a:spcAft>
                <a:spcPts val="600"/>
              </a:spcAft>
              <a:buFont typeface="Arial" panose="020B0604020202020204" pitchFamily="34" charset="0"/>
              <a:buChar char="•"/>
            </a:pPr>
            <a:r>
              <a:rPr lang="en-US" sz="2800" dirty="0" smtClean="0">
                <a:solidFill>
                  <a:schemeClr val="bg1">
                    <a:lumMod val="75000"/>
                  </a:schemeClr>
                </a:solidFill>
              </a:rPr>
              <a:t>Referring Physician</a:t>
            </a:r>
            <a:endParaRPr lang="en-US" sz="2800" dirty="0">
              <a:solidFill>
                <a:schemeClr val="bg1">
                  <a:lumMod val="75000"/>
                </a:schemeClr>
              </a:solidFill>
            </a:endParaRPr>
          </a:p>
          <a:p>
            <a:pPr marL="290513" indent="-290513">
              <a:lnSpc>
                <a:spcPts val="3000"/>
              </a:lnSpc>
              <a:spcAft>
                <a:spcPts val="600"/>
              </a:spcAft>
              <a:buFont typeface="Arial" panose="020B0604020202020204" pitchFamily="34" charset="0"/>
              <a:buChar char="•"/>
            </a:pPr>
            <a:r>
              <a:rPr lang="en-US" sz="2800" dirty="0">
                <a:solidFill>
                  <a:schemeClr val="bg1">
                    <a:lumMod val="75000"/>
                  </a:schemeClr>
                </a:solidFill>
              </a:rPr>
              <a:t>Requested </a:t>
            </a:r>
            <a:r>
              <a:rPr lang="en-US" sz="2800" dirty="0" smtClean="0">
                <a:solidFill>
                  <a:schemeClr val="bg1">
                    <a:lumMod val="75000"/>
                  </a:schemeClr>
                </a:solidFill>
              </a:rPr>
              <a:t>Physician</a:t>
            </a:r>
            <a:endParaRPr lang="en-US" sz="2800" dirty="0">
              <a:solidFill>
                <a:schemeClr val="bg1">
                  <a:lumMod val="75000"/>
                </a:schemeClr>
              </a:solidFill>
            </a:endParaRPr>
          </a:p>
          <a:p>
            <a:pPr marL="290513" indent="-290513">
              <a:lnSpc>
                <a:spcPts val="3000"/>
              </a:lnSpc>
              <a:spcAft>
                <a:spcPts val="600"/>
              </a:spcAft>
              <a:buFont typeface="Arial" panose="020B0604020202020204" pitchFamily="34" charset="0"/>
              <a:buChar char="•"/>
            </a:pPr>
            <a:r>
              <a:rPr lang="en-US" sz="2800" dirty="0" smtClean="0">
                <a:solidFill>
                  <a:schemeClr val="bg1">
                    <a:lumMod val="75000"/>
                  </a:schemeClr>
                </a:solidFill>
              </a:rPr>
              <a:t>Diagnosis</a:t>
            </a:r>
            <a:endParaRPr lang="en-US" sz="2800" dirty="0">
              <a:solidFill>
                <a:schemeClr val="bg1">
                  <a:lumMod val="75000"/>
                </a:schemeClr>
              </a:solidFill>
            </a:endParaRPr>
          </a:p>
          <a:p>
            <a:pPr marL="290513" indent="-290513">
              <a:lnSpc>
                <a:spcPts val="3000"/>
              </a:lnSpc>
              <a:spcAft>
                <a:spcPts val="600"/>
              </a:spcAft>
              <a:buFont typeface="Arial" panose="020B0604020202020204" pitchFamily="34" charset="0"/>
              <a:buChar char="•"/>
            </a:pPr>
            <a:r>
              <a:rPr lang="en-US" sz="2800" dirty="0" smtClean="0">
                <a:solidFill>
                  <a:schemeClr val="bg1">
                    <a:lumMod val="75000"/>
                  </a:schemeClr>
                </a:solidFill>
              </a:rPr>
              <a:t>Insurance Provider</a:t>
            </a:r>
            <a:endParaRPr lang="en-US" sz="2800" dirty="0">
              <a:solidFill>
                <a:schemeClr val="bg1">
                  <a:lumMod val="75000"/>
                </a:schemeClr>
              </a:solidFill>
            </a:endParaRPr>
          </a:p>
        </p:txBody>
      </p:sp>
      <p:sp>
        <p:nvSpPr>
          <p:cNvPr id="19" name="TextBox 18"/>
          <p:cNvSpPr txBox="1"/>
          <p:nvPr/>
        </p:nvSpPr>
        <p:spPr>
          <a:xfrm>
            <a:off x="697175" y="3535441"/>
            <a:ext cx="3573741" cy="2246769"/>
          </a:xfrm>
          <a:prstGeom prst="rect">
            <a:avLst/>
          </a:prstGeom>
          <a:noFill/>
        </p:spPr>
        <p:txBody>
          <a:bodyPr wrap="square" rtlCol="0">
            <a:spAutoFit/>
          </a:bodyPr>
          <a:lstStyle/>
          <a:p>
            <a:pPr marL="290513" indent="-290513">
              <a:lnSpc>
                <a:spcPts val="3000"/>
              </a:lnSpc>
              <a:spcAft>
                <a:spcPts val="600"/>
              </a:spcAft>
              <a:buFont typeface="Arial" panose="020B0604020202020204" pitchFamily="34" charset="0"/>
              <a:buChar char="•"/>
            </a:pPr>
            <a:r>
              <a:rPr lang="en-US" sz="2800" dirty="0">
                <a:solidFill>
                  <a:schemeClr val="bg1">
                    <a:lumMod val="75000"/>
                  </a:schemeClr>
                </a:solidFill>
              </a:rPr>
              <a:t>Name</a:t>
            </a:r>
          </a:p>
          <a:p>
            <a:pPr marL="290513" indent="-290513">
              <a:lnSpc>
                <a:spcPts val="3000"/>
              </a:lnSpc>
              <a:spcAft>
                <a:spcPts val="600"/>
              </a:spcAft>
              <a:buFont typeface="Arial" panose="020B0604020202020204" pitchFamily="34" charset="0"/>
              <a:buChar char="•"/>
            </a:pPr>
            <a:r>
              <a:rPr lang="en-US" sz="2800" dirty="0">
                <a:solidFill>
                  <a:schemeClr val="bg1">
                    <a:lumMod val="75000"/>
                  </a:schemeClr>
                </a:solidFill>
              </a:rPr>
              <a:t>Social Security</a:t>
            </a:r>
            <a:br>
              <a:rPr lang="en-US" sz="2800" dirty="0">
                <a:solidFill>
                  <a:schemeClr val="bg1">
                    <a:lumMod val="75000"/>
                  </a:schemeClr>
                </a:solidFill>
              </a:rPr>
            </a:br>
            <a:r>
              <a:rPr lang="en-US" sz="2800" dirty="0" smtClean="0">
                <a:solidFill>
                  <a:schemeClr val="bg1">
                    <a:lumMod val="75000"/>
                  </a:schemeClr>
                </a:solidFill>
              </a:rPr>
              <a:t>Number</a:t>
            </a:r>
          </a:p>
          <a:p>
            <a:pPr marL="290513" indent="-290513">
              <a:lnSpc>
                <a:spcPts val="3000"/>
              </a:lnSpc>
              <a:spcAft>
                <a:spcPts val="600"/>
              </a:spcAft>
              <a:buFont typeface="Arial" panose="020B0604020202020204" pitchFamily="34" charset="0"/>
              <a:buChar char="•"/>
            </a:pPr>
            <a:r>
              <a:rPr lang="en-US" sz="2800" dirty="0" smtClean="0">
                <a:solidFill>
                  <a:schemeClr val="bg1">
                    <a:lumMod val="75000"/>
                  </a:schemeClr>
                </a:solidFill>
              </a:rPr>
              <a:t>Address</a:t>
            </a:r>
          </a:p>
          <a:p>
            <a:pPr marL="290513" indent="-290513">
              <a:lnSpc>
                <a:spcPts val="3000"/>
              </a:lnSpc>
              <a:spcAft>
                <a:spcPts val="600"/>
              </a:spcAft>
              <a:buFont typeface="Arial" panose="020B0604020202020204" pitchFamily="34" charset="0"/>
              <a:buChar char="•"/>
            </a:pPr>
            <a:r>
              <a:rPr lang="en-US" sz="2800" dirty="0" smtClean="0">
                <a:solidFill>
                  <a:schemeClr val="bg1">
                    <a:lumMod val="75000"/>
                  </a:schemeClr>
                </a:solidFill>
              </a:rPr>
              <a:t>Contact </a:t>
            </a:r>
            <a:r>
              <a:rPr lang="en-US" sz="2800" dirty="0">
                <a:solidFill>
                  <a:schemeClr val="bg1">
                    <a:lumMod val="75000"/>
                  </a:schemeClr>
                </a:solidFill>
              </a:rPr>
              <a:t>Info</a:t>
            </a:r>
          </a:p>
        </p:txBody>
      </p:sp>
    </p:spTree>
    <p:extLst>
      <p:ext uri="{BB962C8B-B14F-4D97-AF65-F5344CB8AC3E}">
        <p14:creationId xmlns:p14="http://schemas.microsoft.com/office/powerpoint/2010/main" val="285383892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0" fill="hold"/>
                                        <p:tgtEl>
                                          <p:spTgt spid="2"/>
                                        </p:tgtEl>
                                      </p:cBhvr>
                                    </p:cmd>
                                  </p:childTnLst>
                                </p:cTn>
                              </p:par>
                              <p:par>
                                <p:cTn id="7" presetID="10" presetClass="entr" presetSubtype="0" fill="hold" grpId="0" nodeType="withEffect">
                                  <p:stCondLst>
                                    <p:cond delay="1600"/>
                                  </p:stCondLst>
                                  <p:childTnLst>
                                    <p:set>
                                      <p:cBhvr>
                                        <p:cTn id="8" dur="1" fill="hold">
                                          <p:stCondLst>
                                            <p:cond delay="0"/>
                                          </p:stCondLst>
                                        </p:cTn>
                                        <p:tgtEl>
                                          <p:spTgt spid="17">
                                            <p:txEl>
                                              <p:pRg st="0" end="0"/>
                                            </p:txEl>
                                          </p:spTgt>
                                        </p:tgtEl>
                                        <p:attrNameLst>
                                          <p:attrName>style.visibility</p:attrName>
                                        </p:attrNameLst>
                                      </p:cBhvr>
                                      <p:to>
                                        <p:strVal val="visible"/>
                                      </p:to>
                                    </p:set>
                                    <p:animEffect transition="in" filter="fade">
                                      <p:cBhvr>
                                        <p:cTn id="9"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17"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3223967" y="2127764"/>
            <a:ext cx="1159497" cy="20739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176520"/>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For example, from the </a:t>
            </a:r>
            <a:r>
              <a:rPr lang="en-US" b="1" dirty="0">
                <a:solidFill>
                  <a:schemeClr val="bg1"/>
                </a:solidFill>
              </a:rPr>
              <a:t>Records</a:t>
            </a:r>
            <a:r>
              <a:rPr lang="en-US" dirty="0">
                <a:solidFill>
                  <a:schemeClr val="bg1"/>
                </a:solidFill>
              </a:rPr>
              <a:t> area </a:t>
            </a:r>
            <a:r>
              <a:rPr lang="en-US" b="1" dirty="0">
                <a:solidFill>
                  <a:schemeClr val="bg1"/>
                </a:solidFill>
              </a:rPr>
              <a:t>Other Record Options</a:t>
            </a:r>
            <a:r>
              <a:rPr lang="en-US" dirty="0">
                <a:solidFill>
                  <a:schemeClr val="bg1"/>
                </a:solidFill>
              </a:rPr>
              <a:t>, click in the </a:t>
            </a:r>
            <a:r>
              <a:rPr lang="en-US" b="1" dirty="0">
                <a:solidFill>
                  <a:schemeClr val="bg1"/>
                </a:solidFill>
              </a:rPr>
              <a:t>Record Type </a:t>
            </a:r>
            <a:r>
              <a:rPr lang="en-US" dirty="0">
                <a:solidFill>
                  <a:schemeClr val="bg1"/>
                </a:solidFill>
              </a:rPr>
              <a:t>and select an </a:t>
            </a:r>
            <a:r>
              <a:rPr lang="en-US" dirty="0" smtClean="0">
                <a:solidFill>
                  <a:schemeClr val="bg1"/>
                </a:solidFill>
              </a:rPr>
              <a:t>option</a:t>
            </a:r>
            <a:endParaRPr lang="en-US" b="1" dirty="0" smtClean="0">
              <a:solidFill>
                <a:schemeClr val="bg1"/>
              </a:solidFill>
            </a:endParaRPr>
          </a:p>
        </p:txBody>
      </p:sp>
      <p:sp>
        <p:nvSpPr>
          <p:cNvPr id="4" name="Rectangle 3"/>
          <p:cNvSpPr/>
          <p:nvPr/>
        </p:nvSpPr>
        <p:spPr>
          <a:xfrm>
            <a:off x="3223967" y="2125685"/>
            <a:ext cx="1159497" cy="20739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_04_17">
            <a:hlinkClick r:id="" action="ppaction://media"/>
          </p:cNvPr>
          <p:cNvPicPr>
            <a:picLocks noChangeAspect="1"/>
          </p:cNvPicPr>
          <p:nvPr>
            <a:audioFile r:link="rId1"/>
            <p:extLst>
              <p:ext uri="{DAA4B4D4-6D71-4841-9C94-3DE7FCFB9230}">
                <p14:media xmlns:p14="http://schemas.microsoft.com/office/powerpoint/2010/main" r:embed="rId2">
                  <p14:trim st="351" end="130.25"/>
                </p14:media>
              </p:ext>
            </p:extLst>
          </p:nvPr>
        </p:nvPicPr>
        <p:blipFill>
          <a:blip r:embed="rId5"/>
          <a:stretch>
            <a:fillRect/>
          </a:stretch>
        </p:blipFill>
        <p:spPr>
          <a:xfrm>
            <a:off x="10069513" y="3397250"/>
            <a:ext cx="406400" cy="406400"/>
          </a:xfrm>
          <a:prstGeom prst="rect">
            <a:avLst/>
          </a:prstGeom>
        </p:spPr>
      </p:pic>
    </p:spTree>
    <p:extLst>
      <p:ext uri="{BB962C8B-B14F-4D97-AF65-F5344CB8AC3E}">
        <p14:creationId xmlns:p14="http://schemas.microsoft.com/office/powerpoint/2010/main" val="2257990630"/>
      </p:ext>
    </p:extLst>
  </p:cSld>
  <p:clrMapOvr>
    <a:masterClrMapping/>
  </p:clrMapOvr>
  <mc:AlternateContent xmlns:mc="http://schemas.openxmlformats.org/markup-compatibility/2006" xmlns:p14="http://schemas.microsoft.com/office/powerpoint/2010/main">
    <mc:Choice Requires="p14">
      <p:transition spd="med" p14:dur="700" advClick="0" advTm="4900">
        <p:fade/>
      </p:transition>
    </mc:Choice>
    <mc:Fallback xmlns="">
      <p:transition spd="med" advClick="0" advTm="49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par>
                                <p:cTn id="7" presetID="10" presetClass="entr" presetSubtype="0" fill="hold" grpId="0" nodeType="withEffect">
                                  <p:stCondLst>
                                    <p:cond delay="42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8"/>
                </p:tgtEl>
              </p:cMediaNode>
            </p:audio>
          </p:childTnLst>
        </p:cTn>
      </p:par>
    </p:tnLst>
    <p:bldLst>
      <p:bldP spid="4"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TextBox 6"/>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For example, from the </a:t>
            </a:r>
            <a:r>
              <a:rPr lang="en-US" b="1" dirty="0">
                <a:solidFill>
                  <a:schemeClr val="bg1"/>
                </a:solidFill>
              </a:rPr>
              <a:t>Records</a:t>
            </a:r>
            <a:r>
              <a:rPr lang="en-US" dirty="0">
                <a:solidFill>
                  <a:schemeClr val="bg1"/>
                </a:solidFill>
              </a:rPr>
              <a:t> area </a:t>
            </a:r>
            <a:r>
              <a:rPr lang="en-US" b="1" dirty="0">
                <a:solidFill>
                  <a:schemeClr val="bg1"/>
                </a:solidFill>
              </a:rPr>
              <a:t>Other Record Options</a:t>
            </a:r>
            <a:r>
              <a:rPr lang="en-US" dirty="0">
                <a:solidFill>
                  <a:schemeClr val="bg1"/>
                </a:solidFill>
              </a:rPr>
              <a:t>, click in the </a:t>
            </a:r>
            <a:r>
              <a:rPr lang="en-US" b="1" dirty="0">
                <a:solidFill>
                  <a:schemeClr val="bg1"/>
                </a:solidFill>
              </a:rPr>
              <a:t>Record Type </a:t>
            </a:r>
            <a:r>
              <a:rPr lang="en-US" dirty="0">
                <a:solidFill>
                  <a:schemeClr val="bg1"/>
                </a:solidFill>
              </a:rPr>
              <a:t>and select an option</a:t>
            </a:r>
            <a:endParaRPr lang="en-US" b="1" dirty="0">
              <a:solidFill>
                <a:schemeClr val="bg1"/>
              </a:solidFill>
            </a:endParaRPr>
          </a:p>
        </p:txBody>
      </p:sp>
    </p:spTree>
    <p:extLst>
      <p:ext uri="{BB962C8B-B14F-4D97-AF65-F5344CB8AC3E}">
        <p14:creationId xmlns:p14="http://schemas.microsoft.com/office/powerpoint/2010/main" val="1374897326"/>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For example, from the </a:t>
            </a:r>
            <a:r>
              <a:rPr lang="en-US" b="1" dirty="0">
                <a:solidFill>
                  <a:schemeClr val="bg1"/>
                </a:solidFill>
              </a:rPr>
              <a:t>Records</a:t>
            </a:r>
            <a:r>
              <a:rPr lang="en-US" dirty="0">
                <a:solidFill>
                  <a:schemeClr val="bg1"/>
                </a:solidFill>
              </a:rPr>
              <a:t> area </a:t>
            </a:r>
            <a:r>
              <a:rPr lang="en-US" b="1" dirty="0">
                <a:solidFill>
                  <a:schemeClr val="bg1"/>
                </a:solidFill>
              </a:rPr>
              <a:t>Other Record Options</a:t>
            </a:r>
            <a:r>
              <a:rPr lang="en-US" dirty="0">
                <a:solidFill>
                  <a:schemeClr val="bg1"/>
                </a:solidFill>
              </a:rPr>
              <a:t>, click in the </a:t>
            </a:r>
            <a:r>
              <a:rPr lang="en-US" b="1" dirty="0">
                <a:solidFill>
                  <a:schemeClr val="bg1"/>
                </a:solidFill>
              </a:rPr>
              <a:t>Record Type </a:t>
            </a:r>
            <a:r>
              <a:rPr lang="en-US" dirty="0">
                <a:solidFill>
                  <a:schemeClr val="bg1"/>
                </a:solidFill>
              </a:rPr>
              <a:t>and select an option</a:t>
            </a:r>
            <a:endParaRPr lang="en-US" b="1" dirty="0">
              <a:solidFill>
                <a:schemeClr val="bg1"/>
              </a:solidFill>
            </a:endParaRPr>
          </a:p>
        </p:txBody>
      </p:sp>
    </p:spTree>
    <p:extLst>
      <p:ext uri="{BB962C8B-B14F-4D97-AF65-F5344CB8AC3E}">
        <p14:creationId xmlns:p14="http://schemas.microsoft.com/office/powerpoint/2010/main" val="3285815487"/>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TextBox 3"/>
          <p:cNvSpPr txBox="1"/>
          <p:nvPr/>
        </p:nvSpPr>
        <p:spPr>
          <a:xfrm>
            <a:off x="5453403" y="2291776"/>
            <a:ext cx="4930185" cy="646331"/>
          </a:xfrm>
          <a:prstGeom prst="rect">
            <a:avLst/>
          </a:prstGeom>
          <a:solidFill>
            <a:srgbClr val="F29220">
              <a:alpha val="75000"/>
            </a:srgbClr>
          </a:solidFill>
        </p:spPr>
        <p:txBody>
          <a:bodyPr wrap="square" rtlCol="0">
            <a:spAutoFit/>
          </a:bodyPr>
          <a:lstStyle/>
          <a:p>
            <a:r>
              <a:rPr lang="en-US" dirty="0" smtClean="0">
                <a:solidFill>
                  <a:schemeClr val="bg1"/>
                </a:solidFill>
              </a:rPr>
              <a:t>Then </a:t>
            </a:r>
            <a:r>
              <a:rPr lang="en-US" dirty="0">
                <a:solidFill>
                  <a:schemeClr val="bg1"/>
                </a:solidFill>
              </a:rPr>
              <a:t>select </a:t>
            </a:r>
            <a:r>
              <a:rPr lang="en-US" b="1" dirty="0">
                <a:solidFill>
                  <a:schemeClr val="bg1"/>
                </a:solidFill>
              </a:rPr>
              <a:t>Date Range </a:t>
            </a:r>
            <a:r>
              <a:rPr lang="en-US" dirty="0">
                <a:solidFill>
                  <a:schemeClr val="bg1"/>
                </a:solidFill>
              </a:rPr>
              <a:t>to indicate when the records were created</a:t>
            </a:r>
            <a:endParaRPr lang="en-US" b="1" dirty="0" smtClean="0">
              <a:solidFill>
                <a:schemeClr val="bg1"/>
              </a:solidFill>
            </a:endParaRPr>
          </a:p>
        </p:txBody>
      </p:sp>
      <p:sp>
        <p:nvSpPr>
          <p:cNvPr id="5" name="Rectangle 4"/>
          <p:cNvSpPr/>
          <p:nvPr/>
        </p:nvSpPr>
        <p:spPr>
          <a:xfrm>
            <a:off x="3223967" y="2334162"/>
            <a:ext cx="1159497" cy="20739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0666512"/>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646331"/>
          </a:xfrm>
          <a:prstGeom prst="rect">
            <a:avLst/>
          </a:prstGeom>
          <a:solidFill>
            <a:srgbClr val="F29220">
              <a:alpha val="75000"/>
            </a:srgbClr>
          </a:solidFill>
        </p:spPr>
        <p:txBody>
          <a:bodyPr wrap="square" rtlCol="0">
            <a:spAutoFit/>
          </a:bodyPr>
          <a:lstStyle/>
          <a:p>
            <a:r>
              <a:rPr lang="en-US" dirty="0" smtClean="0">
                <a:solidFill>
                  <a:schemeClr val="bg1"/>
                </a:solidFill>
              </a:rPr>
              <a:t>Then </a:t>
            </a:r>
            <a:r>
              <a:rPr lang="en-US" dirty="0">
                <a:solidFill>
                  <a:schemeClr val="bg1"/>
                </a:solidFill>
              </a:rPr>
              <a:t>select </a:t>
            </a:r>
            <a:r>
              <a:rPr lang="en-US" b="1" dirty="0">
                <a:solidFill>
                  <a:schemeClr val="bg1"/>
                </a:solidFill>
              </a:rPr>
              <a:t>Date Range </a:t>
            </a:r>
            <a:r>
              <a:rPr lang="en-US" dirty="0">
                <a:solidFill>
                  <a:schemeClr val="bg1"/>
                </a:solidFill>
              </a:rPr>
              <a:t>to indicate when the records were created</a:t>
            </a:r>
            <a:endParaRPr lang="en-US" b="1" dirty="0" smtClean="0">
              <a:solidFill>
                <a:schemeClr val="bg1"/>
              </a:solidFill>
            </a:endParaRPr>
          </a:p>
        </p:txBody>
      </p:sp>
    </p:spTree>
    <p:extLst>
      <p:ext uri="{BB962C8B-B14F-4D97-AF65-F5344CB8AC3E}">
        <p14:creationId xmlns:p14="http://schemas.microsoft.com/office/powerpoint/2010/main" val="1868279247"/>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646331"/>
          </a:xfrm>
          <a:prstGeom prst="rect">
            <a:avLst/>
          </a:prstGeom>
          <a:solidFill>
            <a:srgbClr val="F29220">
              <a:alpha val="75000"/>
            </a:srgbClr>
          </a:solidFill>
        </p:spPr>
        <p:txBody>
          <a:bodyPr wrap="square" rtlCol="0">
            <a:spAutoFit/>
          </a:bodyPr>
          <a:lstStyle/>
          <a:p>
            <a:r>
              <a:rPr lang="en-US" dirty="0" smtClean="0">
                <a:solidFill>
                  <a:schemeClr val="bg1"/>
                </a:solidFill>
              </a:rPr>
              <a:t>Then </a:t>
            </a:r>
            <a:r>
              <a:rPr lang="en-US" dirty="0">
                <a:solidFill>
                  <a:schemeClr val="bg1"/>
                </a:solidFill>
              </a:rPr>
              <a:t>select </a:t>
            </a:r>
            <a:r>
              <a:rPr lang="en-US" b="1" dirty="0">
                <a:solidFill>
                  <a:schemeClr val="bg1"/>
                </a:solidFill>
              </a:rPr>
              <a:t>Date Range </a:t>
            </a:r>
            <a:r>
              <a:rPr lang="en-US" dirty="0">
                <a:solidFill>
                  <a:schemeClr val="bg1"/>
                </a:solidFill>
              </a:rPr>
              <a:t>to indicate when the records were created</a:t>
            </a:r>
            <a:endParaRPr lang="en-US" b="1" dirty="0" smtClean="0">
              <a:solidFill>
                <a:schemeClr val="bg1"/>
              </a:solidFill>
            </a:endParaRPr>
          </a:p>
        </p:txBody>
      </p:sp>
      <p:sp>
        <p:nvSpPr>
          <p:cNvPr id="7" name="TextBox 6"/>
          <p:cNvSpPr txBox="1"/>
          <p:nvPr/>
        </p:nvSpPr>
        <p:spPr>
          <a:xfrm>
            <a:off x="5453402" y="3115196"/>
            <a:ext cx="4930185" cy="646331"/>
          </a:xfrm>
          <a:prstGeom prst="rect">
            <a:avLst/>
          </a:prstGeom>
          <a:solidFill>
            <a:srgbClr val="5ABBD9">
              <a:alpha val="75000"/>
            </a:srgbClr>
          </a:solidFill>
        </p:spPr>
        <p:txBody>
          <a:bodyPr wrap="square" rtlCol="0">
            <a:spAutoFit/>
          </a:bodyPr>
          <a:lstStyle/>
          <a:p>
            <a:r>
              <a:rPr lang="en-US" dirty="0" smtClean="0">
                <a:solidFill>
                  <a:schemeClr val="bg1"/>
                </a:solidFill>
              </a:rPr>
              <a:t>NOTE: </a:t>
            </a:r>
            <a:r>
              <a:rPr lang="en-US" dirty="0">
                <a:solidFill>
                  <a:schemeClr val="bg1"/>
                </a:solidFill>
              </a:rPr>
              <a:t>if the date range is not specified, the range will default to “</a:t>
            </a:r>
            <a:r>
              <a:rPr lang="en-US" b="1" dirty="0">
                <a:solidFill>
                  <a:schemeClr val="bg1"/>
                </a:solidFill>
              </a:rPr>
              <a:t>Most Recent</a:t>
            </a:r>
            <a:r>
              <a:rPr lang="en-US" dirty="0">
                <a:solidFill>
                  <a:schemeClr val="bg1"/>
                </a:solidFill>
              </a:rPr>
              <a:t>”</a:t>
            </a:r>
            <a:endParaRPr lang="en-US" b="1" dirty="0" smtClean="0">
              <a:solidFill>
                <a:schemeClr val="bg1"/>
              </a:solidFill>
            </a:endParaRPr>
          </a:p>
        </p:txBody>
      </p:sp>
    </p:spTree>
    <p:extLst>
      <p:ext uri="{BB962C8B-B14F-4D97-AF65-F5344CB8AC3E}">
        <p14:creationId xmlns:p14="http://schemas.microsoft.com/office/powerpoint/2010/main" val="1413120174"/>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Once those items are selected, click the </a:t>
            </a:r>
            <a:r>
              <a:rPr lang="en-US" b="1" dirty="0">
                <a:solidFill>
                  <a:schemeClr val="bg1"/>
                </a:solidFill>
              </a:rPr>
              <a:t>Add Record to List</a:t>
            </a:r>
            <a:r>
              <a:rPr lang="en-US" dirty="0">
                <a:solidFill>
                  <a:schemeClr val="bg1"/>
                </a:solidFill>
              </a:rPr>
              <a:t> button to update the records list.  Repeat if additional records are required</a:t>
            </a:r>
            <a:endParaRPr lang="en-US" b="1" dirty="0" smtClean="0">
              <a:solidFill>
                <a:schemeClr val="bg1"/>
              </a:solidFill>
            </a:endParaRPr>
          </a:p>
        </p:txBody>
      </p:sp>
      <p:sp>
        <p:nvSpPr>
          <p:cNvPr id="8" name="Rectangle 7"/>
          <p:cNvSpPr/>
          <p:nvPr/>
        </p:nvSpPr>
        <p:spPr>
          <a:xfrm>
            <a:off x="3257219" y="2517811"/>
            <a:ext cx="1159497" cy="30020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18">
            <a:hlinkClick r:id="" action="ppaction://media"/>
          </p:cNvPr>
          <p:cNvPicPr>
            <a:picLocks noChangeAspect="1"/>
          </p:cNvPicPr>
          <p:nvPr>
            <a:audioFile r:link="rId1"/>
            <p:extLst>
              <p:ext uri="{DAA4B4D4-6D71-4841-9C94-3DE7FCFB9230}">
                <p14:media xmlns:p14="http://schemas.microsoft.com/office/powerpoint/2010/main" r:embed="rId2">
                  <p14:trim st="456" end="294.6875"/>
                </p14:media>
              </p:ext>
            </p:extLst>
          </p:nvPr>
        </p:nvPicPr>
        <p:blipFill>
          <a:blip r:embed="rId5"/>
          <a:stretch>
            <a:fillRect/>
          </a:stretch>
        </p:blipFill>
        <p:spPr>
          <a:xfrm>
            <a:off x="10055225" y="3616325"/>
            <a:ext cx="406400" cy="406400"/>
          </a:xfrm>
          <a:prstGeom prst="rect">
            <a:avLst/>
          </a:prstGeom>
        </p:spPr>
      </p:pic>
    </p:spTree>
    <p:extLst>
      <p:ext uri="{BB962C8B-B14F-4D97-AF65-F5344CB8AC3E}">
        <p14:creationId xmlns:p14="http://schemas.microsoft.com/office/powerpoint/2010/main" val="255843010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20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2"/>
                </p:tgtEl>
              </p:cMediaNode>
            </p:audio>
          </p:childTnLst>
        </p:cTn>
      </p:par>
    </p:tnLst>
    <p:bldLst>
      <p:bldP spid="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6" name="TextBox 5"/>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Once those items are selected, click the </a:t>
            </a:r>
            <a:r>
              <a:rPr lang="en-US" b="1" dirty="0">
                <a:solidFill>
                  <a:schemeClr val="bg1"/>
                </a:solidFill>
              </a:rPr>
              <a:t>Add Record to List</a:t>
            </a:r>
            <a:r>
              <a:rPr lang="en-US" dirty="0">
                <a:solidFill>
                  <a:schemeClr val="bg1"/>
                </a:solidFill>
              </a:rPr>
              <a:t> button to update the records list.  Repeat if additional records are required</a:t>
            </a:r>
            <a:endParaRPr lang="en-US" b="1" dirty="0" smtClean="0">
              <a:solidFill>
                <a:schemeClr val="bg1"/>
              </a:solidFill>
            </a:endParaRPr>
          </a:p>
        </p:txBody>
      </p:sp>
    </p:spTree>
    <p:extLst>
      <p:ext uri="{BB962C8B-B14F-4D97-AF65-F5344CB8AC3E}">
        <p14:creationId xmlns:p14="http://schemas.microsoft.com/office/powerpoint/2010/main" val="3827872778"/>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3223967" y="2127764"/>
            <a:ext cx="1159497" cy="20739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Once those items are selected, click the </a:t>
            </a:r>
            <a:r>
              <a:rPr lang="en-US" b="1" dirty="0">
                <a:solidFill>
                  <a:schemeClr val="bg1"/>
                </a:solidFill>
              </a:rPr>
              <a:t>Add Record to List</a:t>
            </a:r>
            <a:r>
              <a:rPr lang="en-US" dirty="0">
                <a:solidFill>
                  <a:schemeClr val="bg1"/>
                </a:solidFill>
              </a:rPr>
              <a:t> button to update the records list.  Repeat if additional records are required</a:t>
            </a:r>
            <a:endParaRPr lang="en-US" b="1" dirty="0" smtClean="0">
              <a:solidFill>
                <a:schemeClr val="bg1"/>
              </a:solidFill>
            </a:endParaRPr>
          </a:p>
        </p:txBody>
      </p:sp>
    </p:spTree>
    <p:extLst>
      <p:ext uri="{BB962C8B-B14F-4D97-AF65-F5344CB8AC3E}">
        <p14:creationId xmlns:p14="http://schemas.microsoft.com/office/powerpoint/2010/main" val="3211169256"/>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786384" y="2358036"/>
            <a:ext cx="3243946" cy="1150327"/>
          </a:xfrm>
          <a:prstGeom prst="roundRect">
            <a:avLst/>
          </a:prstGeom>
          <a:solidFill>
            <a:srgbClr val="5ABBD9"/>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492173" y="2358036"/>
            <a:ext cx="3243946" cy="1150327"/>
          </a:xfrm>
          <a:prstGeom prst="roundRect">
            <a:avLst/>
          </a:prstGeom>
          <a:solidFill>
            <a:srgbClr val="5ABBD9"/>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175170" y="2358036"/>
            <a:ext cx="3243946" cy="1150327"/>
          </a:xfrm>
          <a:prstGeom prst="roundRect">
            <a:avLst/>
          </a:prstGeom>
          <a:solidFill>
            <a:srgbClr val="5ABBD9"/>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p:cNvSpPr txBox="1">
            <a:spLocks/>
          </p:cNvSpPr>
          <p:nvPr/>
        </p:nvSpPr>
        <p:spPr>
          <a:xfrm>
            <a:off x="4506685" y="2421518"/>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Patient Intake Options</a:t>
            </a:r>
          </a:p>
        </p:txBody>
      </p:sp>
      <p:sp>
        <p:nvSpPr>
          <p:cNvPr id="7" name="Subtitle 2"/>
          <p:cNvSpPr txBox="1">
            <a:spLocks/>
          </p:cNvSpPr>
          <p:nvPr/>
        </p:nvSpPr>
        <p:spPr>
          <a:xfrm>
            <a:off x="8236843" y="2423686"/>
            <a:ext cx="3200400" cy="1014875"/>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Identify </a:t>
            </a:r>
            <a:r>
              <a:rPr lang="en-US" sz="3600" dirty="0" smtClean="0"/>
              <a:t>Records Providers</a:t>
            </a:r>
            <a:endParaRPr lang="en-US" sz="3600" dirty="0">
              <a:ea typeface="+mj-ea"/>
              <a:cs typeface="+mj-cs"/>
            </a:endParaRPr>
          </a:p>
        </p:txBody>
      </p:sp>
      <p:sp>
        <p:nvSpPr>
          <p:cNvPr id="4" name="Right Arrow 3"/>
          <p:cNvSpPr/>
          <p:nvPr/>
        </p:nvSpPr>
        <p:spPr>
          <a:xfrm>
            <a:off x="4089408" y="2760372"/>
            <a:ext cx="359218" cy="370115"/>
          </a:xfrm>
          <a:prstGeom prst="rightArrow">
            <a:avLst/>
          </a:prstGeom>
          <a:solidFill>
            <a:srgbClr val="5ABB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7779663" y="2760372"/>
            <a:ext cx="359218" cy="370115"/>
          </a:xfrm>
          <a:prstGeom prst="rightArrow">
            <a:avLst/>
          </a:prstGeom>
          <a:solidFill>
            <a:srgbClr val="5ABB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p:cNvSpPr txBox="1">
            <a:spLocks/>
          </p:cNvSpPr>
          <p:nvPr/>
        </p:nvSpPr>
        <p:spPr>
          <a:xfrm>
            <a:off x="809175" y="2421518"/>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Enter Patient Demographics</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685800"/>
            <a:ext cx="3977640" cy="694944"/>
          </a:xfrm>
          <a:prstGeom prst="rect">
            <a:avLst/>
          </a:prstGeom>
        </p:spPr>
      </p:pic>
      <p:sp>
        <p:nvSpPr>
          <p:cNvPr id="16" name="Title 1"/>
          <p:cNvSpPr txBox="1">
            <a:spLocks/>
          </p:cNvSpPr>
          <p:nvPr/>
        </p:nvSpPr>
        <p:spPr>
          <a:xfrm>
            <a:off x="1371760" y="1501704"/>
            <a:ext cx="10050966" cy="1561366"/>
          </a:xfrm>
          <a:prstGeom prst="rect">
            <a:avLst/>
          </a:prstGeom>
        </p:spPr>
        <p:txBody>
          <a:bodyPr lIns="91440" tIns="91440" rIns="27432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l"/>
            <a:r>
              <a:rPr lang="en-US" sz="4800" dirty="0" smtClean="0"/>
              <a:t>Referral Management Solution (RMS)</a:t>
            </a:r>
            <a:endParaRPr lang="en-US" sz="4800" dirty="0"/>
          </a:p>
        </p:txBody>
      </p:sp>
    </p:spTree>
    <p:extLst>
      <p:ext uri="{BB962C8B-B14F-4D97-AF65-F5344CB8AC3E}">
        <p14:creationId xmlns:p14="http://schemas.microsoft.com/office/powerpoint/2010/main" val="4061754965"/>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95833E-6 3.7037E-6 L 3.95833E-6 0.07893 " pathEditMode="relative" rAng="0" ptsTypes="AA">
                                      <p:cBhvr>
                                        <p:cTn id="6" dur="2000" fill="hold"/>
                                        <p:tgtEl>
                                          <p:spTgt spid="10"/>
                                        </p:tgtEl>
                                        <p:attrNameLst>
                                          <p:attrName>ppt_x</p:attrName>
                                          <p:attrName>ppt_y</p:attrName>
                                        </p:attrNameLst>
                                      </p:cBhvr>
                                      <p:rCtr x="0" y="3935"/>
                                    </p:animMotion>
                                  </p:childTnLst>
                                </p:cTn>
                              </p:par>
                              <p:par>
                                <p:cTn id="7" presetID="42" presetClass="path" presetSubtype="0" accel="50000" decel="50000" fill="hold" grpId="0" nodeType="withEffect">
                                  <p:stCondLst>
                                    <p:cond delay="0"/>
                                  </p:stCondLst>
                                  <p:childTnLst>
                                    <p:animMotion origin="layout" path="M -2.29167E-6 3.7037E-6 L -2.29167E-6 0.07893 " pathEditMode="relative" rAng="0" ptsTypes="AA">
                                      <p:cBhvr>
                                        <p:cTn id="8" dur="2000" fill="hold"/>
                                        <p:tgtEl>
                                          <p:spTgt spid="11"/>
                                        </p:tgtEl>
                                        <p:attrNameLst>
                                          <p:attrName>ppt_x</p:attrName>
                                          <p:attrName>ppt_y</p:attrName>
                                        </p:attrNameLst>
                                      </p:cBhvr>
                                      <p:rCtr x="0" y="3935"/>
                                    </p:animMotion>
                                  </p:childTnLst>
                                </p:cTn>
                              </p:par>
                              <p:par>
                                <p:cTn id="9" presetID="42" presetClass="path" presetSubtype="0" accel="50000" decel="50000" fill="hold" grpId="0" nodeType="withEffect">
                                  <p:stCondLst>
                                    <p:cond delay="0"/>
                                  </p:stCondLst>
                                  <p:childTnLst>
                                    <p:animMotion origin="layout" path="M 4.375E-6 3.7037E-6 L 4.375E-6 0.07893 " pathEditMode="relative" rAng="0" ptsTypes="AA">
                                      <p:cBhvr>
                                        <p:cTn id="10" dur="2000" fill="hold"/>
                                        <p:tgtEl>
                                          <p:spTgt spid="12"/>
                                        </p:tgtEl>
                                        <p:attrNameLst>
                                          <p:attrName>ppt_x</p:attrName>
                                          <p:attrName>ppt_y</p:attrName>
                                        </p:attrNameLst>
                                      </p:cBhvr>
                                      <p:rCtr x="0" y="3935"/>
                                    </p:animMotion>
                                  </p:childTnLst>
                                </p:cTn>
                              </p:par>
                              <p:par>
                                <p:cTn id="11" presetID="42" presetClass="path" presetSubtype="0" accel="50000" decel="50000" fill="hold" grpId="0" nodeType="withEffect">
                                  <p:stCondLst>
                                    <p:cond delay="0"/>
                                  </p:stCondLst>
                                  <p:childTnLst>
                                    <p:animMotion origin="layout" path="M -1.45833E-6 1.11111E-6 L -1.45833E-6 0.07454 " pathEditMode="relative" rAng="0" ptsTypes="AA">
                                      <p:cBhvr>
                                        <p:cTn id="12" dur="2000" fill="hold"/>
                                        <p:tgtEl>
                                          <p:spTgt spid="6"/>
                                        </p:tgtEl>
                                        <p:attrNameLst>
                                          <p:attrName>ppt_x</p:attrName>
                                          <p:attrName>ppt_y</p:attrName>
                                        </p:attrNameLst>
                                      </p:cBhvr>
                                      <p:rCtr x="0" y="3727"/>
                                    </p:animMotion>
                                  </p:childTnLst>
                                </p:cTn>
                              </p:par>
                              <p:par>
                                <p:cTn id="13" presetID="42" presetClass="path" presetSubtype="0" accel="50000" decel="50000" fill="hold" grpId="0" nodeType="withEffect">
                                  <p:stCondLst>
                                    <p:cond delay="0"/>
                                  </p:stCondLst>
                                  <p:childTnLst>
                                    <p:animMotion origin="layout" path="M -1.04167E-6 -4.81481E-6 L -1.04167E-6 0.07732 " pathEditMode="relative" rAng="0" ptsTypes="AA">
                                      <p:cBhvr>
                                        <p:cTn id="14" dur="2000" fill="hold"/>
                                        <p:tgtEl>
                                          <p:spTgt spid="7"/>
                                        </p:tgtEl>
                                        <p:attrNameLst>
                                          <p:attrName>ppt_x</p:attrName>
                                          <p:attrName>ppt_y</p:attrName>
                                        </p:attrNameLst>
                                      </p:cBhvr>
                                      <p:rCtr x="0" y="3866"/>
                                    </p:animMotion>
                                  </p:childTnLst>
                                </p:cTn>
                              </p:par>
                              <p:par>
                                <p:cTn id="15" presetID="42" presetClass="path" presetSubtype="0" accel="50000" decel="50000" fill="hold" grpId="0" nodeType="withEffect">
                                  <p:stCondLst>
                                    <p:cond delay="0"/>
                                  </p:stCondLst>
                                  <p:childTnLst>
                                    <p:animMotion origin="layout" path="M -2.08333E-7 1.85185E-6 L -2.08333E-7 0.07708 " pathEditMode="relative" rAng="0" ptsTypes="AA">
                                      <p:cBhvr>
                                        <p:cTn id="16" dur="2000" fill="hold"/>
                                        <p:tgtEl>
                                          <p:spTgt spid="4"/>
                                        </p:tgtEl>
                                        <p:attrNameLst>
                                          <p:attrName>ppt_x</p:attrName>
                                          <p:attrName>ppt_y</p:attrName>
                                        </p:attrNameLst>
                                      </p:cBhvr>
                                      <p:rCtr x="0" y="3843"/>
                                    </p:animMotion>
                                  </p:childTnLst>
                                </p:cTn>
                              </p:par>
                              <p:par>
                                <p:cTn id="17" presetID="42" presetClass="path" presetSubtype="0" accel="50000" decel="50000" fill="hold" grpId="0" nodeType="withEffect">
                                  <p:stCondLst>
                                    <p:cond delay="0"/>
                                  </p:stCondLst>
                                  <p:childTnLst>
                                    <p:animMotion origin="layout" path="M -4.58333E-6 1.85185E-6 L -4.58333E-6 0.07708 " pathEditMode="relative" rAng="0" ptsTypes="AA">
                                      <p:cBhvr>
                                        <p:cTn id="18" dur="2000" fill="hold"/>
                                        <p:tgtEl>
                                          <p:spTgt spid="13"/>
                                        </p:tgtEl>
                                        <p:attrNameLst>
                                          <p:attrName>ppt_x</p:attrName>
                                          <p:attrName>ppt_y</p:attrName>
                                        </p:attrNameLst>
                                      </p:cBhvr>
                                      <p:rCtr x="0" y="3843"/>
                                    </p:animMotion>
                                  </p:childTnLst>
                                </p:cTn>
                              </p:par>
                              <p:par>
                                <p:cTn id="19" presetID="42" presetClass="path" presetSubtype="0" accel="50000" decel="50000" fill="hold" grpId="0" nodeType="withEffect">
                                  <p:stCondLst>
                                    <p:cond delay="0"/>
                                  </p:stCondLst>
                                  <p:childTnLst>
                                    <p:animMotion origin="layout" path="M 3.75E-6 1.11111E-6 L 3.75E-6 0.07778 " pathEditMode="relative" rAng="0" ptsTypes="AA">
                                      <p:cBhvr>
                                        <p:cTn id="20" dur="2000" fill="hold"/>
                                        <p:tgtEl>
                                          <p:spTgt spid="14"/>
                                        </p:tgtEl>
                                        <p:attrNameLst>
                                          <p:attrName>ppt_x</p:attrName>
                                          <p:attrName>ppt_y</p:attrName>
                                        </p:attrNameLst>
                                      </p:cBhvr>
                                      <p:rCtr x="0" y="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6" grpId="0"/>
      <p:bldP spid="7" grpId="0"/>
      <p:bldP spid="4" grpId="0" animBg="1"/>
      <p:bldP spid="13" grpId="0" animBg="1"/>
      <p:bldP spid="1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TextBox 3"/>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Once those items are selected, click the </a:t>
            </a:r>
            <a:r>
              <a:rPr lang="en-US" b="1" dirty="0">
                <a:solidFill>
                  <a:schemeClr val="bg1"/>
                </a:solidFill>
              </a:rPr>
              <a:t>Add Record to List</a:t>
            </a:r>
            <a:r>
              <a:rPr lang="en-US" dirty="0">
                <a:solidFill>
                  <a:schemeClr val="bg1"/>
                </a:solidFill>
              </a:rPr>
              <a:t> button to update the records list.  Repeat if additional records are required</a:t>
            </a:r>
            <a:endParaRPr lang="en-US" b="1" dirty="0" smtClean="0">
              <a:solidFill>
                <a:schemeClr val="bg1"/>
              </a:solidFill>
            </a:endParaRPr>
          </a:p>
        </p:txBody>
      </p:sp>
    </p:spTree>
    <p:extLst>
      <p:ext uri="{BB962C8B-B14F-4D97-AF65-F5344CB8AC3E}">
        <p14:creationId xmlns:p14="http://schemas.microsoft.com/office/powerpoint/2010/main" val="1297450979"/>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TextBox 3"/>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Once those items are selected, click the </a:t>
            </a:r>
            <a:r>
              <a:rPr lang="en-US" b="1" dirty="0">
                <a:solidFill>
                  <a:schemeClr val="bg1"/>
                </a:solidFill>
              </a:rPr>
              <a:t>Add Record to List</a:t>
            </a:r>
            <a:r>
              <a:rPr lang="en-US" dirty="0">
                <a:solidFill>
                  <a:schemeClr val="bg1"/>
                </a:solidFill>
              </a:rPr>
              <a:t> button to update the records list.  Repeat if additional records are required</a:t>
            </a:r>
            <a:endParaRPr lang="en-US" b="1" dirty="0" smtClean="0">
              <a:solidFill>
                <a:schemeClr val="bg1"/>
              </a:solidFill>
            </a:endParaRPr>
          </a:p>
        </p:txBody>
      </p:sp>
    </p:spTree>
    <p:extLst>
      <p:ext uri="{BB962C8B-B14F-4D97-AF65-F5344CB8AC3E}">
        <p14:creationId xmlns:p14="http://schemas.microsoft.com/office/powerpoint/2010/main" val="3370620103"/>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TextBox 3"/>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Once those items are selected, click the </a:t>
            </a:r>
            <a:r>
              <a:rPr lang="en-US" b="1" dirty="0">
                <a:solidFill>
                  <a:schemeClr val="bg1"/>
                </a:solidFill>
              </a:rPr>
              <a:t>Add Record to List</a:t>
            </a:r>
            <a:r>
              <a:rPr lang="en-US" dirty="0">
                <a:solidFill>
                  <a:schemeClr val="bg1"/>
                </a:solidFill>
              </a:rPr>
              <a:t> button to update the records list.  Repeat if additional records are required</a:t>
            </a:r>
            <a:endParaRPr lang="en-US" b="1" dirty="0" smtClean="0">
              <a:solidFill>
                <a:schemeClr val="bg1"/>
              </a:solidFill>
            </a:endParaRPr>
          </a:p>
        </p:txBody>
      </p:sp>
    </p:spTree>
    <p:extLst>
      <p:ext uri="{BB962C8B-B14F-4D97-AF65-F5344CB8AC3E}">
        <p14:creationId xmlns:p14="http://schemas.microsoft.com/office/powerpoint/2010/main" val="6306119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TextBox 3"/>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Once those items are selected, click the </a:t>
            </a:r>
            <a:r>
              <a:rPr lang="en-US" b="1" dirty="0">
                <a:solidFill>
                  <a:schemeClr val="bg1"/>
                </a:solidFill>
              </a:rPr>
              <a:t>Add Record to List</a:t>
            </a:r>
            <a:r>
              <a:rPr lang="en-US" dirty="0">
                <a:solidFill>
                  <a:schemeClr val="bg1"/>
                </a:solidFill>
              </a:rPr>
              <a:t> button to update the records list.  Repeat if additional records are required</a:t>
            </a:r>
            <a:endParaRPr lang="en-US" b="1" dirty="0" smtClean="0">
              <a:solidFill>
                <a:schemeClr val="bg1"/>
              </a:solidFill>
            </a:endParaRPr>
          </a:p>
        </p:txBody>
      </p:sp>
    </p:spTree>
    <p:extLst>
      <p:ext uri="{BB962C8B-B14F-4D97-AF65-F5344CB8AC3E}">
        <p14:creationId xmlns:p14="http://schemas.microsoft.com/office/powerpoint/2010/main" val="3873882435"/>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TextBox 3"/>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Once those items are selected, click the </a:t>
            </a:r>
            <a:r>
              <a:rPr lang="en-US" b="1" dirty="0">
                <a:solidFill>
                  <a:schemeClr val="bg1"/>
                </a:solidFill>
              </a:rPr>
              <a:t>Add Record to List</a:t>
            </a:r>
            <a:r>
              <a:rPr lang="en-US" dirty="0">
                <a:solidFill>
                  <a:schemeClr val="bg1"/>
                </a:solidFill>
              </a:rPr>
              <a:t> button to update the records list.  Repeat if additional records are required</a:t>
            </a:r>
            <a:endParaRPr lang="en-US" b="1" dirty="0" smtClean="0">
              <a:solidFill>
                <a:schemeClr val="bg1"/>
              </a:solidFill>
            </a:endParaRPr>
          </a:p>
        </p:txBody>
      </p:sp>
    </p:spTree>
    <p:extLst>
      <p:ext uri="{BB962C8B-B14F-4D97-AF65-F5344CB8AC3E}">
        <p14:creationId xmlns:p14="http://schemas.microsoft.com/office/powerpoint/2010/main" val="3317815143"/>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TextBox 3"/>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Once those items are selected, click the </a:t>
            </a:r>
            <a:r>
              <a:rPr lang="en-US" b="1" dirty="0">
                <a:solidFill>
                  <a:schemeClr val="bg1"/>
                </a:solidFill>
              </a:rPr>
              <a:t>Add Record to List</a:t>
            </a:r>
            <a:r>
              <a:rPr lang="en-US" dirty="0">
                <a:solidFill>
                  <a:schemeClr val="bg1"/>
                </a:solidFill>
              </a:rPr>
              <a:t> button to update the records list.  Repeat if additional records are required</a:t>
            </a:r>
            <a:endParaRPr lang="en-US" b="1" dirty="0" smtClean="0">
              <a:solidFill>
                <a:schemeClr val="bg1"/>
              </a:solidFill>
            </a:endParaRPr>
          </a:p>
        </p:txBody>
      </p:sp>
      <p:sp>
        <p:nvSpPr>
          <p:cNvPr id="5" name="Rectangle 4"/>
          <p:cNvSpPr/>
          <p:nvPr/>
        </p:nvSpPr>
        <p:spPr>
          <a:xfrm>
            <a:off x="3257219" y="2517811"/>
            <a:ext cx="1159497" cy="30020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500192"/>
      </p:ext>
    </p:extLst>
  </p:cSld>
  <p:clrMapOvr>
    <a:masterClrMapping/>
  </p:clrMapOvr>
  <mc:AlternateContent xmlns:mc="http://schemas.openxmlformats.org/markup-compatibility/2006" xmlns:p14="http://schemas.microsoft.com/office/powerpoint/2010/main">
    <mc:Choice Requires="p14">
      <p:transition spd="med" p14:dur="700" advClick="0" advTm="1500">
        <p:fade/>
      </p:transition>
    </mc:Choice>
    <mc:Fallback xmlns="">
      <p:transition spd="med" advClick="0"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3225030"/>
            <a:ext cx="4930185" cy="923330"/>
          </a:xfrm>
          <a:prstGeom prst="rect">
            <a:avLst/>
          </a:prstGeom>
          <a:solidFill>
            <a:srgbClr val="F29220">
              <a:alpha val="75000"/>
            </a:srgbClr>
          </a:solidFill>
        </p:spPr>
        <p:txBody>
          <a:bodyPr wrap="square" rtlCol="0">
            <a:spAutoFit/>
          </a:bodyPr>
          <a:lstStyle/>
          <a:p>
            <a:r>
              <a:rPr lang="en-US" dirty="0" smtClean="0">
                <a:solidFill>
                  <a:schemeClr val="bg1"/>
                </a:solidFill>
              </a:rPr>
              <a:t>Report </a:t>
            </a:r>
            <a:r>
              <a:rPr lang="en-US" dirty="0">
                <a:solidFill>
                  <a:schemeClr val="bg1"/>
                </a:solidFill>
              </a:rPr>
              <a:t>Lists created using the </a:t>
            </a:r>
            <a:r>
              <a:rPr lang="en-US" b="1" dirty="0">
                <a:solidFill>
                  <a:schemeClr val="bg1"/>
                </a:solidFill>
              </a:rPr>
              <a:t>Other Records Options</a:t>
            </a:r>
            <a:r>
              <a:rPr lang="en-US" dirty="0">
                <a:solidFill>
                  <a:schemeClr val="bg1"/>
                </a:solidFill>
              </a:rPr>
              <a:t> can be saved as a Template by clicking the </a:t>
            </a:r>
            <a:r>
              <a:rPr lang="en-US" b="1" dirty="0">
                <a:solidFill>
                  <a:schemeClr val="bg1"/>
                </a:solidFill>
              </a:rPr>
              <a:t>Save as Template </a:t>
            </a:r>
            <a:r>
              <a:rPr lang="en-US" dirty="0">
                <a:solidFill>
                  <a:schemeClr val="bg1"/>
                </a:solidFill>
              </a:rPr>
              <a:t>button for reuse </a:t>
            </a:r>
            <a:r>
              <a:rPr lang="en-US" dirty="0" smtClean="0">
                <a:solidFill>
                  <a:schemeClr val="bg1"/>
                </a:solidFill>
              </a:rPr>
              <a:t>later</a:t>
            </a:r>
            <a:endParaRPr lang="en-US" b="1" dirty="0" smtClean="0">
              <a:solidFill>
                <a:schemeClr val="bg1"/>
              </a:solidFill>
            </a:endParaRPr>
          </a:p>
        </p:txBody>
      </p:sp>
      <p:sp>
        <p:nvSpPr>
          <p:cNvPr id="4" name="TextBox 3"/>
          <p:cNvSpPr txBox="1"/>
          <p:nvPr/>
        </p:nvSpPr>
        <p:spPr>
          <a:xfrm>
            <a:off x="5453403" y="4311650"/>
            <a:ext cx="4930185" cy="646331"/>
          </a:xfrm>
          <a:prstGeom prst="rect">
            <a:avLst/>
          </a:prstGeom>
          <a:solidFill>
            <a:srgbClr val="5ABBD9">
              <a:alpha val="75000"/>
            </a:srgbClr>
          </a:solidFill>
        </p:spPr>
        <p:txBody>
          <a:bodyPr wrap="square" rtlCol="0">
            <a:spAutoFit/>
          </a:bodyPr>
          <a:lstStyle/>
          <a:p>
            <a:r>
              <a:rPr lang="en-US" dirty="0" smtClean="0">
                <a:solidFill>
                  <a:schemeClr val="bg1"/>
                </a:solidFill>
              </a:rPr>
              <a:t>NOTE: This </a:t>
            </a:r>
            <a:r>
              <a:rPr lang="en-US" dirty="0">
                <a:solidFill>
                  <a:schemeClr val="bg1"/>
                </a:solidFill>
              </a:rPr>
              <a:t>function is only available to </a:t>
            </a:r>
            <a:r>
              <a:rPr lang="en-US" dirty="0" smtClean="0">
                <a:solidFill>
                  <a:schemeClr val="bg1"/>
                </a:solidFill>
              </a:rPr>
              <a:t>designated </a:t>
            </a:r>
            <a:r>
              <a:rPr lang="en-US" dirty="0">
                <a:solidFill>
                  <a:schemeClr val="bg1"/>
                </a:solidFill>
              </a:rPr>
              <a:t>managers at your facility</a:t>
            </a:r>
            <a:endParaRPr lang="en-US" b="1" dirty="0" smtClean="0">
              <a:solidFill>
                <a:schemeClr val="bg1"/>
              </a:solidFill>
            </a:endParaRPr>
          </a:p>
        </p:txBody>
      </p:sp>
      <p:sp>
        <p:nvSpPr>
          <p:cNvPr id="5" name="Rectangle 4"/>
          <p:cNvSpPr/>
          <p:nvPr/>
        </p:nvSpPr>
        <p:spPr>
          <a:xfrm>
            <a:off x="8281706" y="2782389"/>
            <a:ext cx="1267647" cy="32025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19">
            <a:hlinkClick r:id="" action="ppaction://media"/>
          </p:cNvPr>
          <p:cNvPicPr>
            <a:picLocks noChangeAspect="1"/>
          </p:cNvPicPr>
          <p:nvPr>
            <a:audioFile r:link="rId1"/>
            <p:extLst>
              <p:ext uri="{DAA4B4D4-6D71-4841-9C94-3DE7FCFB9230}">
                <p14:media xmlns:p14="http://schemas.microsoft.com/office/powerpoint/2010/main" r:embed="rId2">
                  <p14:trim st="391" end="88.875"/>
                </p14:media>
              </p:ext>
            </p:extLst>
          </p:nvPr>
        </p:nvPicPr>
        <p:blipFill>
          <a:blip r:embed="rId5"/>
          <a:stretch>
            <a:fillRect/>
          </a:stretch>
        </p:blipFill>
        <p:spPr>
          <a:xfrm>
            <a:off x="10283825" y="5445125"/>
            <a:ext cx="406400" cy="406400"/>
          </a:xfrm>
          <a:prstGeom prst="rect">
            <a:avLst/>
          </a:prstGeom>
        </p:spPr>
      </p:pic>
    </p:spTree>
    <p:extLst>
      <p:ext uri="{BB962C8B-B14F-4D97-AF65-F5344CB8AC3E}">
        <p14:creationId xmlns:p14="http://schemas.microsoft.com/office/powerpoint/2010/main" val="3674172752"/>
      </p:ext>
    </p:extLst>
  </p:cSld>
  <p:clrMapOvr>
    <a:masterClrMapping/>
  </p:clrMapOvr>
  <mc:AlternateContent xmlns:mc="http://schemas.openxmlformats.org/markup-compatibility/2006" xmlns:p14="http://schemas.microsoft.com/office/powerpoint/2010/main">
    <mc:Choice Requires="p14">
      <p:transition spd="med" p14:dur="700" advClick="0" advTm="9000">
        <p:fade/>
      </p:transition>
    </mc:Choice>
    <mc:Fallback xmlns="">
      <p:transition spd="med"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8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5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92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2"/>
                </p:tgtEl>
              </p:cMediaNode>
            </p:audio>
          </p:childTnLst>
        </p:cTn>
      </p:par>
    </p:tnLst>
    <p:bldLst>
      <p:bldP spid="3" grpId="0" animBg="1"/>
      <p:bldP spid="4" grpId="0" animBg="1"/>
      <p:bldP spid="5"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1477328"/>
          </a:xfrm>
          <a:prstGeom prst="rect">
            <a:avLst/>
          </a:prstGeom>
          <a:solidFill>
            <a:srgbClr val="F29220">
              <a:alpha val="75000"/>
            </a:srgbClr>
          </a:solidFill>
        </p:spPr>
        <p:txBody>
          <a:bodyPr wrap="square" rtlCol="0">
            <a:spAutoFit/>
          </a:bodyPr>
          <a:lstStyle/>
          <a:p>
            <a:r>
              <a:rPr lang="en-US" dirty="0">
                <a:solidFill>
                  <a:schemeClr val="bg1"/>
                </a:solidFill>
              </a:rPr>
              <a:t>When you know multiple records are needed, you’ll often use the Template method to request your facility’s standard groups of Reports, </a:t>
            </a:r>
            <a:r>
              <a:rPr lang="en-US" dirty="0" smtClean="0">
                <a:solidFill>
                  <a:schemeClr val="bg1"/>
                </a:solidFill>
              </a:rPr>
              <a:t>Images</a:t>
            </a:r>
            <a:r>
              <a:rPr lang="en-US" dirty="0">
                <a:solidFill>
                  <a:schemeClr val="bg1"/>
                </a:solidFill>
              </a:rPr>
              <a:t>, and Pathology.  Templates group several record requests by procedure for a newly referred patient</a:t>
            </a:r>
            <a:endParaRPr lang="en-US" b="1" dirty="0" smtClean="0">
              <a:solidFill>
                <a:schemeClr val="bg1"/>
              </a:solidFill>
            </a:endParaRPr>
          </a:p>
        </p:txBody>
      </p:sp>
      <p:pic>
        <p:nvPicPr>
          <p:cNvPr id="2" name="p_04_20">
            <a:hlinkClick r:id="" action="ppaction://media"/>
          </p:cNvPr>
          <p:cNvPicPr>
            <a:picLocks noChangeAspect="1"/>
          </p:cNvPicPr>
          <p:nvPr>
            <a:audioFile r:link="rId1"/>
            <p:extLst>
              <p:ext uri="{DAA4B4D4-6D71-4841-9C94-3DE7FCFB9230}">
                <p14:media xmlns:p14="http://schemas.microsoft.com/office/powerpoint/2010/main" r:embed="rId2">
                  <p14:trim st="352" end="212.25"/>
                </p14:media>
              </p:ext>
            </p:extLst>
          </p:nvPr>
        </p:nvPicPr>
        <p:blipFill>
          <a:blip r:embed="rId5"/>
          <a:stretch>
            <a:fillRect/>
          </a:stretch>
        </p:blipFill>
        <p:spPr>
          <a:xfrm>
            <a:off x="10131425" y="4238625"/>
            <a:ext cx="406400" cy="406400"/>
          </a:xfrm>
          <a:prstGeom prst="rect">
            <a:avLst/>
          </a:prstGeom>
        </p:spPr>
      </p:pic>
    </p:spTree>
    <p:extLst>
      <p:ext uri="{BB962C8B-B14F-4D97-AF65-F5344CB8AC3E}">
        <p14:creationId xmlns:p14="http://schemas.microsoft.com/office/powerpoint/2010/main" val="2159149071"/>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68"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3"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369332"/>
          </a:xfrm>
          <a:prstGeom prst="rect">
            <a:avLst/>
          </a:prstGeom>
          <a:solidFill>
            <a:srgbClr val="F29220">
              <a:alpha val="75000"/>
            </a:srgbClr>
          </a:solidFill>
        </p:spPr>
        <p:txBody>
          <a:bodyPr wrap="square" rtlCol="0">
            <a:spAutoFit/>
          </a:bodyPr>
          <a:lstStyle/>
          <a:p>
            <a:r>
              <a:rPr lang="en-US" b="1" dirty="0">
                <a:solidFill>
                  <a:schemeClr val="bg1"/>
                </a:solidFill>
              </a:rPr>
              <a:t>Select a Template </a:t>
            </a:r>
            <a:r>
              <a:rPr lang="en-US" dirty="0">
                <a:solidFill>
                  <a:schemeClr val="bg1"/>
                </a:solidFill>
              </a:rPr>
              <a:t>from the dropdown list</a:t>
            </a:r>
            <a:endParaRPr lang="en-US" b="1" dirty="0">
              <a:solidFill>
                <a:schemeClr val="bg1"/>
              </a:solidFill>
            </a:endParaRPr>
          </a:p>
        </p:txBody>
      </p:sp>
      <p:sp>
        <p:nvSpPr>
          <p:cNvPr id="4" name="Rectangle 3"/>
          <p:cNvSpPr/>
          <p:nvPr/>
        </p:nvSpPr>
        <p:spPr>
          <a:xfrm>
            <a:off x="3257219" y="1445470"/>
            <a:ext cx="1755356" cy="21707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21">
            <a:hlinkClick r:id="" action="ppaction://media"/>
          </p:cNvPr>
          <p:cNvPicPr>
            <a:picLocks noChangeAspect="1"/>
          </p:cNvPicPr>
          <p:nvPr>
            <a:audioFile r:link="rId1"/>
            <p:extLst>
              <p:ext uri="{DAA4B4D4-6D71-4841-9C94-3DE7FCFB9230}">
                <p14:media xmlns:p14="http://schemas.microsoft.com/office/powerpoint/2010/main" r:embed="rId2">
                  <p14:trim st="464" end="2550.375"/>
                </p14:media>
              </p:ext>
            </p:extLst>
          </p:nvPr>
        </p:nvPicPr>
        <p:blipFill>
          <a:blip r:embed="rId5"/>
          <a:stretch>
            <a:fillRect/>
          </a:stretch>
        </p:blipFill>
        <p:spPr>
          <a:xfrm>
            <a:off x="9971088" y="3036888"/>
            <a:ext cx="406400" cy="406400"/>
          </a:xfrm>
          <a:prstGeom prst="rect">
            <a:avLst/>
          </a:prstGeom>
        </p:spPr>
      </p:pic>
    </p:spTree>
    <p:extLst>
      <p:ext uri="{BB962C8B-B14F-4D97-AF65-F5344CB8AC3E}">
        <p14:creationId xmlns:p14="http://schemas.microsoft.com/office/powerpoint/2010/main" val="2854596187"/>
      </p:ext>
    </p:extLst>
  </p:cSld>
  <p:clrMapOvr>
    <a:masterClrMapping/>
  </p:clrMapOvr>
  <mc:AlternateContent xmlns:mc="http://schemas.openxmlformats.org/markup-compatibility/2006" xmlns:p14="http://schemas.microsoft.com/office/powerpoint/2010/main">
    <mc:Choice Requires="p14">
      <p:transition spd="med" p14:dur="700" advClick="0" advTm="800">
        <p:fade/>
      </p:transition>
    </mc:Choice>
    <mc:Fallback xmlns="">
      <p:transition spd="med" advClick="0" advTm="8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75"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2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animBg="1"/>
      <p:bldP spid="4"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369332"/>
          </a:xfrm>
          <a:prstGeom prst="rect">
            <a:avLst/>
          </a:prstGeom>
          <a:solidFill>
            <a:srgbClr val="F29220">
              <a:alpha val="75000"/>
            </a:srgbClr>
          </a:solidFill>
        </p:spPr>
        <p:txBody>
          <a:bodyPr wrap="square" rtlCol="0">
            <a:spAutoFit/>
          </a:bodyPr>
          <a:lstStyle/>
          <a:p>
            <a:r>
              <a:rPr lang="en-US" b="1" dirty="0">
                <a:solidFill>
                  <a:schemeClr val="bg1"/>
                </a:solidFill>
              </a:rPr>
              <a:t>Select a </a:t>
            </a:r>
            <a:r>
              <a:rPr lang="en-US" b="1" dirty="0" smtClean="0">
                <a:solidFill>
                  <a:schemeClr val="bg1"/>
                </a:solidFill>
              </a:rPr>
              <a:t>Template </a:t>
            </a:r>
            <a:r>
              <a:rPr lang="en-US" dirty="0">
                <a:solidFill>
                  <a:schemeClr val="bg1"/>
                </a:solidFill>
              </a:rPr>
              <a:t>from the dropdown </a:t>
            </a:r>
            <a:r>
              <a:rPr lang="en-US" dirty="0" smtClean="0">
                <a:solidFill>
                  <a:schemeClr val="bg1"/>
                </a:solidFill>
              </a:rPr>
              <a:t>list</a:t>
            </a:r>
            <a:endParaRPr lang="en-US" b="1" dirty="0" smtClean="0">
              <a:solidFill>
                <a:schemeClr val="bg1"/>
              </a:solidFill>
            </a:endParaRPr>
          </a:p>
        </p:txBody>
      </p:sp>
      <p:pic>
        <p:nvPicPr>
          <p:cNvPr id="4" name="p_04_21">
            <a:hlinkClick r:id="" action="ppaction://media"/>
          </p:cNvPr>
          <p:cNvPicPr>
            <a:picLocks noChangeAspect="1"/>
          </p:cNvPicPr>
          <p:nvPr>
            <a:audioFile r:link="rId1"/>
            <p:extLst>
              <p:ext uri="{DAA4B4D4-6D71-4841-9C94-3DE7FCFB9230}">
                <p14:media xmlns:p14="http://schemas.microsoft.com/office/powerpoint/2010/main" r:embed="rId2">
                  <p14:trim st="2579" end="288.375"/>
                </p14:media>
              </p:ext>
            </p:extLst>
          </p:nvPr>
        </p:nvPicPr>
        <p:blipFill>
          <a:blip r:embed="rId5"/>
          <a:stretch>
            <a:fillRect/>
          </a:stretch>
        </p:blipFill>
        <p:spPr>
          <a:xfrm>
            <a:off x="9971088" y="3036888"/>
            <a:ext cx="406400" cy="406400"/>
          </a:xfrm>
          <a:prstGeom prst="rect">
            <a:avLst/>
          </a:prstGeom>
        </p:spPr>
      </p:pic>
    </p:spTree>
    <p:extLst>
      <p:ext uri="{BB962C8B-B14F-4D97-AF65-F5344CB8AC3E}">
        <p14:creationId xmlns:p14="http://schemas.microsoft.com/office/powerpoint/2010/main" val="3972759889"/>
      </p:ext>
    </p:extLst>
  </p:cSld>
  <p:clrMapOvr>
    <a:masterClrMapping/>
  </p:clrMapOvr>
  <mc:AlternateContent xmlns:mc="http://schemas.openxmlformats.org/markup-compatibility/2006" xmlns:p14="http://schemas.microsoft.com/office/powerpoint/2010/main">
    <mc:Choice Requires="p14">
      <p:transition spd="med" p14:dur="700" advClick="0" advTm="600">
        <p:fade/>
      </p:transition>
    </mc:Choice>
    <mc:Fallback xmlns="">
      <p:transition spd="med" advClick="0" advTm="6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8567" y="2187250"/>
            <a:ext cx="3977640" cy="694944"/>
          </a:xfrm>
          <a:prstGeom prst="rect">
            <a:avLst/>
          </a:prstGeom>
        </p:spPr>
      </p:pic>
      <p:sp>
        <p:nvSpPr>
          <p:cNvPr id="7" name="Title 1"/>
          <p:cNvSpPr txBox="1">
            <a:spLocks/>
          </p:cNvSpPr>
          <p:nvPr/>
        </p:nvSpPr>
        <p:spPr>
          <a:xfrm>
            <a:off x="1488732" y="2982141"/>
            <a:ext cx="9228833" cy="457233"/>
          </a:xfrm>
          <a:prstGeom prst="rect">
            <a:avLst/>
          </a:prstGeom>
        </p:spPr>
        <p:txBody>
          <a:bodyPr lIns="0" rIns="0" anchor="b" anchorCtr="0">
            <a:normAutofit/>
          </a:bodyPr>
          <a:lst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a:lstStyle>
          <a:p>
            <a:pPr>
              <a:spcBef>
                <a:spcPts val="1200"/>
              </a:spcBef>
              <a:spcAft>
                <a:spcPts val="1800"/>
              </a:spcAft>
            </a:pPr>
            <a:r>
              <a:rPr lang="en-US" sz="2400" dirty="0" smtClean="0"/>
              <a:t>Intelligent Health Record Aggregation Platform</a:t>
            </a:r>
            <a:endParaRPr lang="en-US" sz="4800" dirty="0"/>
          </a:p>
        </p:txBody>
      </p:sp>
      <p:sp>
        <p:nvSpPr>
          <p:cNvPr id="8" name="Subtitle 2"/>
          <p:cNvSpPr txBox="1">
            <a:spLocks/>
          </p:cNvSpPr>
          <p:nvPr/>
        </p:nvSpPr>
        <p:spPr>
          <a:xfrm>
            <a:off x="1489526" y="3439374"/>
            <a:ext cx="9228833" cy="501380"/>
          </a:xfrm>
          <a:prstGeom prst="rect">
            <a:avLst/>
          </a:prstGeom>
        </p:spPr>
        <p:txBody>
          <a:bodyPr lIns="0" r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Your Online Solution to Patient Record Requests, Retrieval, and Intelligent Organization</a:t>
            </a:r>
            <a:endParaRPr lang="en-US" sz="1800" dirty="0"/>
          </a:p>
        </p:txBody>
      </p:sp>
      <p:pic>
        <p:nvPicPr>
          <p:cNvPr id="2" name="p_01_02">
            <a:hlinkClick r:id="" action="ppaction://media"/>
          </p:cNvPr>
          <p:cNvPicPr>
            <a:picLocks noChangeAspect="1"/>
          </p:cNvPicPr>
          <p:nvPr>
            <a:audioFile r:link="rId1"/>
            <p:extLst>
              <p:ext uri="{DAA4B4D4-6D71-4841-9C94-3DE7FCFB9230}">
                <p14:media xmlns:p14="http://schemas.microsoft.com/office/powerpoint/2010/main" r:embed="rId2">
                  <p14:trim st="363" end="450.3125"/>
                </p14:media>
              </p:ext>
            </p:extLst>
          </p:nvPr>
        </p:nvPicPr>
        <p:blipFill>
          <a:blip r:embed="rId6"/>
          <a:stretch>
            <a:fillRect/>
          </a:stretch>
        </p:blipFill>
        <p:spPr>
          <a:xfrm>
            <a:off x="6759726" y="1396649"/>
            <a:ext cx="406400" cy="406400"/>
          </a:xfrm>
          <a:prstGeom prst="rect">
            <a:avLst/>
          </a:prstGeom>
        </p:spPr>
      </p:pic>
      <p:pic>
        <p:nvPicPr>
          <p:cNvPr id="10" name="p_01_01">
            <a:hlinkClick r:id="" action="ppaction://media"/>
          </p:cNvPr>
          <p:cNvPicPr>
            <a:picLocks noChangeAspect="1"/>
          </p:cNvPicPr>
          <p:nvPr>
            <a:audioFile r:link="rId1"/>
            <p:extLst>
              <p:ext uri="{DAA4B4D4-6D71-4841-9C94-3DE7FCFB9230}">
                <p14:media xmlns:p14="http://schemas.microsoft.com/office/powerpoint/2010/main" r:embed="rId3">
                  <p14:trim st="493" end="312.5"/>
                </p14:media>
              </p:ext>
            </p:extLst>
          </p:nvPr>
        </p:nvPicPr>
        <p:blipFill>
          <a:blip r:embed="rId6"/>
          <a:stretch>
            <a:fillRect/>
          </a:stretch>
        </p:blipFill>
        <p:spPr>
          <a:xfrm>
            <a:off x="6197600" y="1396649"/>
            <a:ext cx="406400" cy="406400"/>
          </a:xfrm>
          <a:prstGeom prst="rect">
            <a:avLst/>
          </a:prstGeom>
        </p:spPr>
      </p:pic>
    </p:spTree>
    <p:extLst>
      <p:ext uri="{BB962C8B-B14F-4D97-AF65-F5344CB8AC3E}">
        <p14:creationId xmlns:p14="http://schemas.microsoft.com/office/powerpoint/2010/main" val="3517532613"/>
      </p:ext>
    </p:extLst>
  </p:cSld>
  <p:clrMapOvr>
    <a:masterClrMapping/>
  </p:clrMapOvr>
  <mc:AlternateContent xmlns:mc="http://schemas.openxmlformats.org/markup-compatibility/2006" xmlns:p14="http://schemas.microsoft.com/office/powerpoint/2010/main">
    <mc:Choice Requires="p14">
      <p:transition spd="slow" p14:dur="1500" advTm="2000">
        <p:fad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28" fill="hold"/>
                                        <p:tgtEl>
                                          <p:spTgt spid="10"/>
                                        </p:tgtEl>
                                      </p:cBhvr>
                                    </p:cmd>
                                  </p:childTnLst>
                                </p:cTn>
                              </p:par>
                            </p:childTnLst>
                          </p:cTn>
                        </p:par>
                        <p:par>
                          <p:cTn id="7" fill="hold">
                            <p:stCondLst>
                              <p:cond delay="4628"/>
                            </p:stCondLst>
                            <p:childTnLst>
                              <p:par>
                                <p:cTn id="8" presetID="1" presetClass="mediacall" presetSubtype="0" fill="hold" nodeType="afterEffect">
                                  <p:stCondLst>
                                    <p:cond delay="0"/>
                                  </p:stCondLst>
                                  <p:childTnLst>
                                    <p:cmd type="call" cmd="playFrom(0.0)">
                                      <p:cBhvr>
                                        <p:cTn id="9" dur="52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9796" showWhenStopped="0">
                <p:cTn id="10" fill="hold" display="0">
                  <p:stCondLst>
                    <p:cond delay="indefinite"/>
                  </p:stCondLst>
                  <p:endCondLst>
                    <p:cond evt="onStopAudio" delay="0">
                      <p:tgtEl>
                        <p:sldTgt/>
                      </p:tgtEl>
                    </p:cond>
                  </p:endCondLst>
                </p:cTn>
                <p:tgtEl>
                  <p:spTgt spid="10"/>
                </p:tgtEl>
              </p:cMediaNode>
            </p:audio>
            <p:audio>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Arrow 17"/>
          <p:cNvSpPr/>
          <p:nvPr/>
        </p:nvSpPr>
        <p:spPr>
          <a:xfrm rot="8983758">
            <a:off x="8843632" y="419078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3600654" y="4319806"/>
            <a:ext cx="4980631" cy="699878"/>
          </a:xfrm>
          <a:prstGeom prst="roundRect">
            <a:avLst/>
          </a:prstGeom>
          <a:solidFill>
            <a:srgbClr val="29A7CB"/>
          </a:solidFill>
          <a:ln>
            <a:solidFill>
              <a:srgbClr val="29A7CB"/>
            </a:solidFill>
          </a:ln>
          <a:effectLst>
            <a:glow rad="419100">
              <a:schemeClr val="accent4">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p:cNvSpPr txBox="1">
            <a:spLocks/>
          </p:cNvSpPr>
          <p:nvPr/>
        </p:nvSpPr>
        <p:spPr>
          <a:xfrm>
            <a:off x="3600655" y="4390244"/>
            <a:ext cx="4980631" cy="580194"/>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smtClean="0">
                <a:solidFill>
                  <a:schemeClr val="bg1"/>
                </a:solidFill>
              </a:rPr>
              <a:t>Submit Records Request</a:t>
            </a:r>
            <a:endParaRPr lang="en-US" sz="3600" dirty="0">
              <a:solidFill>
                <a:schemeClr val="bg1"/>
              </a:solidFill>
              <a:ea typeface="+mj-ea"/>
              <a:cs typeface="+mj-cs"/>
            </a:endParaRPr>
          </a:p>
        </p:txBody>
      </p:sp>
      <p:sp>
        <p:nvSpPr>
          <p:cNvPr id="26" name="Rounded Rectangle 25"/>
          <p:cNvSpPr/>
          <p:nvPr/>
        </p:nvSpPr>
        <p:spPr>
          <a:xfrm>
            <a:off x="4492173" y="290192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effectLst>
                <a:outerShdw blurRad="50800" dist="50800" dir="5400000" algn="ctr" rotWithShape="0">
                  <a:srgbClr val="000000">
                    <a:alpha val="30000"/>
                  </a:srgbClr>
                </a:outerShdw>
              </a:effectLst>
            </a:endParaRPr>
          </a:p>
        </p:txBody>
      </p:sp>
      <p:sp>
        <p:nvSpPr>
          <p:cNvPr id="27" name="Rounded Rectangle 26"/>
          <p:cNvSpPr/>
          <p:nvPr/>
        </p:nvSpPr>
        <p:spPr>
          <a:xfrm>
            <a:off x="787402" y="290192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4089408" y="3290246"/>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7779663" y="3290246"/>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8178780" y="2902746"/>
            <a:ext cx="3243946" cy="1150327"/>
          </a:xfrm>
          <a:prstGeom prst="roundRect">
            <a:avLst/>
          </a:prstGeom>
          <a:solidFill>
            <a:srgbClr val="5ABBD7"/>
          </a:solidFill>
          <a:ln>
            <a:solidFill>
              <a:srgbClr val="29A7C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ubtitle 2"/>
          <p:cNvSpPr txBox="1">
            <a:spLocks/>
          </p:cNvSpPr>
          <p:nvPr/>
        </p:nvSpPr>
        <p:spPr>
          <a:xfrm>
            <a:off x="4506685" y="2941387"/>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smtClean="0"/>
              <a:t>Patient Intake </a:t>
            </a:r>
            <a:r>
              <a:rPr lang="en-US" sz="3600" dirty="0"/>
              <a:t>Options</a:t>
            </a:r>
            <a:endParaRPr lang="en-US" sz="3600" dirty="0">
              <a:ea typeface="+mj-ea"/>
              <a:cs typeface="+mj-cs"/>
            </a:endParaRPr>
          </a:p>
        </p:txBody>
      </p:sp>
      <p:sp>
        <p:nvSpPr>
          <p:cNvPr id="32" name="Subtitle 2"/>
          <p:cNvSpPr txBox="1">
            <a:spLocks/>
          </p:cNvSpPr>
          <p:nvPr/>
        </p:nvSpPr>
        <p:spPr>
          <a:xfrm>
            <a:off x="809175" y="2959335"/>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Enter Patient Demographics</a:t>
            </a:r>
          </a:p>
        </p:txBody>
      </p:sp>
      <p:sp>
        <p:nvSpPr>
          <p:cNvPr id="33" name="Subtitle 2"/>
          <p:cNvSpPr txBox="1">
            <a:spLocks/>
          </p:cNvSpPr>
          <p:nvPr/>
        </p:nvSpPr>
        <p:spPr>
          <a:xfrm>
            <a:off x="8240486" y="2962901"/>
            <a:ext cx="3200400" cy="1014875"/>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Identify Records </a:t>
            </a:r>
            <a:r>
              <a:rPr lang="en-US" sz="3600" dirty="0" smtClean="0"/>
              <a:t>Providers</a:t>
            </a:r>
            <a:endParaRPr lang="en-US" sz="3600" dirty="0">
              <a:ea typeface="+mj-ea"/>
              <a:cs typeface="+mj-cs"/>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685800"/>
            <a:ext cx="3977640" cy="694944"/>
          </a:xfrm>
          <a:prstGeom prst="rect">
            <a:avLst/>
          </a:prstGeom>
        </p:spPr>
      </p:pic>
      <p:sp>
        <p:nvSpPr>
          <p:cNvPr id="21" name="Title 1"/>
          <p:cNvSpPr txBox="1">
            <a:spLocks/>
          </p:cNvSpPr>
          <p:nvPr/>
        </p:nvSpPr>
        <p:spPr>
          <a:xfrm>
            <a:off x="1371760" y="1501704"/>
            <a:ext cx="10050966" cy="1561366"/>
          </a:xfrm>
          <a:prstGeom prst="rect">
            <a:avLst/>
          </a:prstGeom>
        </p:spPr>
        <p:txBody>
          <a:bodyPr lIns="91440" tIns="91440" rIns="27432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l"/>
            <a:r>
              <a:rPr lang="en-US" sz="4800" dirty="0" smtClean="0"/>
              <a:t>Referral Management Solution (RMS)</a:t>
            </a:r>
            <a:endParaRPr lang="en-US" sz="4800" dirty="0"/>
          </a:p>
        </p:txBody>
      </p:sp>
      <p:sp>
        <p:nvSpPr>
          <p:cNvPr id="22" name="TextBox 21"/>
          <p:cNvSpPr txBox="1"/>
          <p:nvPr/>
        </p:nvSpPr>
        <p:spPr>
          <a:xfrm>
            <a:off x="175709" y="4281020"/>
            <a:ext cx="3077581" cy="923330"/>
          </a:xfrm>
          <a:prstGeom prst="rect">
            <a:avLst/>
          </a:prstGeom>
          <a:solidFill>
            <a:srgbClr val="F29220">
              <a:alpha val="70000"/>
            </a:srgbClr>
          </a:solidFill>
        </p:spPr>
        <p:txBody>
          <a:bodyPr wrap="square" rtlCol="0">
            <a:spAutoFit/>
          </a:bodyPr>
          <a:lstStyle>
            <a:defPPr>
              <a:defRPr lang="en-US"/>
            </a:defPPr>
            <a:lvl1pPr>
              <a:defRPr>
                <a:solidFill>
                  <a:schemeClr val="bg1"/>
                </a:solidFill>
              </a:defRPr>
            </a:lvl1pPr>
          </a:lstStyle>
          <a:p>
            <a:r>
              <a:rPr lang="en-US" dirty="0"/>
              <a:t>Once these three task areas are complete, you will then submit the </a:t>
            </a:r>
            <a:r>
              <a:rPr lang="en-US" dirty="0" smtClean="0"/>
              <a:t>Records </a:t>
            </a:r>
            <a:r>
              <a:rPr lang="en-US" dirty="0"/>
              <a:t>R</a:t>
            </a:r>
            <a:r>
              <a:rPr lang="en-US" dirty="0" smtClean="0"/>
              <a:t>equest</a:t>
            </a:r>
            <a:endParaRPr lang="en-US" dirty="0"/>
          </a:p>
        </p:txBody>
      </p:sp>
      <p:pic>
        <p:nvPicPr>
          <p:cNvPr id="2" name="p_01_24">
            <a:hlinkClick r:id="" action="ppaction://media"/>
          </p:cNvPr>
          <p:cNvPicPr>
            <a:picLocks noChangeAspect="1"/>
          </p:cNvPicPr>
          <p:nvPr>
            <a:audioFile r:link="rId1"/>
            <p:extLst>
              <p:ext uri="{DAA4B4D4-6D71-4841-9C94-3DE7FCFB9230}">
                <p14:media xmlns:p14="http://schemas.microsoft.com/office/powerpoint/2010/main" r:embed="rId2">
                  <p14:trim st="9934"/>
                </p14:media>
              </p:ext>
            </p:extLst>
          </p:nvPr>
        </p:nvPicPr>
        <p:blipFill>
          <a:blip r:embed="rId5"/>
          <a:stretch>
            <a:fillRect/>
          </a:stretch>
        </p:blipFill>
        <p:spPr>
          <a:xfrm>
            <a:off x="6108700" y="5551488"/>
            <a:ext cx="406400" cy="406400"/>
          </a:xfrm>
          <a:prstGeom prst="rect">
            <a:avLst/>
          </a:prstGeom>
        </p:spPr>
      </p:pic>
    </p:spTree>
    <p:extLst>
      <p:ext uri="{BB962C8B-B14F-4D97-AF65-F5344CB8AC3E}">
        <p14:creationId xmlns:p14="http://schemas.microsoft.com/office/powerpoint/2010/main" val="3180005014"/>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369332"/>
          </a:xfrm>
          <a:prstGeom prst="rect">
            <a:avLst/>
          </a:prstGeom>
          <a:solidFill>
            <a:srgbClr val="F29220">
              <a:alpha val="75000"/>
            </a:srgbClr>
          </a:solidFill>
        </p:spPr>
        <p:txBody>
          <a:bodyPr wrap="square" rtlCol="0">
            <a:spAutoFit/>
          </a:bodyPr>
          <a:lstStyle/>
          <a:p>
            <a:r>
              <a:rPr lang="en-US" dirty="0">
                <a:solidFill>
                  <a:schemeClr val="bg1"/>
                </a:solidFill>
              </a:rPr>
              <a:t>C</a:t>
            </a:r>
            <a:r>
              <a:rPr lang="en-US" dirty="0" smtClean="0">
                <a:solidFill>
                  <a:schemeClr val="bg1"/>
                </a:solidFill>
              </a:rPr>
              <a:t>lick </a:t>
            </a:r>
            <a:r>
              <a:rPr lang="en-US" dirty="0">
                <a:solidFill>
                  <a:schemeClr val="bg1"/>
                </a:solidFill>
              </a:rPr>
              <a:t>the </a:t>
            </a:r>
            <a:r>
              <a:rPr lang="en-US" b="1" dirty="0">
                <a:solidFill>
                  <a:schemeClr val="bg1"/>
                </a:solidFill>
              </a:rPr>
              <a:t>Apply Template </a:t>
            </a:r>
            <a:r>
              <a:rPr lang="en-US" dirty="0">
                <a:solidFill>
                  <a:schemeClr val="bg1"/>
                </a:solidFill>
              </a:rPr>
              <a:t>button</a:t>
            </a:r>
            <a:endParaRPr lang="en-US" b="1" dirty="0" smtClean="0">
              <a:solidFill>
                <a:schemeClr val="bg1"/>
              </a:solidFill>
            </a:endParaRPr>
          </a:p>
        </p:txBody>
      </p:sp>
      <p:sp>
        <p:nvSpPr>
          <p:cNvPr id="4" name="Rectangle 3"/>
          <p:cNvSpPr/>
          <p:nvPr/>
        </p:nvSpPr>
        <p:spPr>
          <a:xfrm>
            <a:off x="3257219" y="1644972"/>
            <a:ext cx="1037195" cy="30020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090781"/>
      </p:ext>
    </p:extLst>
  </p:cSld>
  <p:clrMapOvr>
    <a:masterClrMapping/>
  </p:clrMapOvr>
  <mc:AlternateContent xmlns:mc="http://schemas.openxmlformats.org/markup-compatibility/2006" xmlns:p14="http://schemas.microsoft.com/office/powerpoint/2010/main">
    <mc:Choice Requires="p14">
      <p:transition spd="med" p14:dur="700" advClick="0" advTm="1500">
        <p:fade/>
      </p:transition>
    </mc:Choice>
    <mc:Fallback xmlns="">
      <p:transition spd="med" advClick="0"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037247"/>
            <a:ext cx="4930185" cy="1200329"/>
          </a:xfrm>
          <a:prstGeom prst="rect">
            <a:avLst/>
          </a:prstGeom>
          <a:solidFill>
            <a:srgbClr val="5ABBD9">
              <a:alpha val="75000"/>
            </a:srgbClr>
          </a:solidFill>
        </p:spPr>
        <p:txBody>
          <a:bodyPr wrap="square" rtlCol="0">
            <a:spAutoFit/>
          </a:bodyPr>
          <a:lstStyle/>
          <a:p>
            <a:r>
              <a:rPr lang="en-US" dirty="0" smtClean="0">
                <a:solidFill>
                  <a:schemeClr val="bg1"/>
                </a:solidFill>
              </a:rPr>
              <a:t>NOTE: if </a:t>
            </a:r>
            <a:r>
              <a:rPr lang="en-US" dirty="0">
                <a:solidFill>
                  <a:schemeClr val="bg1"/>
                </a:solidFill>
              </a:rPr>
              <a:t>you already have added reports to the list, RMS will ask you to merge with, or replace, those reports already specified.  Click on the appropriate choice button to apply the template </a:t>
            </a:r>
            <a:endParaRPr lang="en-US" b="1" dirty="0" smtClean="0">
              <a:solidFill>
                <a:schemeClr val="bg1"/>
              </a:solidFill>
            </a:endParaRPr>
          </a:p>
        </p:txBody>
      </p:sp>
      <p:sp>
        <p:nvSpPr>
          <p:cNvPr id="4" name="Rectangle 3"/>
          <p:cNvSpPr/>
          <p:nvPr/>
        </p:nvSpPr>
        <p:spPr>
          <a:xfrm>
            <a:off x="4488751" y="4212494"/>
            <a:ext cx="1182706" cy="30020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22">
            <a:hlinkClick r:id="" action="ppaction://media"/>
          </p:cNvPr>
          <p:cNvPicPr>
            <a:picLocks noChangeAspect="1"/>
          </p:cNvPicPr>
          <p:nvPr>
            <a:audioFile r:link="rId1"/>
            <p:extLst>
              <p:ext uri="{DAA4B4D4-6D71-4841-9C94-3DE7FCFB9230}">
                <p14:media xmlns:p14="http://schemas.microsoft.com/office/powerpoint/2010/main" r:embed="rId2">
                  <p14:trim st="304" end="234.5625"/>
                </p14:media>
              </p:ext>
            </p:extLst>
          </p:nvPr>
        </p:nvPicPr>
        <p:blipFill>
          <a:blip r:embed="rId5"/>
          <a:stretch>
            <a:fillRect/>
          </a:stretch>
        </p:blipFill>
        <p:spPr>
          <a:xfrm>
            <a:off x="8564563" y="4187825"/>
            <a:ext cx="406400" cy="406400"/>
          </a:xfrm>
          <a:prstGeom prst="rect">
            <a:avLst/>
          </a:prstGeom>
        </p:spPr>
      </p:pic>
    </p:spTree>
    <p:extLst>
      <p:ext uri="{BB962C8B-B14F-4D97-AF65-F5344CB8AC3E}">
        <p14:creationId xmlns:p14="http://schemas.microsoft.com/office/powerpoint/2010/main" val="1764662329"/>
      </p:ext>
    </p:extLst>
  </p:cSld>
  <p:clrMapOvr>
    <a:masterClrMapping/>
  </p:clrMapOvr>
  <mc:AlternateContent xmlns:mc="http://schemas.openxmlformats.org/markup-compatibility/2006" xmlns:p14="http://schemas.microsoft.com/office/powerpoint/2010/main">
    <mc:Choice Requires="p14">
      <p:transition spd="med" p14:dur="700" advClick="0" advTm="5500">
        <p:fade/>
      </p:transition>
    </mc:Choice>
    <mc:Fallback xmlns="">
      <p:transition spd="med" advClick="0" advTm="5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44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xit" presetSubtype="0" fill="hold" grpId="1" nodeType="withEffect">
                                  <p:stCondLst>
                                    <p:cond delay="520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fill="hold" display="0">
                  <p:stCondLst>
                    <p:cond delay="indefinite"/>
                  </p:stCondLst>
                  <p:endCondLst>
                    <p:cond evt="onStopAudio" delay="0">
                      <p:tgtEl>
                        <p:sldTgt/>
                      </p:tgtEl>
                    </p:cond>
                  </p:endCondLst>
                </p:cTn>
                <p:tgtEl>
                  <p:spTgt spid="2"/>
                </p:tgtEl>
              </p:cMediaNode>
            </p:audio>
          </p:childTnLst>
        </p:cTn>
      </p:par>
    </p:tnLst>
    <p:bldLst>
      <p:bldP spid="3" grpId="0" animBg="1"/>
      <p:bldP spid="4" grpId="0" animBg="1"/>
      <p:bldP spid="4" grpId="1"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037247"/>
            <a:ext cx="4930185" cy="1200329"/>
          </a:xfrm>
          <a:prstGeom prst="rect">
            <a:avLst/>
          </a:prstGeom>
          <a:solidFill>
            <a:srgbClr val="5ABBD9">
              <a:alpha val="75000"/>
            </a:srgbClr>
          </a:solidFill>
        </p:spPr>
        <p:txBody>
          <a:bodyPr wrap="square" rtlCol="0">
            <a:spAutoFit/>
          </a:bodyPr>
          <a:lstStyle/>
          <a:p>
            <a:r>
              <a:rPr lang="en-US" dirty="0" smtClean="0">
                <a:solidFill>
                  <a:schemeClr val="bg1"/>
                </a:solidFill>
              </a:rPr>
              <a:t>NOTE: if </a:t>
            </a:r>
            <a:r>
              <a:rPr lang="en-US" dirty="0">
                <a:solidFill>
                  <a:schemeClr val="bg1"/>
                </a:solidFill>
              </a:rPr>
              <a:t>you already have added reports to the list, RMS will ask you to merge with, or replace, those reports already specified.  Click on the appropriate choice button to apply the template </a:t>
            </a:r>
            <a:endParaRPr lang="en-US" b="1" dirty="0" smtClean="0">
              <a:solidFill>
                <a:schemeClr val="bg1"/>
              </a:solidFill>
            </a:endParaRPr>
          </a:p>
        </p:txBody>
      </p:sp>
      <p:sp>
        <p:nvSpPr>
          <p:cNvPr id="4" name="Rectangle 3"/>
          <p:cNvSpPr/>
          <p:nvPr/>
        </p:nvSpPr>
        <p:spPr>
          <a:xfrm>
            <a:off x="5653529" y="4212494"/>
            <a:ext cx="1052071" cy="30020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3168299"/>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646331"/>
          </a:xfrm>
          <a:prstGeom prst="rect">
            <a:avLst/>
          </a:prstGeom>
          <a:solidFill>
            <a:srgbClr val="F29220">
              <a:alpha val="75000"/>
            </a:srgbClr>
          </a:solidFill>
        </p:spPr>
        <p:txBody>
          <a:bodyPr wrap="square" rtlCol="0">
            <a:spAutoFit/>
          </a:bodyPr>
          <a:lstStyle/>
          <a:p>
            <a:r>
              <a:rPr lang="en-US" dirty="0">
                <a:solidFill>
                  <a:schemeClr val="bg1"/>
                </a:solidFill>
              </a:rPr>
              <a:t>The same process </a:t>
            </a:r>
            <a:r>
              <a:rPr lang="en-US" dirty="0" smtClean="0">
                <a:solidFill>
                  <a:schemeClr val="bg1"/>
                </a:solidFill>
              </a:rPr>
              <a:t>applies </a:t>
            </a:r>
            <a:r>
              <a:rPr lang="en-US" dirty="0">
                <a:solidFill>
                  <a:schemeClr val="bg1"/>
                </a:solidFill>
              </a:rPr>
              <a:t>to requesting records from the </a:t>
            </a:r>
            <a:r>
              <a:rPr lang="en-US" b="1" dirty="0">
                <a:solidFill>
                  <a:schemeClr val="bg1"/>
                </a:solidFill>
              </a:rPr>
              <a:t>Images</a:t>
            </a:r>
            <a:r>
              <a:rPr lang="en-US" dirty="0">
                <a:solidFill>
                  <a:schemeClr val="bg1"/>
                </a:solidFill>
              </a:rPr>
              <a:t> area</a:t>
            </a:r>
            <a:endParaRPr lang="en-US" b="1" dirty="0" smtClean="0">
              <a:solidFill>
                <a:schemeClr val="bg1"/>
              </a:solidFill>
            </a:endParaRPr>
          </a:p>
        </p:txBody>
      </p:sp>
      <p:sp>
        <p:nvSpPr>
          <p:cNvPr id="4" name="Rectangle 3"/>
          <p:cNvSpPr/>
          <p:nvPr/>
        </p:nvSpPr>
        <p:spPr>
          <a:xfrm>
            <a:off x="2402881" y="3342270"/>
            <a:ext cx="2650602" cy="187743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23">
            <a:hlinkClick r:id="" action="ppaction://media"/>
          </p:cNvPr>
          <p:cNvPicPr>
            <a:picLocks noChangeAspect="1"/>
          </p:cNvPicPr>
          <p:nvPr>
            <a:audioFile r:link="rId1"/>
            <p:extLst>
              <p:ext uri="{DAA4B4D4-6D71-4841-9C94-3DE7FCFB9230}">
                <p14:media xmlns:p14="http://schemas.microsoft.com/office/powerpoint/2010/main" r:embed="rId2">
                  <p14:trim st="476" end="374.3125"/>
                </p14:media>
              </p:ext>
            </p:extLst>
          </p:nvPr>
        </p:nvPicPr>
        <p:blipFill>
          <a:blip r:embed="rId5"/>
          <a:stretch>
            <a:fillRect/>
          </a:stretch>
        </p:blipFill>
        <p:spPr>
          <a:xfrm>
            <a:off x="10037763" y="3570288"/>
            <a:ext cx="406400" cy="406400"/>
          </a:xfrm>
          <a:prstGeom prst="rect">
            <a:avLst/>
          </a:prstGeom>
        </p:spPr>
      </p:pic>
    </p:spTree>
    <p:extLst>
      <p:ext uri="{BB962C8B-B14F-4D97-AF65-F5344CB8AC3E}">
        <p14:creationId xmlns:p14="http://schemas.microsoft.com/office/powerpoint/2010/main" val="4050481555"/>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86"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2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animBg="1"/>
      <p:bldP spid="4"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369332"/>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smtClean="0">
                <a:solidFill>
                  <a:schemeClr val="bg1"/>
                </a:solidFill>
              </a:rPr>
              <a:t>Template</a:t>
            </a:r>
          </a:p>
        </p:txBody>
      </p:sp>
      <p:sp>
        <p:nvSpPr>
          <p:cNvPr id="9" name="Rectangle 8"/>
          <p:cNvSpPr/>
          <p:nvPr/>
        </p:nvSpPr>
        <p:spPr>
          <a:xfrm>
            <a:off x="2402881" y="3360777"/>
            <a:ext cx="2650602" cy="74567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_04_2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23488" y="3687763"/>
            <a:ext cx="406400" cy="406400"/>
          </a:xfrm>
          <a:prstGeom prst="rect">
            <a:avLst/>
          </a:prstGeom>
        </p:spPr>
      </p:pic>
    </p:spTree>
    <p:extLst>
      <p:ext uri="{BB962C8B-B14F-4D97-AF65-F5344CB8AC3E}">
        <p14:creationId xmlns:p14="http://schemas.microsoft.com/office/powerpoint/2010/main" val="4256286183"/>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4"/>
                </p:tgtEl>
              </p:cMediaNode>
            </p:audio>
          </p:childTnLst>
        </p:cTn>
      </p:par>
    </p:tnLst>
    <p:bldLst>
      <p:bldP spid="3" grpId="0" animBg="1"/>
      <p:bldP spid="9"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369332"/>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p:txBody>
      </p:sp>
      <p:sp>
        <p:nvSpPr>
          <p:cNvPr id="9" name="Rectangle 8"/>
          <p:cNvSpPr/>
          <p:nvPr/>
        </p:nvSpPr>
        <p:spPr>
          <a:xfrm>
            <a:off x="2402881" y="3360777"/>
            <a:ext cx="2650602" cy="74567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904673"/>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3226922" y="3795946"/>
            <a:ext cx="1045820" cy="29391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453403" y="2291776"/>
            <a:ext cx="4930185" cy="369332"/>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p:txBody>
      </p:sp>
    </p:spTree>
    <p:extLst>
      <p:ext uri="{BB962C8B-B14F-4D97-AF65-F5344CB8AC3E}">
        <p14:creationId xmlns:p14="http://schemas.microsoft.com/office/powerpoint/2010/main" val="4197018875"/>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
        <p:nvSpPr>
          <p:cNvPr id="5" name="Rectangle 4"/>
          <p:cNvSpPr/>
          <p:nvPr/>
        </p:nvSpPr>
        <p:spPr>
          <a:xfrm>
            <a:off x="2402881" y="4081806"/>
            <a:ext cx="2650602" cy="114877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24b">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59963" y="3697288"/>
            <a:ext cx="406400" cy="406400"/>
          </a:xfrm>
          <a:prstGeom prst="rect">
            <a:avLst/>
          </a:prstGeom>
        </p:spPr>
      </p:pic>
    </p:spTree>
    <p:extLst>
      <p:ext uri="{BB962C8B-B14F-4D97-AF65-F5344CB8AC3E}">
        <p14:creationId xmlns:p14="http://schemas.microsoft.com/office/powerpoint/2010/main" val="107626785"/>
      </p:ext>
    </p:extLst>
  </p:cSld>
  <p:clrMapOvr>
    <a:masterClrMapping/>
  </p:clrMapOvr>
  <mc:AlternateContent xmlns:mc="http://schemas.openxmlformats.org/markup-compatibility/2006" xmlns:p14="http://schemas.microsoft.com/office/powerpoint/2010/main">
    <mc:Choice Requires="p14">
      <p:transition spd="med" p14:dur="700" advClick="0" advTm="3500">
        <p:fade/>
      </p:transition>
    </mc:Choice>
    <mc:Fallback xmlns="">
      <p:transition spd="med" advClick="0" advTm="3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24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xit" presetSubtype="0" fill="hold" grpId="1" nodeType="withEffect">
                                  <p:stCondLst>
                                    <p:cond delay="350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2"/>
                </p:tgtEl>
              </p:cMediaNode>
            </p:audio>
          </p:childTnLst>
        </p:cTn>
      </p:par>
    </p:tnLst>
    <p:bldLst>
      <p:bldP spid="5" grpId="0" animBg="1"/>
      <p:bldP spid="5" grpId="1"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
        <p:nvSpPr>
          <p:cNvPr id="4" name="Rectangle 3"/>
          <p:cNvSpPr/>
          <p:nvPr/>
        </p:nvSpPr>
        <p:spPr>
          <a:xfrm>
            <a:off x="2503714" y="4278086"/>
            <a:ext cx="1845130" cy="2068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028973"/>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
        <p:nvSpPr>
          <p:cNvPr id="4" name="Rectangle 3"/>
          <p:cNvSpPr/>
          <p:nvPr/>
        </p:nvSpPr>
        <p:spPr>
          <a:xfrm>
            <a:off x="2503714" y="4278086"/>
            <a:ext cx="1845130" cy="2068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194576" y="4279392"/>
            <a:ext cx="819455" cy="192360"/>
          </a:xfrm>
          <a:prstGeom prst="rect">
            <a:avLst/>
          </a:prstGeom>
          <a:noFill/>
        </p:spPr>
        <p:txBody>
          <a:bodyPr wrap="none" rtlCol="0">
            <a:spAutoFit/>
          </a:bodyPr>
          <a:lstStyle/>
          <a:p>
            <a:r>
              <a:rPr lang="en-US" sz="650" b="1" spc="20" dirty="0" smtClean="0">
                <a:solidFill>
                  <a:schemeClr val="tx1">
                    <a:lumMod val="75000"/>
                    <a:lumOff val="25000"/>
                  </a:schemeClr>
                </a:solidFill>
                <a:latin typeface="Arial" panose="020B0604020202020204" pitchFamily="34" charset="0"/>
                <a:cs typeface="Arial" panose="020B0604020202020204" pitchFamily="34" charset="0"/>
              </a:rPr>
              <a:t>Left Heart Cath</a:t>
            </a:r>
            <a:endParaRPr lang="en-US" sz="650" b="1" spc="2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1547182"/>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4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4492174" y="5376600"/>
            <a:ext cx="3243946" cy="1150327"/>
          </a:xfrm>
          <a:prstGeom prst="roundRect">
            <a:avLst/>
          </a:prstGeom>
          <a:solidFill>
            <a:srgbClr val="5ABBD7"/>
          </a:solidFill>
          <a:ln>
            <a:solidFill>
              <a:srgbClr val="29A7CB"/>
            </a:solidFill>
          </a:ln>
          <a:effectLst>
            <a:glow rad="419100">
              <a:schemeClr val="accent4">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txBox="1">
            <a:spLocks/>
          </p:cNvSpPr>
          <p:nvPr/>
        </p:nvSpPr>
        <p:spPr>
          <a:xfrm>
            <a:off x="4492173" y="5441678"/>
            <a:ext cx="3243946" cy="1040009"/>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spc="-120" dirty="0" smtClean="0"/>
              <a:t>Manage Patient </a:t>
            </a:r>
            <a:r>
              <a:rPr lang="en-US" sz="3600" spc="-120" dirty="0"/>
              <a:t>To-Do </a:t>
            </a:r>
            <a:r>
              <a:rPr lang="en-US" sz="3600" spc="-120" dirty="0" smtClean="0"/>
              <a:t>List</a:t>
            </a:r>
            <a:endParaRPr lang="en-US" sz="3600" spc="-120" dirty="0">
              <a:ea typeface="+mj-ea"/>
              <a:cs typeface="+mj-cs"/>
            </a:endParaRPr>
          </a:p>
        </p:txBody>
      </p:sp>
      <p:sp>
        <p:nvSpPr>
          <p:cNvPr id="22" name="Right Arrow 21"/>
          <p:cNvSpPr/>
          <p:nvPr/>
        </p:nvSpPr>
        <p:spPr>
          <a:xfrm>
            <a:off x="4056049" y="5800720"/>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8983758">
            <a:off x="8843632" y="419078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3600654" y="4319806"/>
            <a:ext cx="4980631" cy="699878"/>
          </a:xfrm>
          <a:prstGeom prst="roundRect">
            <a:avLst/>
          </a:prstGeom>
          <a:solidFill>
            <a:srgbClr val="AADCEC"/>
          </a:solidFill>
          <a:ln>
            <a:solidFill>
              <a:srgbClr val="29A7C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ubtitle 2"/>
          <p:cNvSpPr txBox="1">
            <a:spLocks/>
          </p:cNvSpPr>
          <p:nvPr/>
        </p:nvSpPr>
        <p:spPr>
          <a:xfrm>
            <a:off x="3600655" y="4390244"/>
            <a:ext cx="4980631" cy="580194"/>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smtClean="0">
                <a:solidFill>
                  <a:schemeClr val="bg1">
                    <a:lumMod val="75000"/>
                  </a:schemeClr>
                </a:solidFill>
              </a:rPr>
              <a:t>Submit Records Request</a:t>
            </a:r>
            <a:endParaRPr lang="en-US" sz="3600" dirty="0">
              <a:solidFill>
                <a:schemeClr val="bg1">
                  <a:lumMod val="75000"/>
                </a:schemeClr>
              </a:solidFill>
              <a:ea typeface="+mj-ea"/>
              <a:cs typeface="+mj-cs"/>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685800"/>
            <a:ext cx="3977640" cy="694944"/>
          </a:xfrm>
          <a:prstGeom prst="rect">
            <a:avLst/>
          </a:prstGeom>
        </p:spPr>
      </p:pic>
      <p:sp>
        <p:nvSpPr>
          <p:cNvPr id="27" name="Title 1"/>
          <p:cNvSpPr txBox="1">
            <a:spLocks/>
          </p:cNvSpPr>
          <p:nvPr/>
        </p:nvSpPr>
        <p:spPr>
          <a:xfrm>
            <a:off x="1371760" y="1501704"/>
            <a:ext cx="10050966" cy="1561366"/>
          </a:xfrm>
          <a:prstGeom prst="rect">
            <a:avLst/>
          </a:prstGeom>
        </p:spPr>
        <p:txBody>
          <a:bodyPr lIns="91440" tIns="91440" rIns="27432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l"/>
            <a:r>
              <a:rPr lang="en-US" sz="4800" dirty="0" smtClean="0"/>
              <a:t>Referral Management Solution (RMS)</a:t>
            </a:r>
            <a:endParaRPr lang="en-US" sz="4800" dirty="0"/>
          </a:p>
        </p:txBody>
      </p:sp>
      <p:sp>
        <p:nvSpPr>
          <p:cNvPr id="29" name="TextBox 28"/>
          <p:cNvSpPr txBox="1"/>
          <p:nvPr/>
        </p:nvSpPr>
        <p:spPr>
          <a:xfrm>
            <a:off x="175709" y="4281020"/>
            <a:ext cx="3077581" cy="1477328"/>
          </a:xfrm>
          <a:prstGeom prst="rect">
            <a:avLst/>
          </a:prstGeom>
          <a:solidFill>
            <a:srgbClr val="F29220">
              <a:alpha val="70000"/>
            </a:srgbClr>
          </a:solidFill>
        </p:spPr>
        <p:txBody>
          <a:bodyPr wrap="square" rtlCol="0">
            <a:spAutoFit/>
          </a:bodyPr>
          <a:lstStyle>
            <a:defPPr>
              <a:defRPr lang="en-US"/>
            </a:defPPr>
            <a:lvl1pPr>
              <a:defRPr>
                <a:solidFill>
                  <a:schemeClr val="bg1"/>
                </a:solidFill>
              </a:defRPr>
            </a:lvl1pPr>
          </a:lstStyle>
          <a:p>
            <a:r>
              <a:rPr lang="en-US" b="1" dirty="0" smtClean="0"/>
              <a:t>Managing </a:t>
            </a:r>
            <a:r>
              <a:rPr lang="en-US" b="1" dirty="0"/>
              <a:t>the Patient To-Do </a:t>
            </a:r>
            <a:r>
              <a:rPr lang="en-US" b="1" dirty="0" smtClean="0"/>
              <a:t>List </a:t>
            </a:r>
            <a:r>
              <a:rPr lang="en-US" dirty="0" smtClean="0"/>
              <a:t>will </a:t>
            </a:r>
            <a:r>
              <a:rPr lang="en-US" dirty="0"/>
              <a:t>show how to retrieve and work with report information provided by eHealth Technologies</a:t>
            </a:r>
          </a:p>
        </p:txBody>
      </p:sp>
      <p:pic>
        <p:nvPicPr>
          <p:cNvPr id="2" name="p_01_25">
            <a:hlinkClick r:id="" action="ppaction://media"/>
          </p:cNvPr>
          <p:cNvPicPr>
            <a:picLocks noChangeAspect="1"/>
          </p:cNvPicPr>
          <p:nvPr>
            <a:audioFile r:link="rId1"/>
            <p:extLst>
              <p:ext uri="{DAA4B4D4-6D71-4841-9C94-3DE7FCFB9230}">
                <p14:media xmlns:p14="http://schemas.microsoft.com/office/powerpoint/2010/main" r:embed="rId2">
                  <p14:trim st="476"/>
                </p14:media>
              </p:ext>
            </p:extLst>
          </p:nvPr>
        </p:nvPicPr>
        <p:blipFill>
          <a:blip r:embed="rId5"/>
          <a:stretch>
            <a:fillRect/>
          </a:stretch>
        </p:blipFill>
        <p:spPr>
          <a:xfrm>
            <a:off x="8996363" y="5294313"/>
            <a:ext cx="406400" cy="406400"/>
          </a:xfrm>
          <a:prstGeom prst="rect">
            <a:avLst/>
          </a:prstGeom>
        </p:spPr>
      </p:pic>
      <p:sp>
        <p:nvSpPr>
          <p:cNvPr id="28" name="Rounded Rectangle 27"/>
          <p:cNvSpPr/>
          <p:nvPr/>
        </p:nvSpPr>
        <p:spPr>
          <a:xfrm>
            <a:off x="4492173" y="290192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effectLst>
                <a:outerShdw blurRad="50800" dist="50800" dir="5400000" algn="ctr" rotWithShape="0">
                  <a:srgbClr val="000000">
                    <a:alpha val="30000"/>
                  </a:srgbClr>
                </a:outerShdw>
              </a:effectLst>
            </a:endParaRPr>
          </a:p>
        </p:txBody>
      </p:sp>
      <p:sp>
        <p:nvSpPr>
          <p:cNvPr id="30" name="Rounded Rectangle 29"/>
          <p:cNvSpPr/>
          <p:nvPr/>
        </p:nvSpPr>
        <p:spPr>
          <a:xfrm>
            <a:off x="787402" y="290192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4089408" y="3290246"/>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779663" y="3290246"/>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8178780" y="2902746"/>
            <a:ext cx="3243946" cy="1150327"/>
          </a:xfrm>
          <a:prstGeom prst="roundRect">
            <a:avLst/>
          </a:prstGeom>
          <a:solidFill>
            <a:srgbClr val="5ABBD7"/>
          </a:solidFill>
          <a:ln>
            <a:solidFill>
              <a:srgbClr val="29A7C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Subtitle 2"/>
          <p:cNvSpPr txBox="1">
            <a:spLocks/>
          </p:cNvSpPr>
          <p:nvPr/>
        </p:nvSpPr>
        <p:spPr>
          <a:xfrm>
            <a:off x="4506685" y="2941387"/>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smtClean="0"/>
              <a:t>Patient Intake </a:t>
            </a:r>
            <a:r>
              <a:rPr lang="en-US" sz="3600" dirty="0"/>
              <a:t>Options</a:t>
            </a:r>
            <a:endParaRPr lang="en-US" sz="3600" dirty="0">
              <a:ea typeface="+mj-ea"/>
              <a:cs typeface="+mj-cs"/>
            </a:endParaRPr>
          </a:p>
        </p:txBody>
      </p:sp>
      <p:sp>
        <p:nvSpPr>
          <p:cNvPr id="41" name="Subtitle 2"/>
          <p:cNvSpPr txBox="1">
            <a:spLocks/>
          </p:cNvSpPr>
          <p:nvPr/>
        </p:nvSpPr>
        <p:spPr>
          <a:xfrm>
            <a:off x="809175" y="2959335"/>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Enter Patient Demographics</a:t>
            </a:r>
          </a:p>
        </p:txBody>
      </p:sp>
      <p:sp>
        <p:nvSpPr>
          <p:cNvPr id="42" name="Subtitle 2"/>
          <p:cNvSpPr txBox="1">
            <a:spLocks/>
          </p:cNvSpPr>
          <p:nvPr/>
        </p:nvSpPr>
        <p:spPr>
          <a:xfrm>
            <a:off x="8240486" y="2962901"/>
            <a:ext cx="3200400" cy="1014875"/>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Identify Records </a:t>
            </a:r>
            <a:r>
              <a:rPr lang="en-US" sz="3600" dirty="0" smtClean="0"/>
              <a:t>Providers</a:t>
            </a:r>
            <a:endParaRPr lang="en-US" sz="3600" dirty="0">
              <a:ea typeface="+mj-ea"/>
              <a:cs typeface="+mj-cs"/>
            </a:endParaRPr>
          </a:p>
        </p:txBody>
      </p:sp>
    </p:spTree>
    <p:extLst>
      <p:ext uri="{BB962C8B-B14F-4D97-AF65-F5344CB8AC3E}">
        <p14:creationId xmlns:p14="http://schemas.microsoft.com/office/powerpoint/2010/main" val="2835604785"/>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44" fill="hold"/>
                                        <p:tgtEl>
                                          <p:spTgt spid="2"/>
                                        </p:tgtEl>
                                      </p:cBhvr>
                                    </p:cmd>
                                  </p:childTnLst>
                                </p:cTn>
                              </p:par>
                              <p:par>
                                <p:cTn id="7" presetID="10" presetClass="entr" presetSubtype="0" fill="hold" grpId="0" nodeType="withEffect">
                                  <p:stCondLst>
                                    <p:cond delay="10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500"/>
                                        <p:tgtEl>
                                          <p:spTgt spid="22"/>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2"/>
                </p:tgtEl>
              </p:cMediaNode>
            </p:audio>
          </p:childTnLst>
        </p:cTn>
      </p:par>
    </p:tnLst>
    <p:bldLst>
      <p:bldP spid="20" grpId="0" animBg="1"/>
      <p:bldP spid="21" grpId="0"/>
      <p:bldP spid="22"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
        <p:nvSpPr>
          <p:cNvPr id="4" name="Rectangle 3"/>
          <p:cNvSpPr/>
          <p:nvPr/>
        </p:nvSpPr>
        <p:spPr>
          <a:xfrm>
            <a:off x="2503714" y="4278086"/>
            <a:ext cx="1845130" cy="2068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16691"/>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1"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
        <p:nvSpPr>
          <p:cNvPr id="7" name="Rectangle 6"/>
          <p:cNvSpPr/>
          <p:nvPr/>
        </p:nvSpPr>
        <p:spPr>
          <a:xfrm>
            <a:off x="2503714" y="4484914"/>
            <a:ext cx="1845130" cy="2068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24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53625" y="3798888"/>
            <a:ext cx="406400" cy="406400"/>
          </a:xfrm>
          <a:prstGeom prst="rect">
            <a:avLst/>
          </a:prstGeom>
        </p:spPr>
      </p:pic>
    </p:spTree>
    <p:extLst>
      <p:ext uri="{BB962C8B-B14F-4D97-AF65-F5344CB8AC3E}">
        <p14:creationId xmlns:p14="http://schemas.microsoft.com/office/powerpoint/2010/main" val="3530556903"/>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
        <p:nvSpPr>
          <p:cNvPr id="7" name="Rectangle 6"/>
          <p:cNvSpPr/>
          <p:nvPr/>
        </p:nvSpPr>
        <p:spPr>
          <a:xfrm>
            <a:off x="2503714" y="4484914"/>
            <a:ext cx="1845130" cy="2068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409923"/>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
        <p:nvSpPr>
          <p:cNvPr id="7" name="Rectangle 6"/>
          <p:cNvSpPr/>
          <p:nvPr/>
        </p:nvSpPr>
        <p:spPr>
          <a:xfrm>
            <a:off x="2503714" y="4484914"/>
            <a:ext cx="1845130" cy="2068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127711"/>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
        <p:nvSpPr>
          <p:cNvPr id="7" name="Rectangle 6"/>
          <p:cNvSpPr/>
          <p:nvPr/>
        </p:nvSpPr>
        <p:spPr>
          <a:xfrm>
            <a:off x="2503714" y="4484914"/>
            <a:ext cx="1845130" cy="2068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206452"/>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
        <p:nvSpPr>
          <p:cNvPr id="5" name="Rectangle 4"/>
          <p:cNvSpPr/>
          <p:nvPr/>
        </p:nvSpPr>
        <p:spPr>
          <a:xfrm>
            <a:off x="2503714" y="4691742"/>
            <a:ext cx="1845130" cy="2068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24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20288" y="3738563"/>
            <a:ext cx="406400" cy="406400"/>
          </a:xfrm>
          <a:prstGeom prst="rect">
            <a:avLst/>
          </a:prstGeom>
        </p:spPr>
      </p:pic>
    </p:spTree>
    <p:extLst>
      <p:ext uri="{BB962C8B-B14F-4D97-AF65-F5344CB8AC3E}">
        <p14:creationId xmlns:p14="http://schemas.microsoft.com/office/powerpoint/2010/main" val="1551082306"/>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8" name="Rectangle 7"/>
          <p:cNvSpPr/>
          <p:nvPr/>
        </p:nvSpPr>
        <p:spPr>
          <a:xfrm>
            <a:off x="2503714" y="4691742"/>
            <a:ext cx="1845130" cy="2068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Tree>
    <p:extLst>
      <p:ext uri="{BB962C8B-B14F-4D97-AF65-F5344CB8AC3E}">
        <p14:creationId xmlns:p14="http://schemas.microsoft.com/office/powerpoint/2010/main" val="559172051"/>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8" name="Rectangle 7"/>
          <p:cNvSpPr/>
          <p:nvPr/>
        </p:nvSpPr>
        <p:spPr>
          <a:xfrm>
            <a:off x="2503714" y="4691742"/>
            <a:ext cx="1845130" cy="2068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Tree>
    <p:extLst>
      <p:ext uri="{BB962C8B-B14F-4D97-AF65-F5344CB8AC3E}">
        <p14:creationId xmlns:p14="http://schemas.microsoft.com/office/powerpoint/2010/main" val="917635216"/>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can either select and apply a </a:t>
            </a:r>
            <a:r>
              <a:rPr lang="en-US" b="1" dirty="0">
                <a:solidFill>
                  <a:schemeClr val="bg1"/>
                </a:solidFill>
              </a:rPr>
              <a:t>Template</a:t>
            </a:r>
          </a:p>
          <a:p>
            <a:r>
              <a:rPr lang="en-US" dirty="0">
                <a:solidFill>
                  <a:schemeClr val="bg1"/>
                </a:solidFill>
              </a:rPr>
              <a:t>or choose (or specify) </a:t>
            </a:r>
            <a:r>
              <a:rPr lang="en-US" b="1" dirty="0">
                <a:solidFill>
                  <a:schemeClr val="bg1"/>
                </a:solidFill>
              </a:rPr>
              <a:t>Other Radiology Images </a:t>
            </a:r>
            <a:r>
              <a:rPr lang="en-US" dirty="0">
                <a:solidFill>
                  <a:schemeClr val="bg1"/>
                </a:solidFill>
              </a:rPr>
              <a:t>by </a:t>
            </a:r>
            <a:r>
              <a:rPr lang="en-US" b="1" dirty="0">
                <a:solidFill>
                  <a:schemeClr val="bg1"/>
                </a:solidFill>
              </a:rPr>
              <a:t>Description</a:t>
            </a:r>
            <a:r>
              <a:rPr lang="en-US" dirty="0">
                <a:solidFill>
                  <a:schemeClr val="bg1"/>
                </a:solidFill>
              </a:rPr>
              <a:t>, </a:t>
            </a:r>
            <a:r>
              <a:rPr lang="en-US" b="1" dirty="0">
                <a:solidFill>
                  <a:schemeClr val="bg1"/>
                </a:solidFill>
              </a:rPr>
              <a:t>Body Part</a:t>
            </a:r>
            <a:r>
              <a:rPr lang="en-US" dirty="0">
                <a:solidFill>
                  <a:schemeClr val="bg1"/>
                </a:solidFill>
              </a:rPr>
              <a:t>, and </a:t>
            </a:r>
            <a:r>
              <a:rPr lang="en-US" b="1" dirty="0">
                <a:solidFill>
                  <a:schemeClr val="bg1"/>
                </a:solidFill>
              </a:rPr>
              <a:t>Date Range</a:t>
            </a:r>
          </a:p>
        </p:txBody>
      </p:sp>
      <p:sp>
        <p:nvSpPr>
          <p:cNvPr id="8" name="Rectangle 7"/>
          <p:cNvSpPr/>
          <p:nvPr/>
        </p:nvSpPr>
        <p:spPr>
          <a:xfrm>
            <a:off x="2503714" y="4691742"/>
            <a:ext cx="1845130" cy="2068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552143"/>
      </p:ext>
    </p:extLst>
  </p:cSld>
  <p:clrMapOvr>
    <a:masterClrMapping/>
  </p:clrMapOvr>
  <mc:AlternateContent xmlns:mc="http://schemas.openxmlformats.org/markup-compatibility/2006" xmlns:p14="http://schemas.microsoft.com/office/powerpoint/2010/main">
    <mc:Choice Requires="p14">
      <p:transition spd="med" p14:dur="700" advClick="0" advTm="200">
        <p:fade/>
      </p:transition>
    </mc:Choice>
    <mc:Fallback xmlns="">
      <p:transition spd="med" advClick="0" advTm="200">
        <p:fade/>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453403" y="2291776"/>
            <a:ext cx="4930185" cy="369332"/>
          </a:xfrm>
          <a:prstGeom prst="rect">
            <a:avLst/>
          </a:prstGeom>
          <a:solidFill>
            <a:srgbClr val="F29220">
              <a:alpha val="75000"/>
            </a:srgbClr>
          </a:solidFill>
        </p:spPr>
        <p:txBody>
          <a:bodyPr wrap="square" rtlCol="0">
            <a:spAutoFit/>
          </a:bodyPr>
          <a:lstStyle/>
          <a:p>
            <a:r>
              <a:rPr lang="en-US" dirty="0" smtClean="0">
                <a:solidFill>
                  <a:schemeClr val="bg1"/>
                </a:solidFill>
              </a:rPr>
              <a:t>Click </a:t>
            </a:r>
            <a:r>
              <a:rPr lang="en-US" b="1" dirty="0">
                <a:solidFill>
                  <a:schemeClr val="bg1"/>
                </a:solidFill>
              </a:rPr>
              <a:t>Add Radiology Image to </a:t>
            </a:r>
            <a:r>
              <a:rPr lang="en-US" b="1" dirty="0" smtClean="0">
                <a:solidFill>
                  <a:schemeClr val="bg1"/>
                </a:solidFill>
              </a:rPr>
              <a:t>List</a:t>
            </a:r>
          </a:p>
        </p:txBody>
      </p:sp>
      <p:sp>
        <p:nvSpPr>
          <p:cNvPr id="8" name="Rectangle 7"/>
          <p:cNvSpPr/>
          <p:nvPr/>
        </p:nvSpPr>
        <p:spPr>
          <a:xfrm>
            <a:off x="3205843" y="4878346"/>
            <a:ext cx="1649186" cy="30022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24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55225" y="3560763"/>
            <a:ext cx="406400" cy="406400"/>
          </a:xfrm>
          <a:prstGeom prst="rect">
            <a:avLst/>
          </a:prstGeom>
        </p:spPr>
      </p:pic>
    </p:spTree>
    <p:extLst>
      <p:ext uri="{BB962C8B-B14F-4D97-AF65-F5344CB8AC3E}">
        <p14:creationId xmlns:p14="http://schemas.microsoft.com/office/powerpoint/2010/main" val="11634426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46" fill="hold"/>
                                        <p:tgtEl>
                                          <p:spTgt spid="2"/>
                                        </p:tgtEl>
                                      </p:cBhvr>
                                    </p:cmd>
                                  </p:childTnLst>
                                </p:cTn>
                              </p:par>
                              <p:par>
                                <p:cTn id="7" presetID="10" presetClass="entr" presetSubtype="0" fill="hold" grpId="0" nodeType="withEffect">
                                  <p:stCondLst>
                                    <p:cond delay="2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xit" presetSubtype="0" fill="hold" grpId="1" nodeType="withEffect">
                                  <p:stCondLst>
                                    <p:cond delay="200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8" grpId="0"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4492174" y="5376600"/>
            <a:ext cx="3243946" cy="1150327"/>
          </a:xfrm>
          <a:prstGeom prst="roundRect">
            <a:avLst/>
          </a:prstGeom>
          <a:solidFill>
            <a:srgbClr val="5ABBD7"/>
          </a:solidFill>
          <a:ln>
            <a:solidFill>
              <a:srgbClr val="29A7C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txBox="1">
            <a:spLocks/>
          </p:cNvSpPr>
          <p:nvPr/>
        </p:nvSpPr>
        <p:spPr>
          <a:xfrm>
            <a:off x="4492173" y="5441678"/>
            <a:ext cx="3243946" cy="1040009"/>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spc="-120" dirty="0" smtClean="0"/>
              <a:t>Manage Patient </a:t>
            </a:r>
            <a:r>
              <a:rPr lang="en-US" sz="3600" spc="-120" dirty="0"/>
              <a:t>To-Do </a:t>
            </a:r>
            <a:r>
              <a:rPr lang="en-US" sz="3600" spc="-120" dirty="0" smtClean="0"/>
              <a:t>List</a:t>
            </a:r>
            <a:endParaRPr lang="en-US" sz="3600" spc="-120" dirty="0">
              <a:ea typeface="+mj-ea"/>
              <a:cs typeface="+mj-cs"/>
            </a:endParaRPr>
          </a:p>
        </p:txBody>
      </p:sp>
      <p:sp>
        <p:nvSpPr>
          <p:cNvPr id="22" name="Right Arrow 21"/>
          <p:cNvSpPr/>
          <p:nvPr/>
        </p:nvSpPr>
        <p:spPr>
          <a:xfrm>
            <a:off x="4056049" y="5800720"/>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685800"/>
            <a:ext cx="3977640" cy="694944"/>
          </a:xfrm>
          <a:prstGeom prst="rect">
            <a:avLst/>
          </a:prstGeom>
        </p:spPr>
      </p:pic>
      <p:sp>
        <p:nvSpPr>
          <p:cNvPr id="27" name="Title 1"/>
          <p:cNvSpPr txBox="1">
            <a:spLocks/>
          </p:cNvSpPr>
          <p:nvPr/>
        </p:nvSpPr>
        <p:spPr>
          <a:xfrm>
            <a:off x="1371760" y="1501704"/>
            <a:ext cx="10050966" cy="1561366"/>
          </a:xfrm>
          <a:prstGeom prst="rect">
            <a:avLst/>
          </a:prstGeom>
        </p:spPr>
        <p:txBody>
          <a:bodyPr lIns="91440" tIns="91440" rIns="27432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l"/>
            <a:r>
              <a:rPr lang="en-US" sz="4800" dirty="0" smtClean="0"/>
              <a:t>Referral Management Solution (RMS)</a:t>
            </a:r>
            <a:endParaRPr lang="en-US" sz="4800" dirty="0"/>
          </a:p>
        </p:txBody>
      </p:sp>
      <p:pic>
        <p:nvPicPr>
          <p:cNvPr id="2" name="p_01_26">
            <a:hlinkClick r:id="" action="ppaction://media"/>
          </p:cNvPr>
          <p:cNvPicPr>
            <a:picLocks noChangeAspect="1"/>
          </p:cNvPicPr>
          <p:nvPr>
            <a:audioFile r:link="rId1"/>
            <p:extLst>
              <p:ext uri="{DAA4B4D4-6D71-4841-9C94-3DE7FCFB9230}">
                <p14:media xmlns:p14="http://schemas.microsoft.com/office/powerpoint/2010/main" r:embed="rId2">
                  <p14:trim st="465" end="4529.625"/>
                </p14:media>
              </p:ext>
            </p:extLst>
          </p:nvPr>
        </p:nvPicPr>
        <p:blipFill>
          <a:blip r:embed="rId5"/>
          <a:stretch>
            <a:fillRect/>
          </a:stretch>
        </p:blipFill>
        <p:spPr>
          <a:xfrm>
            <a:off x="6042025" y="2584450"/>
            <a:ext cx="406400" cy="406400"/>
          </a:xfrm>
          <a:prstGeom prst="rect">
            <a:avLst/>
          </a:prstGeom>
        </p:spPr>
      </p:pic>
      <p:sp>
        <p:nvSpPr>
          <p:cNvPr id="28" name="Rounded Rectangle 27"/>
          <p:cNvSpPr/>
          <p:nvPr/>
        </p:nvSpPr>
        <p:spPr>
          <a:xfrm>
            <a:off x="4492173" y="290192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effectLst>
                <a:outerShdw blurRad="50800" dist="50800" dir="5400000" algn="ctr" rotWithShape="0">
                  <a:srgbClr val="000000">
                    <a:alpha val="30000"/>
                  </a:srgbClr>
                </a:outerShdw>
              </a:effectLst>
            </a:endParaRPr>
          </a:p>
        </p:txBody>
      </p:sp>
      <p:sp>
        <p:nvSpPr>
          <p:cNvPr id="29" name="Rounded Rectangle 28"/>
          <p:cNvSpPr/>
          <p:nvPr/>
        </p:nvSpPr>
        <p:spPr>
          <a:xfrm>
            <a:off x="787402" y="2901921"/>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4089408" y="3290246"/>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779663" y="3290246"/>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8178780" y="2902746"/>
            <a:ext cx="3243946" cy="1150327"/>
          </a:xfrm>
          <a:prstGeom prst="roundRect">
            <a:avLst/>
          </a:prstGeom>
          <a:solidFill>
            <a:srgbClr val="5ABBD7"/>
          </a:solidFill>
          <a:ln>
            <a:solidFill>
              <a:srgbClr val="29A7C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Subtitle 2"/>
          <p:cNvSpPr txBox="1">
            <a:spLocks/>
          </p:cNvSpPr>
          <p:nvPr/>
        </p:nvSpPr>
        <p:spPr>
          <a:xfrm>
            <a:off x="4506685" y="2941387"/>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smtClean="0"/>
              <a:t>Patient Intake </a:t>
            </a:r>
            <a:r>
              <a:rPr lang="en-US" sz="3600" dirty="0"/>
              <a:t>Options</a:t>
            </a:r>
            <a:endParaRPr lang="en-US" sz="3600" dirty="0">
              <a:ea typeface="+mj-ea"/>
              <a:cs typeface="+mj-cs"/>
            </a:endParaRPr>
          </a:p>
        </p:txBody>
      </p:sp>
      <p:sp>
        <p:nvSpPr>
          <p:cNvPr id="34" name="Subtitle 2"/>
          <p:cNvSpPr txBox="1">
            <a:spLocks/>
          </p:cNvSpPr>
          <p:nvPr/>
        </p:nvSpPr>
        <p:spPr>
          <a:xfrm>
            <a:off x="809175" y="2959335"/>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Enter Patient Demographics</a:t>
            </a:r>
          </a:p>
        </p:txBody>
      </p:sp>
      <p:sp>
        <p:nvSpPr>
          <p:cNvPr id="35" name="Subtitle 2"/>
          <p:cNvSpPr txBox="1">
            <a:spLocks/>
          </p:cNvSpPr>
          <p:nvPr/>
        </p:nvSpPr>
        <p:spPr>
          <a:xfrm>
            <a:off x="8240486" y="2962901"/>
            <a:ext cx="3200400" cy="1014875"/>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Identify Records </a:t>
            </a:r>
            <a:r>
              <a:rPr lang="en-US" sz="3600" dirty="0" smtClean="0"/>
              <a:t>Providers</a:t>
            </a:r>
            <a:endParaRPr lang="en-US" sz="3600" dirty="0">
              <a:ea typeface="+mj-ea"/>
              <a:cs typeface="+mj-cs"/>
            </a:endParaRPr>
          </a:p>
        </p:txBody>
      </p:sp>
    </p:spTree>
    <p:extLst>
      <p:ext uri="{BB962C8B-B14F-4D97-AF65-F5344CB8AC3E}">
        <p14:creationId xmlns:p14="http://schemas.microsoft.com/office/powerpoint/2010/main" val="103089502"/>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87" fill="hold"/>
                                        <p:tgtEl>
                                          <p:spTgt spid="2"/>
                                        </p:tgtEl>
                                      </p:cBhvr>
                                    </p:cmd>
                                  </p:childTnLst>
                                </p:cTn>
                              </p:par>
                              <p:par>
                                <p:cTn id="7" presetID="64" presetClass="path" presetSubtype="0" accel="50000" decel="50000" fill="hold" grpId="0" nodeType="withEffect">
                                  <p:stCondLst>
                                    <p:cond delay="0"/>
                                  </p:stCondLst>
                                  <p:childTnLst>
                                    <p:animMotion origin="layout" path="M -2.29167E-6 -2.96296E-6 L -2.29167E-6 -0.11273 " pathEditMode="relative" rAng="0" ptsTypes="AA">
                                      <p:cBhvr>
                                        <p:cTn id="8" dur="2000" fill="hold"/>
                                        <p:tgtEl>
                                          <p:spTgt spid="21"/>
                                        </p:tgtEl>
                                        <p:attrNameLst>
                                          <p:attrName>ppt_x</p:attrName>
                                          <p:attrName>ppt_y</p:attrName>
                                        </p:attrNameLst>
                                      </p:cBhvr>
                                      <p:rCtr x="0" y="-5648"/>
                                    </p:animMotion>
                                  </p:childTnLst>
                                </p:cTn>
                              </p:par>
                              <p:par>
                                <p:cTn id="9" presetID="64" presetClass="path" presetSubtype="0" accel="50000" decel="50000" fill="hold" grpId="0" nodeType="withEffect">
                                  <p:stCondLst>
                                    <p:cond delay="0"/>
                                  </p:stCondLst>
                                  <p:childTnLst>
                                    <p:animMotion origin="layout" path="M 4.16667E-6 4.81481E-6 L 4.16667E-6 -0.11621 " pathEditMode="relative" rAng="0" ptsTypes="AA">
                                      <p:cBhvr>
                                        <p:cTn id="10" dur="2000" fill="hold"/>
                                        <p:tgtEl>
                                          <p:spTgt spid="22"/>
                                        </p:tgtEl>
                                        <p:attrNameLst>
                                          <p:attrName>ppt_x</p:attrName>
                                          <p:attrName>ppt_y</p:attrName>
                                        </p:attrNameLst>
                                      </p:cBhvr>
                                      <p:rCtr x="0" y="-5810"/>
                                    </p:animMotion>
                                  </p:childTnLst>
                                </p:cTn>
                              </p:par>
                              <p:par>
                                <p:cTn id="11" presetID="64" presetClass="path" presetSubtype="0" accel="50000" decel="50000" fill="hold" grpId="0" nodeType="withEffect">
                                  <p:stCondLst>
                                    <p:cond delay="0"/>
                                  </p:stCondLst>
                                  <p:childTnLst>
                                    <p:animMotion origin="layout" path="M -2.29167E-6 -4.07407E-6 L -2.29167E-6 -0.11134 " pathEditMode="relative" rAng="0" ptsTypes="AA">
                                      <p:cBhvr>
                                        <p:cTn id="12" dur="2000" fill="hold"/>
                                        <p:tgtEl>
                                          <p:spTgt spid="20"/>
                                        </p:tgtEl>
                                        <p:attrNameLst>
                                          <p:attrName>ppt_x</p:attrName>
                                          <p:attrName>ppt_y</p:attrName>
                                        </p:attrNameLst>
                                      </p:cBhvr>
                                      <p:rCtr x="0" y="-5579"/>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20" grpId="0" animBg="1"/>
      <p:bldP spid="21" grpId="0"/>
      <p:bldP spid="22"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Tree>
    <p:extLst>
      <p:ext uri="{BB962C8B-B14F-4D97-AF65-F5344CB8AC3E}">
        <p14:creationId xmlns:p14="http://schemas.microsoft.com/office/powerpoint/2010/main" val="3001362883"/>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Rectangle 2"/>
          <p:cNvSpPr/>
          <p:nvPr/>
        </p:nvSpPr>
        <p:spPr>
          <a:xfrm>
            <a:off x="2408914" y="2916768"/>
            <a:ext cx="2690623" cy="52070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453403" y="2291776"/>
            <a:ext cx="4930185" cy="1200329"/>
          </a:xfrm>
          <a:prstGeom prst="rect">
            <a:avLst/>
          </a:prstGeom>
          <a:solidFill>
            <a:srgbClr val="F29220">
              <a:alpha val="75000"/>
            </a:srgbClr>
          </a:solidFill>
        </p:spPr>
        <p:txBody>
          <a:bodyPr wrap="square" rtlCol="0">
            <a:spAutoFit/>
          </a:bodyPr>
          <a:lstStyle/>
          <a:p>
            <a:r>
              <a:rPr lang="en-US" dirty="0" smtClean="0">
                <a:solidFill>
                  <a:schemeClr val="bg1"/>
                </a:solidFill>
              </a:rPr>
              <a:t>Again</a:t>
            </a:r>
            <a:r>
              <a:rPr lang="en-US" dirty="0">
                <a:solidFill>
                  <a:schemeClr val="bg1"/>
                </a:solidFill>
              </a:rPr>
              <a:t>, the </a:t>
            </a:r>
            <a:r>
              <a:rPr lang="en-US" b="1" dirty="0">
                <a:solidFill>
                  <a:schemeClr val="bg1"/>
                </a:solidFill>
              </a:rPr>
              <a:t>Template</a:t>
            </a:r>
            <a:r>
              <a:rPr lang="en-US" dirty="0">
                <a:solidFill>
                  <a:schemeClr val="bg1"/>
                </a:solidFill>
              </a:rPr>
              <a:t> and </a:t>
            </a:r>
            <a:r>
              <a:rPr lang="en-US" b="1" dirty="0">
                <a:solidFill>
                  <a:schemeClr val="bg1"/>
                </a:solidFill>
              </a:rPr>
              <a:t>Other Pathology Slide </a:t>
            </a:r>
            <a:r>
              <a:rPr lang="en-US" dirty="0">
                <a:solidFill>
                  <a:schemeClr val="bg1"/>
                </a:solidFill>
              </a:rPr>
              <a:t>methods are available for your use in the Pathology area. Make your selections, or add individual pathology requests as </a:t>
            </a:r>
            <a:r>
              <a:rPr lang="en-US" dirty="0" smtClean="0">
                <a:solidFill>
                  <a:schemeClr val="bg1"/>
                </a:solidFill>
              </a:rPr>
              <a:t>required</a:t>
            </a:r>
          </a:p>
        </p:txBody>
      </p:sp>
      <p:pic>
        <p:nvPicPr>
          <p:cNvPr id="2" name="p_04_25">
            <a:hlinkClick r:id="" action="ppaction://media"/>
          </p:cNvPr>
          <p:cNvPicPr>
            <a:picLocks noChangeAspect="1"/>
          </p:cNvPicPr>
          <p:nvPr>
            <a:audioFile r:link="rId1"/>
            <p:extLst>
              <p:ext uri="{DAA4B4D4-6D71-4841-9C94-3DE7FCFB9230}">
                <p14:media xmlns:p14="http://schemas.microsoft.com/office/powerpoint/2010/main" r:embed="rId2">
                  <p14:trim st="399" end="180.8125"/>
                </p14:media>
              </p:ext>
            </p:extLst>
          </p:nvPr>
        </p:nvPicPr>
        <p:blipFill>
          <a:blip r:embed="rId5"/>
          <a:stretch>
            <a:fillRect/>
          </a:stretch>
        </p:blipFill>
        <p:spPr>
          <a:xfrm>
            <a:off x="10123488" y="4144963"/>
            <a:ext cx="406400" cy="406400"/>
          </a:xfrm>
          <a:prstGeom prst="rect">
            <a:avLst/>
          </a:prstGeom>
        </p:spPr>
      </p:pic>
    </p:spTree>
    <p:extLst>
      <p:ext uri="{BB962C8B-B14F-4D97-AF65-F5344CB8AC3E}">
        <p14:creationId xmlns:p14="http://schemas.microsoft.com/office/powerpoint/2010/main" val="1880577823"/>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6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2"/>
                </p:tgtEl>
              </p:cMediaNode>
            </p:audio>
          </p:childTnLst>
        </p:cTn>
      </p:par>
    </p:tnLst>
    <p:bldLst>
      <p:bldP spid="3" grpId="0" animBg="1"/>
      <p:bldP spid="4"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Rectangle 2"/>
          <p:cNvSpPr/>
          <p:nvPr/>
        </p:nvSpPr>
        <p:spPr>
          <a:xfrm>
            <a:off x="2408914" y="3438362"/>
            <a:ext cx="2690623" cy="131651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453403" y="2291776"/>
            <a:ext cx="4930185" cy="1200329"/>
          </a:xfrm>
          <a:prstGeom prst="rect">
            <a:avLst/>
          </a:prstGeom>
          <a:solidFill>
            <a:srgbClr val="F29220">
              <a:alpha val="75000"/>
            </a:srgbClr>
          </a:solidFill>
        </p:spPr>
        <p:txBody>
          <a:bodyPr wrap="square" rtlCol="0">
            <a:spAutoFit/>
          </a:bodyPr>
          <a:lstStyle/>
          <a:p>
            <a:r>
              <a:rPr lang="en-US" dirty="0" smtClean="0">
                <a:solidFill>
                  <a:schemeClr val="bg1"/>
                </a:solidFill>
              </a:rPr>
              <a:t>Again</a:t>
            </a:r>
            <a:r>
              <a:rPr lang="en-US" dirty="0">
                <a:solidFill>
                  <a:schemeClr val="bg1"/>
                </a:solidFill>
              </a:rPr>
              <a:t>, the </a:t>
            </a:r>
            <a:r>
              <a:rPr lang="en-US" b="1" dirty="0">
                <a:solidFill>
                  <a:schemeClr val="bg1"/>
                </a:solidFill>
              </a:rPr>
              <a:t>Template</a:t>
            </a:r>
            <a:r>
              <a:rPr lang="en-US" dirty="0">
                <a:solidFill>
                  <a:schemeClr val="bg1"/>
                </a:solidFill>
              </a:rPr>
              <a:t> and </a:t>
            </a:r>
            <a:r>
              <a:rPr lang="en-US" b="1" dirty="0">
                <a:solidFill>
                  <a:schemeClr val="bg1"/>
                </a:solidFill>
              </a:rPr>
              <a:t>Other Pathology Slide </a:t>
            </a:r>
            <a:r>
              <a:rPr lang="en-US" dirty="0">
                <a:solidFill>
                  <a:schemeClr val="bg1"/>
                </a:solidFill>
              </a:rPr>
              <a:t>methods are available for your use in the Pathology area. Make your selections, or add individual </a:t>
            </a:r>
            <a:r>
              <a:rPr lang="en-US" dirty="0" smtClean="0">
                <a:solidFill>
                  <a:schemeClr val="bg1"/>
                </a:solidFill>
              </a:rPr>
              <a:t>Pathology </a:t>
            </a:r>
            <a:r>
              <a:rPr lang="en-US" dirty="0">
                <a:solidFill>
                  <a:schemeClr val="bg1"/>
                </a:solidFill>
              </a:rPr>
              <a:t>requests as </a:t>
            </a:r>
            <a:r>
              <a:rPr lang="en-US" dirty="0" smtClean="0">
                <a:solidFill>
                  <a:schemeClr val="bg1"/>
                </a:solidFill>
              </a:rPr>
              <a:t>required</a:t>
            </a:r>
          </a:p>
        </p:txBody>
      </p:sp>
    </p:spTree>
    <p:extLst>
      <p:ext uri="{BB962C8B-B14F-4D97-AF65-F5344CB8AC3E}">
        <p14:creationId xmlns:p14="http://schemas.microsoft.com/office/powerpoint/2010/main" val="3859592144"/>
      </p:ext>
    </p:extLst>
  </p:cSld>
  <p:clrMapOvr>
    <a:masterClrMapping/>
  </p:clrMapOvr>
  <mc:AlternateContent xmlns:mc="http://schemas.openxmlformats.org/markup-compatibility/2006" xmlns:p14="http://schemas.microsoft.com/office/powerpoint/2010/main">
    <mc:Choice Requires="p14">
      <p:transition spd="med" p14:dur="700" advClick="0" advTm="9000">
        <p:fade/>
      </p:transition>
    </mc:Choice>
    <mc:Fallback xmlns="">
      <p:transition spd="med"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Rectangle 2"/>
          <p:cNvSpPr/>
          <p:nvPr/>
        </p:nvSpPr>
        <p:spPr>
          <a:xfrm>
            <a:off x="2296886" y="4071252"/>
            <a:ext cx="7347857" cy="124968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453403" y="2291776"/>
            <a:ext cx="4930185" cy="1200329"/>
          </a:xfrm>
          <a:prstGeom prst="rect">
            <a:avLst/>
          </a:prstGeom>
          <a:solidFill>
            <a:srgbClr val="F29220">
              <a:alpha val="75000"/>
            </a:srgbClr>
          </a:solidFill>
        </p:spPr>
        <p:txBody>
          <a:bodyPr wrap="square" rtlCol="0">
            <a:spAutoFit/>
          </a:bodyPr>
          <a:lstStyle/>
          <a:p>
            <a:r>
              <a:rPr lang="en-US" dirty="0">
                <a:solidFill>
                  <a:schemeClr val="bg1"/>
                </a:solidFill>
              </a:rPr>
              <a:t>The final section on this page is </a:t>
            </a:r>
            <a:r>
              <a:rPr lang="en-US" b="1" dirty="0">
                <a:solidFill>
                  <a:schemeClr val="bg1"/>
                </a:solidFill>
              </a:rPr>
              <a:t>Explanation of Request</a:t>
            </a:r>
            <a:r>
              <a:rPr lang="en-US" dirty="0">
                <a:solidFill>
                  <a:schemeClr val="bg1"/>
                </a:solidFill>
              </a:rPr>
              <a:t>.  Do not use this area to make any Records, Images, or Pathology requests – these must be done above in the three gray boxed areas</a:t>
            </a:r>
            <a:endParaRPr lang="en-US" dirty="0" smtClean="0">
              <a:solidFill>
                <a:schemeClr val="bg1"/>
              </a:solidFill>
            </a:endParaRPr>
          </a:p>
        </p:txBody>
      </p:sp>
      <p:pic>
        <p:nvPicPr>
          <p:cNvPr id="2" name="p_04_26">
            <a:hlinkClick r:id="" action="ppaction://media"/>
          </p:cNvPr>
          <p:cNvPicPr>
            <a:picLocks noChangeAspect="1"/>
          </p:cNvPicPr>
          <p:nvPr>
            <a:audioFile r:link="rId1"/>
            <p:extLst>
              <p:ext uri="{DAA4B4D4-6D71-4841-9C94-3DE7FCFB9230}">
                <p14:media xmlns:p14="http://schemas.microsoft.com/office/powerpoint/2010/main" r:embed="rId2">
                  <p14:trim st="441" end="323.8125"/>
                </p14:media>
              </p:ext>
            </p:extLst>
          </p:nvPr>
        </p:nvPicPr>
        <p:blipFill>
          <a:blip r:embed="rId5"/>
          <a:stretch>
            <a:fillRect/>
          </a:stretch>
        </p:blipFill>
        <p:spPr>
          <a:xfrm>
            <a:off x="10164763" y="4035425"/>
            <a:ext cx="406400" cy="406400"/>
          </a:xfrm>
          <a:prstGeom prst="rect">
            <a:avLst/>
          </a:prstGeom>
        </p:spPr>
      </p:pic>
    </p:spTree>
    <p:extLst>
      <p:ext uri="{BB962C8B-B14F-4D97-AF65-F5344CB8AC3E}">
        <p14:creationId xmlns:p14="http://schemas.microsoft.com/office/powerpoint/2010/main" val="381761612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65"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8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animBg="1"/>
      <p:bldP spid="4"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Rectangle 6"/>
          <p:cNvSpPr/>
          <p:nvPr/>
        </p:nvSpPr>
        <p:spPr>
          <a:xfrm>
            <a:off x="2296886" y="4071252"/>
            <a:ext cx="7347857" cy="124968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453403" y="2291776"/>
            <a:ext cx="4930185" cy="923330"/>
          </a:xfrm>
          <a:prstGeom prst="rect">
            <a:avLst/>
          </a:prstGeom>
          <a:solidFill>
            <a:srgbClr val="F29220">
              <a:alpha val="75000"/>
            </a:srgbClr>
          </a:solidFill>
        </p:spPr>
        <p:txBody>
          <a:bodyPr wrap="square" rtlCol="0">
            <a:spAutoFit/>
          </a:bodyPr>
          <a:lstStyle/>
          <a:p>
            <a:r>
              <a:rPr lang="en-US" dirty="0">
                <a:solidFill>
                  <a:schemeClr val="bg1"/>
                </a:solidFill>
              </a:rPr>
              <a:t>Use </a:t>
            </a:r>
            <a:r>
              <a:rPr lang="en-US" b="1" dirty="0">
                <a:solidFill>
                  <a:schemeClr val="bg1"/>
                </a:solidFill>
              </a:rPr>
              <a:t>Explanation of Request </a:t>
            </a:r>
            <a:r>
              <a:rPr lang="en-US" dirty="0">
                <a:solidFill>
                  <a:schemeClr val="bg1"/>
                </a:solidFill>
              </a:rPr>
              <a:t>to provide information eHealth Technologies may need to obtain the requested records, or contact the </a:t>
            </a:r>
            <a:r>
              <a:rPr lang="en-US" dirty="0" smtClean="0">
                <a:solidFill>
                  <a:schemeClr val="bg1"/>
                </a:solidFill>
              </a:rPr>
              <a:t>patient</a:t>
            </a:r>
          </a:p>
        </p:txBody>
      </p:sp>
      <p:pic>
        <p:nvPicPr>
          <p:cNvPr id="2" name="p_04_27">
            <a:hlinkClick r:id="" action="ppaction://media"/>
          </p:cNvPr>
          <p:cNvPicPr>
            <a:picLocks noChangeAspect="1"/>
          </p:cNvPicPr>
          <p:nvPr>
            <a:audioFile r:link="rId1"/>
            <p:extLst>
              <p:ext uri="{DAA4B4D4-6D71-4841-9C94-3DE7FCFB9230}">
                <p14:media xmlns:p14="http://schemas.microsoft.com/office/powerpoint/2010/main" r:embed="rId2">
                  <p14:trim st="352" end="11430.6875"/>
                </p14:media>
              </p:ext>
            </p:extLst>
          </p:nvPr>
        </p:nvPicPr>
        <p:blipFill>
          <a:blip r:embed="rId5"/>
          <a:stretch>
            <a:fillRect/>
          </a:stretch>
        </p:blipFill>
        <p:spPr>
          <a:xfrm>
            <a:off x="10240963" y="4043363"/>
            <a:ext cx="406400" cy="406400"/>
          </a:xfrm>
          <a:prstGeom prst="rect">
            <a:avLst/>
          </a:prstGeom>
        </p:spPr>
      </p:pic>
    </p:spTree>
    <p:extLst>
      <p:ext uri="{BB962C8B-B14F-4D97-AF65-F5344CB8AC3E}">
        <p14:creationId xmlns:p14="http://schemas.microsoft.com/office/powerpoint/2010/main" val="350812507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2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Rectangle 6"/>
          <p:cNvSpPr/>
          <p:nvPr/>
        </p:nvSpPr>
        <p:spPr>
          <a:xfrm>
            <a:off x="2296886" y="4071252"/>
            <a:ext cx="7347857" cy="124968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453403" y="2291776"/>
            <a:ext cx="4930185" cy="1200329"/>
          </a:xfrm>
          <a:prstGeom prst="rect">
            <a:avLst/>
          </a:prstGeom>
          <a:solidFill>
            <a:srgbClr val="F29220">
              <a:alpha val="75000"/>
            </a:srgbClr>
          </a:solidFill>
        </p:spPr>
        <p:txBody>
          <a:bodyPr wrap="square" rtlCol="0">
            <a:spAutoFit/>
          </a:bodyPr>
          <a:lstStyle/>
          <a:p>
            <a:r>
              <a:rPr lang="en-US" dirty="0" smtClean="0">
                <a:solidFill>
                  <a:schemeClr val="bg1"/>
                </a:solidFill>
              </a:rPr>
              <a:t>For </a:t>
            </a:r>
            <a:r>
              <a:rPr lang="en-US" dirty="0">
                <a:solidFill>
                  <a:schemeClr val="bg1"/>
                </a:solidFill>
              </a:rPr>
              <a:t>example, if the patient speaks a language other than English, or if there is a proxy involved in records authorization (or patient care) that </a:t>
            </a:r>
            <a:r>
              <a:rPr lang="en-US" dirty="0" smtClean="0">
                <a:solidFill>
                  <a:schemeClr val="bg1"/>
                </a:solidFill>
              </a:rPr>
              <a:t>eHealth Technologies </a:t>
            </a:r>
            <a:r>
              <a:rPr lang="en-US" dirty="0">
                <a:solidFill>
                  <a:schemeClr val="bg1"/>
                </a:solidFill>
              </a:rPr>
              <a:t>may need to know about</a:t>
            </a:r>
            <a:endParaRPr lang="en-US" dirty="0" smtClean="0">
              <a:solidFill>
                <a:schemeClr val="bg1"/>
              </a:solidFill>
            </a:endParaRPr>
          </a:p>
        </p:txBody>
      </p:sp>
      <p:pic>
        <p:nvPicPr>
          <p:cNvPr id="6" name="p_04_27">
            <a:hlinkClick r:id="" action="ppaction://media"/>
          </p:cNvPr>
          <p:cNvPicPr>
            <a:picLocks noChangeAspect="1"/>
          </p:cNvPicPr>
          <p:nvPr>
            <a:audioFile r:link="rId1"/>
            <p:extLst>
              <p:ext uri="{DAA4B4D4-6D71-4841-9C94-3DE7FCFB9230}">
                <p14:media xmlns:p14="http://schemas.microsoft.com/office/powerpoint/2010/main" r:embed="rId2">
                  <p14:trim st="8631" end="44.6875"/>
                </p14:media>
              </p:ext>
            </p:extLst>
          </p:nvPr>
        </p:nvPicPr>
        <p:blipFill>
          <a:blip r:embed="rId5"/>
          <a:stretch>
            <a:fillRect/>
          </a:stretch>
        </p:blipFill>
        <p:spPr>
          <a:xfrm>
            <a:off x="10240963" y="4043363"/>
            <a:ext cx="406400" cy="406400"/>
          </a:xfrm>
          <a:prstGeom prst="rect">
            <a:avLst/>
          </a:prstGeom>
        </p:spPr>
      </p:pic>
    </p:spTree>
    <p:extLst>
      <p:ext uri="{BB962C8B-B14F-4D97-AF65-F5344CB8AC3E}">
        <p14:creationId xmlns:p14="http://schemas.microsoft.com/office/powerpoint/2010/main" val="1009806642"/>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mediacall" presetSubtype="0" fill="hold" nodeType="withEffect">
                                  <p:stCondLst>
                                    <p:cond delay="0"/>
                                  </p:stCondLst>
                                  <p:childTnLst>
                                    <p:cmd type="call" cmd="playFrom(0.0)">
                                      <p:cBhvr>
                                        <p:cTn id="9" dur="113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7"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Rectangle 6"/>
          <p:cNvSpPr/>
          <p:nvPr/>
        </p:nvSpPr>
        <p:spPr>
          <a:xfrm>
            <a:off x="8262253" y="5459186"/>
            <a:ext cx="762004" cy="30806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53403" y="4000500"/>
            <a:ext cx="4930185" cy="1200329"/>
          </a:xfrm>
          <a:prstGeom prst="rect">
            <a:avLst/>
          </a:prstGeom>
          <a:solidFill>
            <a:srgbClr val="F29220">
              <a:alpha val="75000"/>
            </a:srgbClr>
          </a:solidFill>
        </p:spPr>
        <p:txBody>
          <a:bodyPr wrap="square" rtlCol="0">
            <a:spAutoFit/>
          </a:bodyPr>
          <a:lstStyle/>
          <a:p>
            <a:r>
              <a:rPr lang="en-US" dirty="0">
                <a:solidFill>
                  <a:schemeClr val="bg1"/>
                </a:solidFill>
              </a:rPr>
              <a:t>If you need to temporarily leave the record collection process for this patient, click the </a:t>
            </a:r>
            <a:r>
              <a:rPr lang="en-US" b="1" dirty="0">
                <a:solidFill>
                  <a:schemeClr val="bg1"/>
                </a:solidFill>
              </a:rPr>
              <a:t>Save Draft</a:t>
            </a:r>
            <a:r>
              <a:rPr lang="en-US" dirty="0">
                <a:solidFill>
                  <a:schemeClr val="bg1"/>
                </a:solidFill>
              </a:rPr>
              <a:t> button so you can return at a later time and finish the request</a:t>
            </a:r>
            <a:endParaRPr lang="en-US" dirty="0" smtClean="0">
              <a:solidFill>
                <a:schemeClr val="bg1"/>
              </a:solidFill>
            </a:endParaRPr>
          </a:p>
        </p:txBody>
      </p:sp>
      <p:pic>
        <p:nvPicPr>
          <p:cNvPr id="8" name="p_04_28">
            <a:hlinkClick r:id="" action="ppaction://media"/>
          </p:cNvPr>
          <p:cNvPicPr>
            <a:picLocks noChangeAspect="1"/>
          </p:cNvPicPr>
          <p:nvPr>
            <a:audioFile r:link="rId1"/>
            <p:extLst>
              <p:ext uri="{DAA4B4D4-6D71-4841-9C94-3DE7FCFB9230}">
                <p14:media xmlns:p14="http://schemas.microsoft.com/office/powerpoint/2010/main" r:embed="rId2">
                  <p14:trim st="5282" end="0.3125"/>
                </p14:media>
              </p:ext>
            </p:extLst>
          </p:nvPr>
        </p:nvPicPr>
        <p:blipFill>
          <a:blip r:embed="rId5"/>
          <a:stretch>
            <a:fillRect/>
          </a:stretch>
        </p:blipFill>
        <p:spPr>
          <a:xfrm>
            <a:off x="10021888" y="5000625"/>
            <a:ext cx="406400" cy="406400"/>
          </a:xfrm>
          <a:prstGeom prst="rect">
            <a:avLst/>
          </a:prstGeom>
        </p:spPr>
      </p:pic>
    </p:spTree>
    <p:extLst>
      <p:ext uri="{BB962C8B-B14F-4D97-AF65-F5344CB8AC3E}">
        <p14:creationId xmlns:p14="http://schemas.microsoft.com/office/powerpoint/2010/main" val="2447884066"/>
      </p:ext>
    </p:extLst>
  </p:cSld>
  <p:clrMapOvr>
    <a:masterClrMapping/>
  </p:clrMapOvr>
  <mc:AlternateContent xmlns:mc="http://schemas.openxmlformats.org/markup-compatibility/2006" xmlns:p14="http://schemas.microsoft.com/office/powerpoint/2010/main">
    <mc:Choice Requires="p14">
      <p:transition spd="med" p14:dur="700" advClick="0" advTm="9000">
        <p:fade/>
      </p:transition>
    </mc:Choice>
    <mc:Fallback xmlns="">
      <p:transition spd="med"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4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 presetClass="mediacall" presetSubtype="0" fill="hold" nodeType="withEffect">
                                  <p:stCondLst>
                                    <p:cond delay="0"/>
                                  </p:stCondLst>
                                  <p:childTnLst>
                                    <p:cmd type="call" cmd="playFrom(0.0)">
                                      <p:cBhvr>
                                        <p:cTn id="12"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8"/>
                </p:tgtEl>
              </p:cMediaNode>
            </p:audio>
          </p:childTnLst>
        </p:cTn>
      </p:par>
    </p:tnLst>
    <p:bldLst>
      <p:bldP spid="7" grpId="0" animBg="1"/>
      <p:bldP spid="6"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Rectangle 6"/>
          <p:cNvSpPr/>
          <p:nvPr/>
        </p:nvSpPr>
        <p:spPr>
          <a:xfrm>
            <a:off x="8986157" y="5459186"/>
            <a:ext cx="631372" cy="30806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28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77425" y="5170488"/>
            <a:ext cx="406400" cy="406400"/>
          </a:xfrm>
          <a:prstGeom prst="rect">
            <a:avLst/>
          </a:prstGeom>
        </p:spPr>
      </p:pic>
      <p:sp>
        <p:nvSpPr>
          <p:cNvPr id="9" name="TextBox 8"/>
          <p:cNvSpPr txBox="1"/>
          <p:nvPr/>
        </p:nvSpPr>
        <p:spPr>
          <a:xfrm>
            <a:off x="2397788" y="4387850"/>
            <a:ext cx="4930185" cy="1477328"/>
          </a:xfrm>
          <a:prstGeom prst="rect">
            <a:avLst/>
          </a:prstGeom>
          <a:solidFill>
            <a:srgbClr val="F29220">
              <a:alpha val="75000"/>
            </a:srgbClr>
          </a:solidFill>
        </p:spPr>
        <p:txBody>
          <a:bodyPr wrap="square" rtlCol="0">
            <a:spAutoFit/>
          </a:bodyPr>
          <a:lstStyle/>
          <a:p>
            <a:r>
              <a:rPr lang="en-US" dirty="0">
                <a:solidFill>
                  <a:schemeClr val="bg1"/>
                </a:solidFill>
              </a:rPr>
              <a:t>Once all areas are completed, click on the </a:t>
            </a:r>
            <a:r>
              <a:rPr lang="en-US" b="1" dirty="0">
                <a:solidFill>
                  <a:schemeClr val="bg1"/>
                </a:solidFill>
              </a:rPr>
              <a:t>Next</a:t>
            </a:r>
            <a:r>
              <a:rPr lang="en-US" dirty="0">
                <a:solidFill>
                  <a:schemeClr val="bg1"/>
                </a:solidFill>
              </a:rPr>
              <a:t> button to save and return you to the </a:t>
            </a:r>
            <a:r>
              <a:rPr lang="en-US" b="1" dirty="0">
                <a:solidFill>
                  <a:schemeClr val="bg1"/>
                </a:solidFill>
              </a:rPr>
              <a:t>Records Retrieval Providers</a:t>
            </a:r>
            <a:r>
              <a:rPr lang="en-US" dirty="0">
                <a:solidFill>
                  <a:schemeClr val="bg1"/>
                </a:solidFill>
              </a:rPr>
              <a:t> screen, now populated with the Provider information as well as the </a:t>
            </a:r>
            <a:r>
              <a:rPr lang="en-US" b="1" dirty="0">
                <a:solidFill>
                  <a:schemeClr val="bg1"/>
                </a:solidFill>
              </a:rPr>
              <a:t>Records Requested</a:t>
            </a:r>
          </a:p>
        </p:txBody>
      </p:sp>
    </p:spTree>
    <p:extLst>
      <p:ext uri="{BB962C8B-B14F-4D97-AF65-F5344CB8AC3E}">
        <p14:creationId xmlns:p14="http://schemas.microsoft.com/office/powerpoint/2010/main" val="2205603690"/>
      </p:ext>
    </p:extLst>
  </p:cSld>
  <p:clrMapOvr>
    <a:masterClrMapping/>
  </p:clrMapOvr>
  <mc:AlternateContent xmlns:mc="http://schemas.openxmlformats.org/markup-compatibility/2006" xmlns:p14="http://schemas.microsoft.com/office/powerpoint/2010/main">
    <mc:Choice Requires="p14">
      <p:transition spd="med" p14:dur="700" advClick="0" advTm="4250">
        <p:fade/>
      </p:transition>
    </mc:Choice>
    <mc:Fallback xmlns="">
      <p:transition spd="med" advClick="0" advTm="4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2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2"/>
                </p:tgtEl>
              </p:cMediaNode>
            </p:audio>
          </p:childTnLst>
        </p:cTn>
      </p:par>
    </p:tnLst>
    <p:bldLst>
      <p:bldP spid="7" grpId="0" animBg="1"/>
      <p:bldP spid="9"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8" name="Rectangle 7"/>
          <p:cNvSpPr/>
          <p:nvPr/>
        </p:nvSpPr>
        <p:spPr>
          <a:xfrm>
            <a:off x="2397788" y="3761014"/>
            <a:ext cx="1177750" cy="33662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57357" y="3755571"/>
            <a:ext cx="576943" cy="47352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97788" y="4387850"/>
            <a:ext cx="4930185" cy="1477328"/>
          </a:xfrm>
          <a:prstGeom prst="rect">
            <a:avLst/>
          </a:prstGeom>
          <a:solidFill>
            <a:srgbClr val="F29220">
              <a:alpha val="75000"/>
            </a:srgbClr>
          </a:solidFill>
        </p:spPr>
        <p:txBody>
          <a:bodyPr wrap="square" rtlCol="0">
            <a:spAutoFit/>
          </a:bodyPr>
          <a:lstStyle/>
          <a:p>
            <a:r>
              <a:rPr lang="en-US" dirty="0">
                <a:solidFill>
                  <a:schemeClr val="bg1"/>
                </a:solidFill>
              </a:rPr>
              <a:t>Once all areas are completed, click on the </a:t>
            </a:r>
            <a:r>
              <a:rPr lang="en-US" b="1" dirty="0">
                <a:solidFill>
                  <a:schemeClr val="bg1"/>
                </a:solidFill>
              </a:rPr>
              <a:t>Next</a:t>
            </a:r>
            <a:r>
              <a:rPr lang="en-US" dirty="0">
                <a:solidFill>
                  <a:schemeClr val="bg1"/>
                </a:solidFill>
              </a:rPr>
              <a:t> button to save and return you to the </a:t>
            </a:r>
            <a:r>
              <a:rPr lang="en-US" b="1" dirty="0">
                <a:solidFill>
                  <a:schemeClr val="bg1"/>
                </a:solidFill>
              </a:rPr>
              <a:t>Records Retrieval Providers</a:t>
            </a:r>
            <a:r>
              <a:rPr lang="en-US" dirty="0">
                <a:solidFill>
                  <a:schemeClr val="bg1"/>
                </a:solidFill>
              </a:rPr>
              <a:t> screen, now populated with the Provider information as well as the </a:t>
            </a:r>
            <a:r>
              <a:rPr lang="en-US" b="1" dirty="0">
                <a:solidFill>
                  <a:schemeClr val="bg1"/>
                </a:solidFill>
              </a:rPr>
              <a:t>Records Requested</a:t>
            </a:r>
          </a:p>
        </p:txBody>
      </p:sp>
    </p:spTree>
    <p:extLst>
      <p:ext uri="{BB962C8B-B14F-4D97-AF65-F5344CB8AC3E}">
        <p14:creationId xmlns:p14="http://schemas.microsoft.com/office/powerpoint/2010/main" val="2064333674"/>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grpId="1" nodeType="withEffect">
                                  <p:stCondLst>
                                    <p:cond delay="420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51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9" name="Rectangle 8"/>
          <p:cNvSpPr/>
          <p:nvPr/>
        </p:nvSpPr>
        <p:spPr>
          <a:xfrm>
            <a:off x="5591826" y="2743200"/>
            <a:ext cx="1418574" cy="316653"/>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515643" y="4413653"/>
            <a:ext cx="4930185" cy="646331"/>
          </a:xfrm>
          <a:prstGeom prst="rect">
            <a:avLst/>
          </a:prstGeom>
          <a:solidFill>
            <a:srgbClr val="F29220">
              <a:alpha val="75000"/>
            </a:srgbClr>
          </a:solidFill>
        </p:spPr>
        <p:txBody>
          <a:bodyPr wrap="square" rtlCol="0">
            <a:spAutoFit/>
          </a:bodyPr>
          <a:lstStyle/>
          <a:p>
            <a:r>
              <a:rPr lang="en-US" dirty="0">
                <a:solidFill>
                  <a:schemeClr val="bg1"/>
                </a:solidFill>
              </a:rPr>
              <a:t>To add additional providers, repeat the process of provider search and records selection</a:t>
            </a:r>
            <a:endParaRPr lang="en-US" b="1" dirty="0" smtClean="0">
              <a:solidFill>
                <a:schemeClr val="bg1"/>
              </a:solidFill>
            </a:endParaRPr>
          </a:p>
        </p:txBody>
      </p:sp>
      <p:pic>
        <p:nvPicPr>
          <p:cNvPr id="2" name="p_04_30">
            <a:hlinkClick r:id="" action="ppaction://media"/>
          </p:cNvPr>
          <p:cNvPicPr>
            <a:picLocks noChangeAspect="1"/>
          </p:cNvPicPr>
          <p:nvPr>
            <a:audioFile r:link="rId1"/>
            <p:extLst>
              <p:ext uri="{DAA4B4D4-6D71-4841-9C94-3DE7FCFB9230}">
                <p14:media xmlns:p14="http://schemas.microsoft.com/office/powerpoint/2010/main" r:embed="rId2">
                  <p14:trim st="360" end="207.8125"/>
                </p14:media>
              </p:ext>
            </p:extLst>
          </p:nvPr>
        </p:nvPicPr>
        <p:blipFill>
          <a:blip r:embed="rId5"/>
          <a:stretch>
            <a:fillRect/>
          </a:stretch>
        </p:blipFill>
        <p:spPr>
          <a:xfrm>
            <a:off x="6473825" y="5373688"/>
            <a:ext cx="406400" cy="406400"/>
          </a:xfrm>
          <a:prstGeom prst="rect">
            <a:avLst/>
          </a:prstGeom>
        </p:spPr>
      </p:pic>
    </p:spTree>
    <p:extLst>
      <p:ext uri="{BB962C8B-B14F-4D97-AF65-F5344CB8AC3E}">
        <p14:creationId xmlns:p14="http://schemas.microsoft.com/office/powerpoint/2010/main" val="336235341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20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grpId="1" nodeType="withEffect">
                                  <p:stCondLst>
                                    <p:cond delay="300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fill="hold" display="0">
                  <p:stCondLst>
                    <p:cond delay="indefinite"/>
                  </p:stCondLst>
                  <p:endCondLst>
                    <p:cond evt="onStopAudio" delay="0">
                      <p:tgtEl>
                        <p:sldTgt/>
                      </p:tgtEl>
                    </p:cond>
                  </p:endCondLst>
                </p:cTn>
                <p:tgtEl>
                  <p:spTgt spid="2"/>
                </p:tgtEl>
              </p:cMediaNode>
            </p:audio>
          </p:childTnLst>
        </p:cTn>
      </p:par>
    </p:tnLst>
    <p:bldLst>
      <p:bldP spid="9" grpId="0" animBg="1"/>
      <p:bldP spid="9" grpId="1"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522720" y="1197033"/>
            <a:ext cx="8036170" cy="4713316"/>
          </a:xfrm>
          <a:prstGeom prst="rect">
            <a:avLst/>
          </a:prstGeom>
        </p:spPr>
        <p:txBody>
          <a:bodyPr vert="horz" lIns="91440" tIns="91440" rIns="274320" bIns="45720" rtlCol="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marL="631825" algn="ctr">
              <a:lnSpc>
                <a:spcPct val="100000"/>
              </a:lnSpc>
            </a:pPr>
            <a:r>
              <a:rPr lang="en-US" dirty="0" smtClean="0">
                <a:solidFill>
                  <a:schemeClr val="bg1"/>
                </a:solidFill>
              </a:rPr>
              <a:t>Now </a:t>
            </a:r>
            <a:r>
              <a:rPr lang="en-US" dirty="0">
                <a:solidFill>
                  <a:schemeClr val="bg1"/>
                </a:solidFill>
              </a:rPr>
              <a:t>go on to the next program </a:t>
            </a:r>
            <a:r>
              <a:rPr lang="en-US" dirty="0" smtClean="0">
                <a:solidFill>
                  <a:schemeClr val="bg1"/>
                </a:solidFill>
              </a:rPr>
              <a:t>module:</a:t>
            </a:r>
          </a:p>
          <a:p>
            <a:pPr marL="855663" algn="ctr">
              <a:lnSpc>
                <a:spcPct val="100000"/>
              </a:lnSpc>
            </a:pPr>
            <a:r>
              <a:rPr lang="en-US" sz="2000" dirty="0" smtClean="0">
                <a:solidFill>
                  <a:schemeClr val="bg2">
                    <a:lumMod val="10000"/>
                  </a:schemeClr>
                </a:solidFill>
              </a:rPr>
              <a:t>(or go back to review a previous module)</a:t>
            </a:r>
            <a:br>
              <a:rPr lang="en-US" sz="2000" dirty="0" smtClean="0">
                <a:solidFill>
                  <a:schemeClr val="bg2">
                    <a:lumMod val="10000"/>
                  </a:schemeClr>
                </a:solidFill>
              </a:rPr>
            </a:br>
            <a:endParaRPr lang="en-US" sz="2000" dirty="0" smtClean="0">
              <a:solidFill>
                <a:schemeClr val="bg2">
                  <a:lumMod val="10000"/>
                </a:schemeClr>
              </a:solidFill>
            </a:endParaRPr>
          </a:p>
          <a:p>
            <a:pPr marL="1828800" algn="l">
              <a:lnSpc>
                <a:spcPct val="100000"/>
              </a:lnSpc>
            </a:pPr>
            <a:r>
              <a:rPr lang="en-US" dirty="0" smtClean="0">
                <a:solidFill>
                  <a:schemeClr val="bg2">
                    <a:lumMod val="10000"/>
                  </a:schemeClr>
                </a:solidFill>
              </a:rPr>
              <a:t>INTRODUCTION</a:t>
            </a:r>
            <a:endParaRPr lang="en-US" dirty="0">
              <a:solidFill>
                <a:schemeClr val="bg2">
                  <a:lumMod val="10000"/>
                </a:schemeClr>
              </a:solidFill>
            </a:endParaRPr>
          </a:p>
          <a:p>
            <a:pPr marL="1828800" algn="l">
              <a:lnSpc>
                <a:spcPct val="100000"/>
              </a:lnSpc>
            </a:pPr>
            <a:r>
              <a:rPr lang="en-US" dirty="0" smtClean="0">
                <a:solidFill>
                  <a:schemeClr val="bg1"/>
                </a:solidFill>
              </a:rPr>
              <a:t>PATIENT DEMOGRAPHICS</a:t>
            </a:r>
          </a:p>
          <a:p>
            <a:pPr marL="1828800" algn="l">
              <a:lnSpc>
                <a:spcPct val="100000"/>
              </a:lnSpc>
            </a:pPr>
            <a:r>
              <a:rPr lang="en-US" dirty="0" smtClean="0">
                <a:ln w="0"/>
                <a:solidFill>
                  <a:schemeClr val="tx1">
                    <a:lumMod val="85000"/>
                    <a:lumOff val="15000"/>
                  </a:schemeClr>
                </a:solidFill>
                <a:effectLst>
                  <a:outerShdw blurRad="38100" dist="19050" dir="2700000" algn="tl" rotWithShape="0">
                    <a:schemeClr val="dk1">
                      <a:alpha val="40000"/>
                    </a:schemeClr>
                  </a:outerShdw>
                </a:effectLst>
              </a:rPr>
              <a:t>PATIENT INTAKE OPTIONS</a:t>
            </a:r>
          </a:p>
          <a:p>
            <a:pPr marL="1828800" algn="l">
              <a:lnSpc>
                <a:spcPct val="100000"/>
              </a:lnSpc>
            </a:pPr>
            <a:r>
              <a:rPr lang="en-US" dirty="0" smtClean="0">
                <a:ln w="0"/>
                <a:solidFill>
                  <a:schemeClr val="tx1">
                    <a:lumMod val="85000"/>
                    <a:lumOff val="15000"/>
                  </a:schemeClr>
                </a:solidFill>
                <a:effectLst>
                  <a:outerShdw blurRad="38100" dist="19050" dir="2700000" algn="tl" rotWithShape="0">
                    <a:schemeClr val="dk1">
                      <a:alpha val="40000"/>
                    </a:schemeClr>
                  </a:outerShdw>
                </a:effectLst>
              </a:rPr>
              <a:t>IDENTIFYING RECORDS PROVIDERS</a:t>
            </a:r>
          </a:p>
          <a:p>
            <a:pPr marL="1828800" algn="l">
              <a:lnSpc>
                <a:spcPct val="100000"/>
              </a:lnSpc>
            </a:pPr>
            <a:r>
              <a:rPr lang="en-US" dirty="0" smtClean="0">
                <a:ln w="0"/>
                <a:solidFill>
                  <a:schemeClr val="tx1">
                    <a:lumMod val="85000"/>
                    <a:lumOff val="15000"/>
                  </a:schemeClr>
                </a:solidFill>
                <a:effectLst>
                  <a:outerShdw blurRad="38100" dist="19050" dir="2700000" algn="tl" rotWithShape="0">
                    <a:schemeClr val="dk1">
                      <a:alpha val="40000"/>
                    </a:schemeClr>
                  </a:outerShdw>
                </a:effectLst>
              </a:rPr>
              <a:t>MANAGE PATIENT TO-DO LIST</a:t>
            </a:r>
            <a:endParaRPr lang="en-US"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7" name="Action Button: Forward or Next 6">
            <a:hlinkClick r:id="rId4" action="ppaction://hlinksldjump" highlightClick="1">
              <a:snd r:embed="rId5" name="whoosh.wav"/>
            </a:hlinkClick>
            <a:hlinkHover r:id="" action="ppaction://noaction">
              <a:snd r:embed="rId6" name="click.wav"/>
            </a:hlinkHover>
          </p:cNvPr>
          <p:cNvSpPr/>
          <p:nvPr/>
        </p:nvSpPr>
        <p:spPr>
          <a:xfrm>
            <a:off x="2630680" y="2925987"/>
            <a:ext cx="738281" cy="40712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4" action="ppaction://hlinksldjump">
              <a:snd r:embed="rId5" name="whoosh.wav"/>
            </a:hlinkClick>
            <a:hlinkHover r:id="" action="ppaction://noaction" highlightClick="1">
              <a:snd r:embed="rId6" name="click.wav"/>
            </a:hlinkHover>
          </p:cNvPr>
          <p:cNvSpPr/>
          <p:nvPr/>
        </p:nvSpPr>
        <p:spPr>
          <a:xfrm>
            <a:off x="2630681" y="2916361"/>
            <a:ext cx="5150186" cy="407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hlinkClick r:id="" action="ppaction://hlinkshowjump?jump=endshow" highlightClick="1">
              <a:snd r:embed="rId7" name="voltage.wav"/>
            </a:hlinkClick>
            <a:hlinkHover r:id="" action="ppaction://noaction" highlightClick="1">
              <a:snd r:embed="rId6" name="click.wav"/>
            </a:hlinkHover>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40805" y="5394118"/>
            <a:ext cx="736598" cy="737347"/>
          </a:xfrm>
          <a:prstGeom prst="rect">
            <a:avLst/>
          </a:prstGeom>
        </p:spPr>
      </p:pic>
      <p:sp>
        <p:nvSpPr>
          <p:cNvPr id="10" name="Rectangle 9">
            <a:hlinkClick r:id="rId9" action="ppaction://hlinksldjump">
              <a:snd r:embed="rId5" name="whoosh.wav"/>
            </a:hlinkClick>
            <a:hlinkHover r:id="" action="ppaction://noaction" highlightClick="1">
              <a:snd r:embed="rId6" name="click.wav"/>
            </a:hlinkHover>
          </p:cNvPr>
          <p:cNvSpPr/>
          <p:nvPr/>
        </p:nvSpPr>
        <p:spPr>
          <a:xfrm>
            <a:off x="3368961" y="2439282"/>
            <a:ext cx="2815708"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_01_26">
            <a:hlinkClick r:id="" action="ppaction://media"/>
          </p:cNvPr>
          <p:cNvPicPr>
            <a:picLocks noChangeAspect="1"/>
          </p:cNvPicPr>
          <p:nvPr>
            <a:audioFile r:link="rId1"/>
            <p:extLst>
              <p:ext uri="{DAA4B4D4-6D71-4841-9C94-3DE7FCFB9230}">
                <p14:media xmlns:p14="http://schemas.microsoft.com/office/powerpoint/2010/main" r:embed="rId2">
                  <p14:trim st="4534" end="88.625"/>
                </p14:media>
              </p:ext>
            </p:extLst>
          </p:nvPr>
        </p:nvPicPr>
        <p:blipFill>
          <a:blip r:embed="rId10"/>
          <a:stretch>
            <a:fillRect/>
          </a:stretch>
        </p:blipFill>
        <p:spPr>
          <a:xfrm>
            <a:off x="6042025" y="2584450"/>
            <a:ext cx="406400" cy="406400"/>
          </a:xfrm>
          <a:prstGeom prst="rect">
            <a:avLst/>
          </a:prstGeom>
        </p:spPr>
      </p:pic>
    </p:spTree>
    <p:extLst>
      <p:ext uri="{BB962C8B-B14F-4D97-AF65-F5344CB8AC3E}">
        <p14:creationId xmlns:p14="http://schemas.microsoft.com/office/powerpoint/2010/main" val="157939419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1000" autoRev="1" fill="remove"/>
                                        <p:tgtEl>
                                          <p:spTgt spid="7"/>
                                        </p:tgtEl>
                                        <p:attrNameLst>
                                          <p:attrName>style.color</p:attrName>
                                        </p:attrNameLst>
                                      </p:cBhvr>
                                      <p:to>
                                        <a:schemeClr val="bg1"/>
                                      </p:to>
                                    </p:animClr>
                                    <p:animClr clrSpc="rgb" dir="cw">
                                      <p:cBhvr>
                                        <p:cTn id="7" dur="1000" autoRev="1" fill="remove"/>
                                        <p:tgtEl>
                                          <p:spTgt spid="7"/>
                                        </p:tgtEl>
                                        <p:attrNameLst>
                                          <p:attrName>fillcolor</p:attrName>
                                        </p:attrNameLst>
                                      </p:cBhvr>
                                      <p:to>
                                        <a:schemeClr val="bg1"/>
                                      </p:to>
                                    </p:animClr>
                                    <p:set>
                                      <p:cBhvr>
                                        <p:cTn id="8" dur="1000" autoRev="1" fill="remove"/>
                                        <p:tgtEl>
                                          <p:spTgt spid="7"/>
                                        </p:tgtEl>
                                        <p:attrNameLst>
                                          <p:attrName>fill.type</p:attrName>
                                        </p:attrNameLst>
                                      </p:cBhvr>
                                      <p:to>
                                        <p:strVal val="solid"/>
                                      </p:to>
                                    </p:set>
                                    <p:set>
                                      <p:cBhvr>
                                        <p:cTn id="9" dur="1000" autoRev="1" fill="remove"/>
                                        <p:tgtEl>
                                          <p:spTgt spid="7"/>
                                        </p:tgtEl>
                                        <p:attrNameLst>
                                          <p:attrName>fill.on</p:attrName>
                                        </p:attrNameLst>
                                      </p:cBhvr>
                                      <p:to>
                                        <p:strVal val="true"/>
                                      </p:to>
                                    </p:set>
                                  </p:childTnLst>
                                </p:cTn>
                              </p:par>
                              <p:par>
                                <p:cTn id="10" presetID="1" presetClass="mediacall" presetSubtype="0" fill="hold" nodeType="withEffect">
                                  <p:stCondLst>
                                    <p:cond delay="0"/>
                                  </p:stCondLst>
                                  <p:childTnLst>
                                    <p:cmd type="call" cmd="playFrom(0.0)">
                                      <p:cBhvr>
                                        <p:cTn id="11" dur="425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11"/>
                </p:tgtEl>
              </p:cMediaNode>
            </p:audio>
          </p:childTnLst>
        </p:cTn>
      </p:par>
    </p:tnLst>
    <p:bldLst>
      <p:bldP spid="7"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9" name="Rectangle 8"/>
          <p:cNvSpPr/>
          <p:nvPr/>
        </p:nvSpPr>
        <p:spPr>
          <a:xfrm>
            <a:off x="2480682" y="2474891"/>
            <a:ext cx="6957957" cy="30217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15643" y="4413653"/>
            <a:ext cx="4930185" cy="646331"/>
          </a:xfrm>
          <a:prstGeom prst="rect">
            <a:avLst/>
          </a:prstGeom>
          <a:solidFill>
            <a:srgbClr val="F29220">
              <a:alpha val="75000"/>
            </a:srgbClr>
          </a:solidFill>
        </p:spPr>
        <p:txBody>
          <a:bodyPr wrap="square" rtlCol="0">
            <a:spAutoFit/>
          </a:bodyPr>
          <a:lstStyle/>
          <a:p>
            <a:r>
              <a:rPr lang="en-US" dirty="0">
                <a:solidFill>
                  <a:schemeClr val="bg1"/>
                </a:solidFill>
              </a:rPr>
              <a:t>To add additional providers, repeat the process of provider search and records selection</a:t>
            </a:r>
            <a:endParaRPr lang="en-US" b="1" dirty="0" smtClean="0">
              <a:solidFill>
                <a:schemeClr val="bg1"/>
              </a:solidFill>
            </a:endParaRPr>
          </a:p>
        </p:txBody>
      </p:sp>
    </p:spTree>
    <p:extLst>
      <p:ext uri="{BB962C8B-B14F-4D97-AF65-F5344CB8AC3E}">
        <p14:creationId xmlns:p14="http://schemas.microsoft.com/office/powerpoint/2010/main" val="4127201735"/>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9" name="Rectangle 8"/>
          <p:cNvSpPr/>
          <p:nvPr/>
        </p:nvSpPr>
        <p:spPr>
          <a:xfrm>
            <a:off x="2510972" y="3320143"/>
            <a:ext cx="767862" cy="23194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39643" y="4753622"/>
            <a:ext cx="4930185" cy="923330"/>
          </a:xfrm>
          <a:prstGeom prst="rect">
            <a:avLst/>
          </a:prstGeom>
          <a:solidFill>
            <a:srgbClr val="F29220">
              <a:alpha val="75000"/>
            </a:srgbClr>
          </a:solidFill>
        </p:spPr>
        <p:txBody>
          <a:bodyPr wrap="square" rtlCol="0">
            <a:spAutoFit/>
          </a:bodyPr>
          <a:lstStyle/>
          <a:p>
            <a:r>
              <a:rPr lang="en-US" dirty="0">
                <a:solidFill>
                  <a:schemeClr val="bg1"/>
                </a:solidFill>
              </a:rPr>
              <a:t>You will submit one request for all the providers you require </a:t>
            </a:r>
            <a:r>
              <a:rPr lang="en-US" dirty="0" smtClean="0">
                <a:solidFill>
                  <a:schemeClr val="bg1"/>
                </a:solidFill>
              </a:rPr>
              <a:t>Records</a:t>
            </a:r>
            <a:r>
              <a:rPr lang="en-US" dirty="0">
                <a:solidFill>
                  <a:schemeClr val="bg1"/>
                </a:solidFill>
              </a:rPr>
              <a:t>, </a:t>
            </a:r>
            <a:r>
              <a:rPr lang="en-US" dirty="0" smtClean="0">
                <a:solidFill>
                  <a:schemeClr val="bg1"/>
                </a:solidFill>
              </a:rPr>
              <a:t>Images</a:t>
            </a:r>
            <a:r>
              <a:rPr lang="en-US" dirty="0">
                <a:solidFill>
                  <a:schemeClr val="bg1"/>
                </a:solidFill>
              </a:rPr>
              <a:t>, or </a:t>
            </a:r>
            <a:r>
              <a:rPr lang="en-US" dirty="0" smtClean="0">
                <a:solidFill>
                  <a:schemeClr val="bg1"/>
                </a:solidFill>
              </a:rPr>
              <a:t>Pathology </a:t>
            </a:r>
            <a:r>
              <a:rPr lang="en-US" dirty="0">
                <a:solidFill>
                  <a:schemeClr val="bg1"/>
                </a:solidFill>
              </a:rPr>
              <a:t>from - NOT one request for each provider</a:t>
            </a:r>
            <a:endParaRPr lang="en-US" b="1" dirty="0" smtClean="0">
              <a:solidFill>
                <a:schemeClr val="bg1"/>
              </a:solidFill>
            </a:endParaRPr>
          </a:p>
        </p:txBody>
      </p:sp>
    </p:spTree>
    <p:extLst>
      <p:ext uri="{BB962C8B-B14F-4D97-AF65-F5344CB8AC3E}">
        <p14:creationId xmlns:p14="http://schemas.microsoft.com/office/powerpoint/2010/main" val="446688668"/>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9" name="Rectangle 8"/>
          <p:cNvSpPr/>
          <p:nvPr/>
        </p:nvSpPr>
        <p:spPr>
          <a:xfrm>
            <a:off x="2438399" y="4114801"/>
            <a:ext cx="1214847" cy="23194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2535" y="1752514"/>
            <a:ext cx="4930185" cy="1200329"/>
          </a:xfrm>
          <a:prstGeom prst="rect">
            <a:avLst/>
          </a:prstGeom>
          <a:solidFill>
            <a:srgbClr val="F29220">
              <a:alpha val="75000"/>
            </a:srgbClr>
          </a:solidFill>
        </p:spPr>
        <p:txBody>
          <a:bodyPr wrap="square" rtlCol="0">
            <a:spAutoFit/>
          </a:bodyPr>
          <a:lstStyle/>
          <a:p>
            <a:r>
              <a:rPr lang="en-US" dirty="0">
                <a:solidFill>
                  <a:schemeClr val="bg1"/>
                </a:solidFill>
              </a:rPr>
              <a:t>I</a:t>
            </a:r>
            <a:r>
              <a:rPr lang="en-US" dirty="0" smtClean="0">
                <a:solidFill>
                  <a:schemeClr val="bg1"/>
                </a:solidFill>
              </a:rPr>
              <a:t>f </a:t>
            </a:r>
            <a:r>
              <a:rPr lang="en-US" dirty="0">
                <a:solidFill>
                  <a:schemeClr val="bg1"/>
                </a:solidFill>
              </a:rPr>
              <a:t>requesting records from additional providers, you can use the </a:t>
            </a:r>
            <a:r>
              <a:rPr lang="en-US" b="1" dirty="0">
                <a:solidFill>
                  <a:schemeClr val="bg1"/>
                </a:solidFill>
              </a:rPr>
              <a:t>Copy </a:t>
            </a:r>
            <a:r>
              <a:rPr lang="en-US" b="1" dirty="0" smtClean="0">
                <a:solidFill>
                  <a:schemeClr val="bg1"/>
                </a:solidFill>
              </a:rPr>
              <a:t>Selections From </a:t>
            </a:r>
            <a:r>
              <a:rPr lang="en-US" dirty="0">
                <a:solidFill>
                  <a:schemeClr val="bg1"/>
                </a:solidFill>
              </a:rPr>
              <a:t>function to select the entire range of </a:t>
            </a:r>
            <a:r>
              <a:rPr lang="en-US" b="1" dirty="0">
                <a:solidFill>
                  <a:schemeClr val="bg1"/>
                </a:solidFill>
              </a:rPr>
              <a:t>Records</a:t>
            </a:r>
            <a:r>
              <a:rPr lang="en-US" dirty="0">
                <a:solidFill>
                  <a:schemeClr val="bg1"/>
                </a:solidFill>
              </a:rPr>
              <a:t>, </a:t>
            </a:r>
            <a:r>
              <a:rPr lang="en-US" b="1" dirty="0">
                <a:solidFill>
                  <a:schemeClr val="bg1"/>
                </a:solidFill>
              </a:rPr>
              <a:t>Images</a:t>
            </a:r>
            <a:r>
              <a:rPr lang="en-US" dirty="0">
                <a:solidFill>
                  <a:schemeClr val="bg1"/>
                </a:solidFill>
              </a:rPr>
              <a:t>, and </a:t>
            </a:r>
            <a:r>
              <a:rPr lang="en-US" b="1" dirty="0">
                <a:solidFill>
                  <a:schemeClr val="bg1"/>
                </a:solidFill>
              </a:rPr>
              <a:t>Pathology</a:t>
            </a:r>
            <a:r>
              <a:rPr lang="en-US" dirty="0">
                <a:solidFill>
                  <a:schemeClr val="bg1"/>
                </a:solidFill>
              </a:rPr>
              <a:t> from these additional </a:t>
            </a:r>
            <a:r>
              <a:rPr lang="en-US" dirty="0" smtClean="0">
                <a:solidFill>
                  <a:schemeClr val="bg1"/>
                </a:solidFill>
              </a:rPr>
              <a:t>providers</a:t>
            </a:r>
            <a:endParaRPr lang="en-US" b="1" dirty="0" smtClean="0">
              <a:solidFill>
                <a:schemeClr val="bg1"/>
              </a:solidFill>
            </a:endParaRPr>
          </a:p>
        </p:txBody>
      </p:sp>
      <p:pic>
        <p:nvPicPr>
          <p:cNvPr id="7" name="p_04_31">
            <a:hlinkClick r:id="" action="ppaction://media"/>
          </p:cNvPr>
          <p:cNvPicPr>
            <a:picLocks noChangeAspect="1"/>
          </p:cNvPicPr>
          <p:nvPr>
            <a:audioFile r:link="rId1"/>
            <p:extLst>
              <p:ext uri="{DAA4B4D4-6D71-4841-9C94-3DE7FCFB9230}">
                <p14:media xmlns:p14="http://schemas.microsoft.com/office/powerpoint/2010/main" r:embed="rId2">
                  <p14:trim st="186" end="8028.8125"/>
                </p14:media>
              </p:ext>
            </p:extLst>
          </p:nvPr>
        </p:nvPicPr>
        <p:blipFill>
          <a:blip r:embed="rId5"/>
          <a:stretch>
            <a:fillRect/>
          </a:stretch>
        </p:blipFill>
        <p:spPr>
          <a:xfrm>
            <a:off x="5688585" y="2019300"/>
            <a:ext cx="406400" cy="406400"/>
          </a:xfrm>
          <a:prstGeom prst="rect">
            <a:avLst/>
          </a:prstGeom>
        </p:spPr>
      </p:pic>
    </p:spTree>
    <p:extLst>
      <p:ext uri="{BB962C8B-B14F-4D97-AF65-F5344CB8AC3E}">
        <p14:creationId xmlns:p14="http://schemas.microsoft.com/office/powerpoint/2010/main" val="3825100782"/>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86" fill="hold"/>
                                        <p:tgtEl>
                                          <p:spTgt spid="7"/>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30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7"/>
                </p:tgtEl>
              </p:cMediaNode>
            </p:audio>
          </p:childTnLst>
        </p:cTn>
      </p:par>
    </p:tnLst>
    <p:bldLst>
      <p:bldP spid="9" grpId="0" animBg="1"/>
      <p:bldP spid="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9" name="Rectangle 8"/>
          <p:cNvSpPr/>
          <p:nvPr/>
        </p:nvSpPr>
        <p:spPr>
          <a:xfrm>
            <a:off x="4297679" y="4147459"/>
            <a:ext cx="1807029" cy="23194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2535" y="1752514"/>
            <a:ext cx="4930185" cy="923330"/>
          </a:xfrm>
          <a:prstGeom prst="rect">
            <a:avLst/>
          </a:prstGeom>
          <a:solidFill>
            <a:srgbClr val="F29220">
              <a:alpha val="75000"/>
            </a:srgbClr>
          </a:solidFill>
        </p:spPr>
        <p:txBody>
          <a:bodyPr wrap="square" rtlCol="0">
            <a:spAutoFit/>
          </a:bodyPr>
          <a:lstStyle/>
          <a:p>
            <a:r>
              <a:rPr lang="en-US" dirty="0">
                <a:solidFill>
                  <a:schemeClr val="bg1"/>
                </a:solidFill>
              </a:rPr>
              <a:t>Select a provider from the dropdown list then click the </a:t>
            </a:r>
            <a:r>
              <a:rPr lang="en-US" b="1" dirty="0">
                <a:solidFill>
                  <a:schemeClr val="bg1"/>
                </a:solidFill>
              </a:rPr>
              <a:t>Copy Selections </a:t>
            </a:r>
            <a:r>
              <a:rPr lang="en-US" dirty="0">
                <a:solidFill>
                  <a:schemeClr val="bg1"/>
                </a:solidFill>
              </a:rPr>
              <a:t>button to duplicate the requests to this new </a:t>
            </a:r>
            <a:r>
              <a:rPr lang="en-US" dirty="0" smtClean="0">
                <a:solidFill>
                  <a:schemeClr val="bg1"/>
                </a:solidFill>
              </a:rPr>
              <a:t>provider</a:t>
            </a:r>
            <a:endParaRPr lang="en-US" b="1" dirty="0">
              <a:solidFill>
                <a:schemeClr val="bg1"/>
              </a:solidFill>
            </a:endParaRPr>
          </a:p>
        </p:txBody>
      </p:sp>
      <p:pic>
        <p:nvPicPr>
          <p:cNvPr id="7" name="p_04_31">
            <a:hlinkClick r:id="" action="ppaction://media"/>
          </p:cNvPr>
          <p:cNvPicPr>
            <a:picLocks noChangeAspect="1"/>
          </p:cNvPicPr>
          <p:nvPr>
            <a:audioFile r:link="rId1"/>
            <p:extLst>
              <p:ext uri="{DAA4B4D4-6D71-4841-9C94-3DE7FCFB9230}">
                <p14:media xmlns:p14="http://schemas.microsoft.com/office/powerpoint/2010/main" r:embed="rId2">
                  <p14:trim st="11488" end="0.125"/>
                </p14:media>
              </p:ext>
            </p:extLst>
          </p:nvPr>
        </p:nvPicPr>
        <p:blipFill>
          <a:blip r:embed="rId5"/>
          <a:stretch>
            <a:fillRect/>
          </a:stretch>
        </p:blipFill>
        <p:spPr>
          <a:xfrm>
            <a:off x="10029825" y="3451225"/>
            <a:ext cx="406400" cy="406400"/>
          </a:xfrm>
          <a:prstGeom prst="rect">
            <a:avLst/>
          </a:prstGeom>
        </p:spPr>
      </p:pic>
    </p:spTree>
    <p:extLst>
      <p:ext uri="{BB962C8B-B14F-4D97-AF65-F5344CB8AC3E}">
        <p14:creationId xmlns:p14="http://schemas.microsoft.com/office/powerpoint/2010/main" val="215381501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7"/>
                </p:tgtEl>
              </p:cMediaNode>
            </p:audio>
          </p:childTnLst>
        </p:cTn>
      </p:par>
    </p:tnLst>
    <p:bldLst>
      <p:bldP spid="9" grpId="0" animBg="1"/>
      <p:bldP spid="6"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9" name="Rectangle 8"/>
          <p:cNvSpPr/>
          <p:nvPr/>
        </p:nvSpPr>
        <p:spPr>
          <a:xfrm>
            <a:off x="4243250" y="4147459"/>
            <a:ext cx="1781994" cy="37555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2535" y="1752514"/>
            <a:ext cx="4930185" cy="923330"/>
          </a:xfrm>
          <a:prstGeom prst="rect">
            <a:avLst/>
          </a:prstGeom>
          <a:solidFill>
            <a:srgbClr val="F29220">
              <a:alpha val="75000"/>
            </a:srgbClr>
          </a:solidFill>
        </p:spPr>
        <p:txBody>
          <a:bodyPr wrap="square" rtlCol="0">
            <a:spAutoFit/>
          </a:bodyPr>
          <a:lstStyle/>
          <a:p>
            <a:r>
              <a:rPr lang="en-US" dirty="0" smtClean="0">
                <a:solidFill>
                  <a:schemeClr val="bg1"/>
                </a:solidFill>
              </a:rPr>
              <a:t>Select </a:t>
            </a:r>
            <a:r>
              <a:rPr lang="en-US" dirty="0">
                <a:solidFill>
                  <a:schemeClr val="bg1"/>
                </a:solidFill>
              </a:rPr>
              <a:t>a provider from the dropdown list then click the </a:t>
            </a:r>
            <a:r>
              <a:rPr lang="en-US" b="1" dirty="0">
                <a:solidFill>
                  <a:schemeClr val="bg1"/>
                </a:solidFill>
              </a:rPr>
              <a:t>Copy Selections </a:t>
            </a:r>
            <a:r>
              <a:rPr lang="en-US" dirty="0">
                <a:solidFill>
                  <a:schemeClr val="bg1"/>
                </a:solidFill>
              </a:rPr>
              <a:t>button to duplicate the requests to this new </a:t>
            </a:r>
            <a:r>
              <a:rPr lang="en-US" dirty="0" smtClean="0">
                <a:solidFill>
                  <a:schemeClr val="bg1"/>
                </a:solidFill>
              </a:rPr>
              <a:t>provider</a:t>
            </a:r>
            <a:endParaRPr lang="en-US" b="1" dirty="0" smtClean="0">
              <a:solidFill>
                <a:schemeClr val="bg1"/>
              </a:solidFill>
            </a:endParaRPr>
          </a:p>
        </p:txBody>
      </p:sp>
    </p:spTree>
    <p:extLst>
      <p:ext uri="{BB962C8B-B14F-4D97-AF65-F5344CB8AC3E}">
        <p14:creationId xmlns:p14="http://schemas.microsoft.com/office/powerpoint/2010/main" val="3534037748"/>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9" name="Rectangle 8"/>
          <p:cNvSpPr/>
          <p:nvPr/>
        </p:nvSpPr>
        <p:spPr>
          <a:xfrm>
            <a:off x="6094984" y="4129587"/>
            <a:ext cx="951701" cy="279126"/>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2535" y="1752514"/>
            <a:ext cx="4930185" cy="923330"/>
          </a:xfrm>
          <a:prstGeom prst="rect">
            <a:avLst/>
          </a:prstGeom>
          <a:solidFill>
            <a:srgbClr val="F29220">
              <a:alpha val="75000"/>
            </a:srgbClr>
          </a:solidFill>
        </p:spPr>
        <p:txBody>
          <a:bodyPr wrap="square" rtlCol="0">
            <a:spAutoFit/>
          </a:bodyPr>
          <a:lstStyle/>
          <a:p>
            <a:r>
              <a:rPr lang="en-US" dirty="0" smtClean="0">
                <a:solidFill>
                  <a:schemeClr val="bg1"/>
                </a:solidFill>
              </a:rPr>
              <a:t>Select </a:t>
            </a:r>
            <a:r>
              <a:rPr lang="en-US" dirty="0">
                <a:solidFill>
                  <a:schemeClr val="bg1"/>
                </a:solidFill>
              </a:rPr>
              <a:t>a provider from the dropdown list then click the </a:t>
            </a:r>
            <a:r>
              <a:rPr lang="en-US" b="1" dirty="0">
                <a:solidFill>
                  <a:schemeClr val="bg1"/>
                </a:solidFill>
              </a:rPr>
              <a:t>Copy Selections </a:t>
            </a:r>
            <a:r>
              <a:rPr lang="en-US" dirty="0">
                <a:solidFill>
                  <a:schemeClr val="bg1"/>
                </a:solidFill>
              </a:rPr>
              <a:t>button to duplicate the requests to this new </a:t>
            </a:r>
            <a:r>
              <a:rPr lang="en-US" dirty="0" smtClean="0">
                <a:solidFill>
                  <a:schemeClr val="bg1"/>
                </a:solidFill>
              </a:rPr>
              <a:t>provider</a:t>
            </a:r>
            <a:endParaRPr lang="en-US" b="1" dirty="0" smtClean="0">
              <a:solidFill>
                <a:schemeClr val="bg1"/>
              </a:solidFill>
            </a:endParaRPr>
          </a:p>
        </p:txBody>
      </p:sp>
    </p:spTree>
    <p:extLst>
      <p:ext uri="{BB962C8B-B14F-4D97-AF65-F5344CB8AC3E}">
        <p14:creationId xmlns:p14="http://schemas.microsoft.com/office/powerpoint/2010/main" val="4110955250"/>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6" name="TextBox 5"/>
          <p:cNvSpPr txBox="1"/>
          <p:nvPr/>
        </p:nvSpPr>
        <p:spPr>
          <a:xfrm>
            <a:off x="6372535" y="1752514"/>
            <a:ext cx="4930185" cy="923330"/>
          </a:xfrm>
          <a:prstGeom prst="rect">
            <a:avLst/>
          </a:prstGeom>
          <a:solidFill>
            <a:srgbClr val="F29220">
              <a:alpha val="75000"/>
            </a:srgbClr>
          </a:solidFill>
        </p:spPr>
        <p:txBody>
          <a:bodyPr wrap="square" rtlCol="0">
            <a:spAutoFit/>
          </a:bodyPr>
          <a:lstStyle/>
          <a:p>
            <a:r>
              <a:rPr lang="en-US" dirty="0">
                <a:solidFill>
                  <a:schemeClr val="bg1"/>
                </a:solidFill>
              </a:rPr>
              <a:t>All the displayed copied information is editable.  Make any revisions as necessary and click </a:t>
            </a:r>
            <a:r>
              <a:rPr lang="en-US" dirty="0" smtClean="0">
                <a:solidFill>
                  <a:schemeClr val="bg1"/>
                </a:solidFill>
              </a:rPr>
              <a:t>the</a:t>
            </a:r>
          </a:p>
          <a:p>
            <a:r>
              <a:rPr lang="en-US" b="1" dirty="0" smtClean="0">
                <a:solidFill>
                  <a:schemeClr val="bg1"/>
                </a:solidFill>
              </a:rPr>
              <a:t>Next</a:t>
            </a:r>
            <a:r>
              <a:rPr lang="en-US" dirty="0" smtClean="0">
                <a:solidFill>
                  <a:schemeClr val="bg1"/>
                </a:solidFill>
              </a:rPr>
              <a:t> </a:t>
            </a:r>
            <a:r>
              <a:rPr lang="en-US" dirty="0">
                <a:solidFill>
                  <a:schemeClr val="bg1"/>
                </a:solidFill>
              </a:rPr>
              <a:t>button to continue</a:t>
            </a:r>
            <a:endParaRPr lang="en-US" b="1" dirty="0" smtClean="0">
              <a:solidFill>
                <a:schemeClr val="bg1"/>
              </a:solidFill>
            </a:endParaRPr>
          </a:p>
        </p:txBody>
      </p:sp>
      <p:pic>
        <p:nvPicPr>
          <p:cNvPr id="2" name="p_04_32">
            <a:hlinkClick r:id="" action="ppaction://media"/>
          </p:cNvPr>
          <p:cNvPicPr>
            <a:picLocks noChangeAspect="1"/>
          </p:cNvPicPr>
          <p:nvPr>
            <a:audioFile r:link="rId1"/>
            <p:extLst>
              <p:ext uri="{DAA4B4D4-6D71-4841-9C94-3DE7FCFB9230}">
                <p14:media xmlns:p14="http://schemas.microsoft.com/office/powerpoint/2010/main" r:embed="rId2">
                  <p14:trim st="455" end="304.1875"/>
                </p14:media>
              </p:ext>
            </p:extLst>
          </p:nvPr>
        </p:nvPicPr>
        <p:blipFill>
          <a:blip r:embed="rId5"/>
          <a:stretch>
            <a:fillRect/>
          </a:stretch>
        </p:blipFill>
        <p:spPr>
          <a:xfrm>
            <a:off x="9920288" y="3756025"/>
            <a:ext cx="406400" cy="406400"/>
          </a:xfrm>
          <a:prstGeom prst="rect">
            <a:avLst/>
          </a:prstGeom>
        </p:spPr>
      </p:pic>
    </p:spTree>
    <p:extLst>
      <p:ext uri="{BB962C8B-B14F-4D97-AF65-F5344CB8AC3E}">
        <p14:creationId xmlns:p14="http://schemas.microsoft.com/office/powerpoint/2010/main" val="2958886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9" name="Rectangle 8"/>
          <p:cNvSpPr/>
          <p:nvPr/>
        </p:nvSpPr>
        <p:spPr>
          <a:xfrm>
            <a:off x="8980200" y="5464629"/>
            <a:ext cx="642771" cy="29223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2535" y="1752514"/>
            <a:ext cx="4930185" cy="923330"/>
          </a:xfrm>
          <a:prstGeom prst="rect">
            <a:avLst/>
          </a:prstGeom>
          <a:solidFill>
            <a:srgbClr val="F29220">
              <a:alpha val="75000"/>
            </a:srgbClr>
          </a:solidFill>
        </p:spPr>
        <p:txBody>
          <a:bodyPr wrap="square" rtlCol="0">
            <a:spAutoFit/>
          </a:bodyPr>
          <a:lstStyle/>
          <a:p>
            <a:r>
              <a:rPr lang="en-US" dirty="0">
                <a:solidFill>
                  <a:schemeClr val="bg1"/>
                </a:solidFill>
              </a:rPr>
              <a:t>All the displayed copied information is editable.  Make any revisions as necessary and click the</a:t>
            </a:r>
          </a:p>
          <a:p>
            <a:r>
              <a:rPr lang="en-US" b="1" dirty="0">
                <a:solidFill>
                  <a:schemeClr val="bg1"/>
                </a:solidFill>
              </a:rPr>
              <a:t>Next</a:t>
            </a:r>
            <a:r>
              <a:rPr lang="en-US" dirty="0">
                <a:solidFill>
                  <a:schemeClr val="bg1"/>
                </a:solidFill>
              </a:rPr>
              <a:t> button to continue</a:t>
            </a:r>
            <a:endParaRPr lang="en-US" b="1" dirty="0">
              <a:solidFill>
                <a:schemeClr val="bg1"/>
              </a:solidFill>
            </a:endParaRPr>
          </a:p>
        </p:txBody>
      </p:sp>
    </p:spTree>
    <p:extLst>
      <p:ext uri="{BB962C8B-B14F-4D97-AF65-F5344CB8AC3E}">
        <p14:creationId xmlns:p14="http://schemas.microsoft.com/office/powerpoint/2010/main" val="7737675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6" name="TextBox 5"/>
          <p:cNvSpPr txBox="1"/>
          <p:nvPr/>
        </p:nvSpPr>
        <p:spPr>
          <a:xfrm>
            <a:off x="6372535" y="1752514"/>
            <a:ext cx="4930185" cy="1200329"/>
          </a:xfrm>
          <a:prstGeom prst="rect">
            <a:avLst/>
          </a:prstGeom>
          <a:solidFill>
            <a:srgbClr val="5ABBD9">
              <a:alpha val="75000"/>
            </a:srgbClr>
          </a:solidFill>
        </p:spPr>
        <p:txBody>
          <a:bodyPr wrap="square" rtlCol="0">
            <a:spAutoFit/>
          </a:bodyPr>
          <a:lstStyle/>
          <a:p>
            <a:r>
              <a:rPr lang="en-US" dirty="0">
                <a:solidFill>
                  <a:schemeClr val="bg1"/>
                </a:solidFill>
              </a:rPr>
              <a:t>NOTE – for any patient records request, you have the option to enter up to seven providers with three locations per provider (each </a:t>
            </a:r>
            <a:r>
              <a:rPr lang="en-US" b="1" dirty="0">
                <a:solidFill>
                  <a:schemeClr val="bg1"/>
                </a:solidFill>
              </a:rPr>
              <a:t>Records</a:t>
            </a:r>
            <a:r>
              <a:rPr lang="en-US" dirty="0">
                <a:solidFill>
                  <a:schemeClr val="bg1"/>
                </a:solidFill>
              </a:rPr>
              <a:t>, </a:t>
            </a:r>
            <a:r>
              <a:rPr lang="en-US" b="1" dirty="0">
                <a:solidFill>
                  <a:schemeClr val="bg1"/>
                </a:solidFill>
              </a:rPr>
              <a:t>Image</a:t>
            </a:r>
            <a:r>
              <a:rPr lang="en-US" dirty="0">
                <a:solidFill>
                  <a:schemeClr val="bg1"/>
                </a:solidFill>
              </a:rPr>
              <a:t>, or </a:t>
            </a:r>
            <a:r>
              <a:rPr lang="en-US" b="1" dirty="0">
                <a:solidFill>
                  <a:schemeClr val="bg1"/>
                </a:solidFill>
              </a:rPr>
              <a:t>Pathology</a:t>
            </a:r>
            <a:r>
              <a:rPr lang="en-US" dirty="0">
                <a:solidFill>
                  <a:schemeClr val="bg1"/>
                </a:solidFill>
              </a:rPr>
              <a:t> request is considered one “Location”)</a:t>
            </a:r>
            <a:endParaRPr lang="en-US" b="1" dirty="0" smtClean="0">
              <a:solidFill>
                <a:schemeClr val="bg1"/>
              </a:solidFill>
            </a:endParaRPr>
          </a:p>
        </p:txBody>
      </p:sp>
      <p:pic>
        <p:nvPicPr>
          <p:cNvPr id="3" name="p_04_34">
            <a:hlinkClick r:id="" action="ppaction://media"/>
          </p:cNvPr>
          <p:cNvPicPr>
            <a:picLocks noChangeAspect="1"/>
          </p:cNvPicPr>
          <p:nvPr>
            <a:audioFile r:link="rId1"/>
            <p:extLst>
              <p:ext uri="{DAA4B4D4-6D71-4841-9C94-3DE7FCFB9230}">
                <p14:media xmlns:p14="http://schemas.microsoft.com/office/powerpoint/2010/main" r:embed="rId2">
                  <p14:trim st="504" end="241.5625"/>
                </p14:media>
              </p:ext>
            </p:extLst>
          </p:nvPr>
        </p:nvPicPr>
        <p:blipFill>
          <a:blip r:embed="rId5"/>
          <a:stretch>
            <a:fillRect/>
          </a:stretch>
        </p:blipFill>
        <p:spPr>
          <a:xfrm>
            <a:off x="10072688" y="3552825"/>
            <a:ext cx="406400" cy="406400"/>
          </a:xfrm>
          <a:prstGeom prst="rect">
            <a:avLst/>
          </a:prstGeom>
        </p:spPr>
      </p:pic>
    </p:spTree>
    <p:extLst>
      <p:ext uri="{BB962C8B-B14F-4D97-AF65-F5344CB8AC3E}">
        <p14:creationId xmlns:p14="http://schemas.microsoft.com/office/powerpoint/2010/main" val="3170333989"/>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3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9" name="Rectangle 8"/>
          <p:cNvSpPr/>
          <p:nvPr/>
        </p:nvSpPr>
        <p:spPr>
          <a:xfrm>
            <a:off x="9032448" y="4998721"/>
            <a:ext cx="642771" cy="29223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2535" y="1752514"/>
            <a:ext cx="4930185" cy="646331"/>
          </a:xfrm>
          <a:prstGeom prst="rect">
            <a:avLst/>
          </a:prstGeom>
          <a:solidFill>
            <a:srgbClr val="F29220">
              <a:alpha val="75000"/>
            </a:srgbClr>
          </a:solidFill>
        </p:spPr>
        <p:txBody>
          <a:bodyPr wrap="square" rtlCol="0">
            <a:spAutoFit/>
          </a:bodyPr>
          <a:lstStyle/>
          <a:p>
            <a:r>
              <a:rPr lang="en-US" dirty="0">
                <a:solidFill>
                  <a:schemeClr val="bg1"/>
                </a:solidFill>
              </a:rPr>
              <a:t>Once all records have been requested, click the </a:t>
            </a:r>
            <a:r>
              <a:rPr lang="en-US" b="1" dirty="0">
                <a:solidFill>
                  <a:schemeClr val="bg1"/>
                </a:solidFill>
              </a:rPr>
              <a:t>Next</a:t>
            </a:r>
            <a:r>
              <a:rPr lang="en-US" dirty="0">
                <a:solidFill>
                  <a:schemeClr val="bg1"/>
                </a:solidFill>
              </a:rPr>
              <a:t> button to continue and complete the request</a:t>
            </a:r>
            <a:endParaRPr lang="en-US" b="1" dirty="0" smtClean="0">
              <a:solidFill>
                <a:schemeClr val="bg1"/>
              </a:solidFill>
            </a:endParaRPr>
          </a:p>
        </p:txBody>
      </p:sp>
      <p:pic>
        <p:nvPicPr>
          <p:cNvPr id="7" name="p_04_33">
            <a:hlinkClick r:id="" action="ppaction://media"/>
          </p:cNvPr>
          <p:cNvPicPr>
            <a:picLocks noChangeAspect="1"/>
          </p:cNvPicPr>
          <p:nvPr>
            <a:audioFile r:link="rId1"/>
            <p:extLst>
              <p:ext uri="{DAA4B4D4-6D71-4841-9C94-3DE7FCFB9230}">
                <p14:media xmlns:p14="http://schemas.microsoft.com/office/powerpoint/2010/main" r:embed="rId2">
                  <p14:trim st="456" end="379.75"/>
                </p14:media>
              </p:ext>
            </p:extLst>
          </p:nvPr>
        </p:nvPicPr>
        <p:blipFill>
          <a:blip r:embed="rId5"/>
          <a:stretch>
            <a:fillRect/>
          </a:stretch>
        </p:blipFill>
        <p:spPr>
          <a:xfrm>
            <a:off x="10037763" y="3306763"/>
            <a:ext cx="406400" cy="406400"/>
          </a:xfrm>
          <a:prstGeom prst="rect">
            <a:avLst/>
          </a:prstGeom>
        </p:spPr>
      </p:pic>
    </p:spTree>
    <p:extLst>
      <p:ext uri="{BB962C8B-B14F-4D97-AF65-F5344CB8AC3E}">
        <p14:creationId xmlns:p14="http://schemas.microsoft.com/office/powerpoint/2010/main" val="2521195110"/>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mediacall" presetSubtype="0" fill="hold" nodeType="withEffect">
                                  <p:stCondLst>
                                    <p:cond delay="0"/>
                                  </p:stCondLst>
                                  <p:childTnLst>
                                    <p:cmd type="call" cmd="playFrom(0.0)">
                                      <p:cBhvr>
                                        <p:cTn id="9" dur="53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685800"/>
            <a:ext cx="3977640" cy="694944"/>
          </a:xfrm>
          <a:prstGeom prst="rect">
            <a:avLst/>
          </a:prstGeom>
        </p:spPr>
      </p:pic>
      <p:sp>
        <p:nvSpPr>
          <p:cNvPr id="20" name="Rounded Rectangle 19"/>
          <p:cNvSpPr/>
          <p:nvPr/>
        </p:nvSpPr>
        <p:spPr>
          <a:xfrm>
            <a:off x="4492174" y="4569995"/>
            <a:ext cx="3243946" cy="1150327"/>
          </a:xfrm>
          <a:prstGeom prst="roundRect">
            <a:avLst/>
          </a:prstGeom>
          <a:solidFill>
            <a:srgbClr val="5ABBD7"/>
          </a:solidFill>
          <a:ln>
            <a:solidFill>
              <a:srgbClr val="29A7C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p:cNvSpPr txBox="1">
            <a:spLocks/>
          </p:cNvSpPr>
          <p:nvPr/>
        </p:nvSpPr>
        <p:spPr>
          <a:xfrm>
            <a:off x="4492173" y="4627816"/>
            <a:ext cx="3243946" cy="1040009"/>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spc="-120" dirty="0" smtClean="0"/>
              <a:t>Manage Patient </a:t>
            </a:r>
            <a:r>
              <a:rPr lang="en-US" sz="3600" spc="-120" dirty="0"/>
              <a:t>To-Do </a:t>
            </a:r>
            <a:r>
              <a:rPr lang="en-US" sz="3600" spc="-120" dirty="0" smtClean="0"/>
              <a:t>List</a:t>
            </a:r>
            <a:endParaRPr lang="en-US" sz="3600" spc="-120" dirty="0">
              <a:ea typeface="+mj-ea"/>
              <a:cs typeface="+mj-cs"/>
            </a:endParaRPr>
          </a:p>
        </p:txBody>
      </p:sp>
      <p:sp>
        <p:nvSpPr>
          <p:cNvPr id="22" name="Right Arrow 21"/>
          <p:cNvSpPr/>
          <p:nvPr/>
        </p:nvSpPr>
        <p:spPr>
          <a:xfrm>
            <a:off x="4056049" y="4965087"/>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hlinkClick r:id="" action="ppaction://hlinkshowjump?jump=endshow" highlightClick="1">
              <a:snd r:embed="rId3" name="voltage.wav"/>
            </a:hlinkClick>
            <a:hlinkHover r:id="" action="ppaction://noaction" highlightClick="1">
              <a:snd r:embed="rId4" name="click.wav"/>
            </a:hlinkHover>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402" y="5949288"/>
            <a:ext cx="736598" cy="737347"/>
          </a:xfrm>
          <a:prstGeom prst="rect">
            <a:avLst/>
          </a:prstGeom>
        </p:spPr>
      </p:pic>
      <p:sp>
        <p:nvSpPr>
          <p:cNvPr id="16" name="Title 1"/>
          <p:cNvSpPr txBox="1">
            <a:spLocks/>
          </p:cNvSpPr>
          <p:nvPr/>
        </p:nvSpPr>
        <p:spPr>
          <a:xfrm>
            <a:off x="1371760" y="1501704"/>
            <a:ext cx="10050966" cy="1561366"/>
          </a:xfrm>
          <a:prstGeom prst="rect">
            <a:avLst/>
          </a:prstGeom>
        </p:spPr>
        <p:txBody>
          <a:bodyPr lIns="91440" tIns="91440" rIns="27432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l"/>
            <a:r>
              <a:rPr lang="en-US" sz="4800" dirty="0" smtClean="0"/>
              <a:t>Referral Management Solution (RMS)</a:t>
            </a:r>
            <a:endParaRPr lang="en-US" sz="4800" dirty="0"/>
          </a:p>
        </p:txBody>
      </p:sp>
      <p:sp>
        <p:nvSpPr>
          <p:cNvPr id="17" name="Rounded Rectangle 16">
            <a:hlinkClick r:id="rId6" action="ppaction://hlinksldjump" highlightClick="1">
              <a:snd r:embed="rId7" name="whoosh.wav"/>
            </a:hlinkClick>
            <a:hlinkHover r:id="" action="ppaction://noaction" highlightClick="1">
              <a:snd r:embed="rId4" name="click.wav"/>
            </a:hlinkHover>
          </p:cNvPr>
          <p:cNvSpPr/>
          <p:nvPr/>
        </p:nvSpPr>
        <p:spPr>
          <a:xfrm>
            <a:off x="4492173" y="2857317"/>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effectLst>
                <a:outerShdw blurRad="50800" dist="50800" dir="5400000" algn="ctr" rotWithShape="0">
                  <a:srgbClr val="000000">
                    <a:alpha val="30000"/>
                  </a:srgbClr>
                </a:outerShdw>
              </a:effectLst>
            </a:endParaRPr>
          </a:p>
        </p:txBody>
      </p:sp>
      <p:sp>
        <p:nvSpPr>
          <p:cNvPr id="18" name="Rounded Rectangle 17">
            <a:hlinkClick r:id="rId8" action="ppaction://hlinksldjump" highlightClick="1">
              <a:snd r:embed="rId7" name="whoosh.wav"/>
            </a:hlinkClick>
            <a:hlinkHover r:id="" action="ppaction://noaction" highlightClick="1">
              <a:snd r:embed="rId4" name="click.wav"/>
            </a:hlinkHover>
          </p:cNvPr>
          <p:cNvSpPr/>
          <p:nvPr/>
        </p:nvSpPr>
        <p:spPr>
          <a:xfrm>
            <a:off x="787402" y="2857317"/>
            <a:ext cx="3243946" cy="1150327"/>
          </a:xfrm>
          <a:prstGeom prst="roundRect">
            <a:avLst/>
          </a:prstGeom>
          <a:solidFill>
            <a:srgbClr val="5ABBD7"/>
          </a:solidFill>
          <a:ln>
            <a:solidFill>
              <a:srgbClr val="29A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4089408" y="324564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7779663" y="3245642"/>
            <a:ext cx="359218" cy="370115"/>
          </a:xfrm>
          <a:prstGeom prst="rightArrow">
            <a:avLst/>
          </a:prstGeom>
          <a:solidFill>
            <a:srgbClr val="5AB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hlinkClick r:id="rId9" action="ppaction://hlinksldjump" highlightClick="1">
              <a:snd r:embed="rId7" name="whoosh.wav"/>
            </a:hlinkClick>
            <a:hlinkHover r:id="" action="ppaction://noaction" highlightClick="1">
              <a:snd r:embed="rId4" name="click.wav"/>
            </a:hlinkHover>
          </p:cNvPr>
          <p:cNvSpPr/>
          <p:nvPr/>
        </p:nvSpPr>
        <p:spPr>
          <a:xfrm>
            <a:off x="8178780" y="2846991"/>
            <a:ext cx="3243946" cy="1150327"/>
          </a:xfrm>
          <a:prstGeom prst="roundRect">
            <a:avLst/>
          </a:prstGeom>
          <a:solidFill>
            <a:srgbClr val="5ABBD7"/>
          </a:solidFill>
          <a:ln>
            <a:solidFill>
              <a:srgbClr val="29A7C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ubtitle 2">
            <a:hlinkClick r:id="rId6" action="ppaction://hlinksldjump">
              <a:snd r:embed="rId7" name="whoosh.wav"/>
            </a:hlinkClick>
          </p:cNvPr>
          <p:cNvSpPr txBox="1">
            <a:spLocks/>
          </p:cNvSpPr>
          <p:nvPr/>
        </p:nvSpPr>
        <p:spPr>
          <a:xfrm>
            <a:off x="4506685" y="2907934"/>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smtClean="0"/>
              <a:t>Patient Intake </a:t>
            </a:r>
            <a:r>
              <a:rPr lang="en-US" sz="3600" dirty="0"/>
              <a:t>Options</a:t>
            </a:r>
            <a:endParaRPr lang="en-US" sz="3600" dirty="0">
              <a:ea typeface="+mj-ea"/>
              <a:cs typeface="+mj-cs"/>
            </a:endParaRPr>
          </a:p>
        </p:txBody>
      </p:sp>
      <p:sp>
        <p:nvSpPr>
          <p:cNvPr id="34" name="Subtitle 2">
            <a:hlinkClick r:id="rId8" action="ppaction://hlinksldjump">
              <a:snd r:embed="rId7" name="whoosh.wav"/>
            </a:hlinkClick>
          </p:cNvPr>
          <p:cNvSpPr txBox="1">
            <a:spLocks/>
          </p:cNvSpPr>
          <p:nvPr/>
        </p:nvSpPr>
        <p:spPr>
          <a:xfrm>
            <a:off x="809175" y="2903580"/>
            <a:ext cx="3200400" cy="1005840"/>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Enter Patient Demographics</a:t>
            </a:r>
          </a:p>
        </p:txBody>
      </p:sp>
      <p:sp>
        <p:nvSpPr>
          <p:cNvPr id="35" name="Subtitle 2">
            <a:hlinkClick r:id="rId9" action="ppaction://hlinksldjump">
              <a:snd r:embed="rId7" name="whoosh.wav"/>
            </a:hlinkClick>
          </p:cNvPr>
          <p:cNvSpPr txBox="1">
            <a:spLocks/>
          </p:cNvSpPr>
          <p:nvPr/>
        </p:nvSpPr>
        <p:spPr>
          <a:xfrm>
            <a:off x="8240486" y="2907146"/>
            <a:ext cx="3200400" cy="1014875"/>
          </a:xfrm>
          <a:prstGeom prst="rect">
            <a:avLst/>
          </a:prstGeom>
          <a:effectLst>
            <a:outerShdw blurRad="50800" dist="38100" dir="5400000" algn="t" rotWithShape="0">
              <a:schemeClr val="bg1">
                <a:lumMod val="75000"/>
                <a:alpha val="40000"/>
              </a:schemeClr>
            </a:outerShdw>
          </a:effectLst>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tx1"/>
                </a:solidFill>
                <a:latin typeface="Calibri" panose="020F0502020204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Calibri" panose="020F050202020403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Calibri" panose="020F050202020403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Calibri" panose="020F0502020204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3600" dirty="0"/>
              <a:t>Identify Records </a:t>
            </a:r>
            <a:r>
              <a:rPr lang="en-US" sz="3600" dirty="0" smtClean="0"/>
              <a:t>Providers</a:t>
            </a:r>
            <a:endParaRPr lang="en-US" sz="3600" dirty="0">
              <a:ea typeface="+mj-ea"/>
              <a:cs typeface="+mj-cs"/>
            </a:endParaRPr>
          </a:p>
        </p:txBody>
      </p:sp>
    </p:spTree>
    <p:extLst>
      <p:ext uri="{BB962C8B-B14F-4D97-AF65-F5344CB8AC3E}">
        <p14:creationId xmlns:p14="http://schemas.microsoft.com/office/powerpoint/2010/main" val="1430561068"/>
      </p:ext>
    </p:extLst>
  </p:cSld>
  <p:clrMapOvr>
    <a:masterClrMapping/>
  </p:clrMapOvr>
  <p:transition spd="slow" advClick="0">
    <p:fade thruBlk="1"/>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9" name="Rectangle 8"/>
          <p:cNvSpPr/>
          <p:nvPr/>
        </p:nvSpPr>
        <p:spPr>
          <a:xfrm>
            <a:off x="7774579" y="5965528"/>
            <a:ext cx="598347" cy="29223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2535" y="1752600"/>
            <a:ext cx="4930185" cy="1477328"/>
          </a:xfrm>
          <a:prstGeom prst="rect">
            <a:avLst/>
          </a:prstGeom>
          <a:solidFill>
            <a:srgbClr val="F29220">
              <a:alpha val="75000"/>
            </a:srgbClr>
          </a:solidFill>
        </p:spPr>
        <p:txBody>
          <a:bodyPr wrap="square" rtlCol="0">
            <a:spAutoFit/>
          </a:bodyPr>
          <a:lstStyle/>
          <a:p>
            <a:r>
              <a:rPr lang="en-US" dirty="0">
                <a:solidFill>
                  <a:schemeClr val="bg1"/>
                </a:solidFill>
              </a:rPr>
              <a:t>At this point, a request preview is presented.  You can review the request and revise any aspect of the Patient Demographics, Intake Information, or Records and Provider information, if needed, by clicking the Back button</a:t>
            </a:r>
            <a:endParaRPr lang="en-US" b="1" dirty="0" smtClean="0">
              <a:solidFill>
                <a:schemeClr val="bg1"/>
              </a:solidFill>
            </a:endParaRPr>
          </a:p>
        </p:txBody>
      </p:sp>
      <p:pic>
        <p:nvPicPr>
          <p:cNvPr id="2" name="p_04_35">
            <a:hlinkClick r:id="" action="ppaction://media"/>
          </p:cNvPr>
          <p:cNvPicPr>
            <a:picLocks noChangeAspect="1"/>
          </p:cNvPicPr>
          <p:nvPr>
            <a:audioFile r:link="rId1"/>
            <p:extLst>
              <p:ext uri="{DAA4B4D4-6D71-4841-9C94-3DE7FCFB9230}">
                <p14:media xmlns:p14="http://schemas.microsoft.com/office/powerpoint/2010/main" r:embed="rId2">
                  <p14:trim st="437" end="264.5"/>
                </p14:media>
              </p:ext>
            </p:extLst>
          </p:nvPr>
        </p:nvPicPr>
        <p:blipFill>
          <a:blip r:embed="rId5"/>
          <a:stretch>
            <a:fillRect/>
          </a:stretch>
        </p:blipFill>
        <p:spPr>
          <a:xfrm>
            <a:off x="7964488" y="3578225"/>
            <a:ext cx="406400" cy="406400"/>
          </a:xfrm>
          <a:prstGeom prst="rect">
            <a:avLst/>
          </a:prstGeom>
        </p:spPr>
      </p:pic>
    </p:spTree>
    <p:extLst>
      <p:ext uri="{BB962C8B-B14F-4D97-AF65-F5344CB8AC3E}">
        <p14:creationId xmlns:p14="http://schemas.microsoft.com/office/powerpoint/2010/main" val="243107590"/>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692" fill="hold"/>
                                        <p:tgtEl>
                                          <p:spTgt spid="2"/>
                                        </p:tgtEl>
                                      </p:cBhvr>
                                    </p:cmd>
                                  </p:childTnLst>
                                </p:cTn>
                              </p:par>
                              <p:par>
                                <p:cTn id="7" presetID="10" presetClass="entr" presetSubtype="0" fill="hold" grpId="0" nodeType="withEffect">
                                  <p:stCondLst>
                                    <p:cond delay="127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grpId="1" nodeType="withEffect">
                                  <p:stCondLst>
                                    <p:cond delay="138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9" grpId="0" animBg="1"/>
      <p:bldP spid="9" grpId="1"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9" name="Rectangle 8"/>
          <p:cNvSpPr/>
          <p:nvPr/>
        </p:nvSpPr>
        <p:spPr>
          <a:xfrm>
            <a:off x="2621953" y="1706257"/>
            <a:ext cx="1514014" cy="25862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2535" y="1752514"/>
            <a:ext cx="4930185" cy="923330"/>
          </a:xfrm>
          <a:prstGeom prst="rect">
            <a:avLst/>
          </a:prstGeom>
          <a:solidFill>
            <a:srgbClr val="5ABBD9">
              <a:alpha val="75000"/>
            </a:srgbClr>
          </a:solidFill>
        </p:spPr>
        <p:txBody>
          <a:bodyPr wrap="square" rtlCol="0">
            <a:spAutoFit/>
          </a:bodyPr>
          <a:lstStyle/>
          <a:p>
            <a:r>
              <a:rPr lang="en-US" dirty="0" smtClean="0">
                <a:solidFill>
                  <a:schemeClr val="bg1"/>
                </a:solidFill>
              </a:rPr>
              <a:t>NOTE: use </a:t>
            </a:r>
            <a:r>
              <a:rPr lang="en-US" dirty="0">
                <a:solidFill>
                  <a:schemeClr val="bg1"/>
                </a:solidFill>
              </a:rPr>
              <a:t>the navigation arrows at the top of the screen to view hidden portions of the preview page</a:t>
            </a:r>
            <a:endParaRPr lang="en-US" b="1" dirty="0" smtClean="0">
              <a:solidFill>
                <a:schemeClr val="bg1"/>
              </a:solidFill>
            </a:endParaRPr>
          </a:p>
        </p:txBody>
      </p:sp>
      <p:pic>
        <p:nvPicPr>
          <p:cNvPr id="3" name="p_04_37">
            <a:hlinkClick r:id="" action="ppaction://media"/>
          </p:cNvPr>
          <p:cNvPicPr>
            <a:picLocks noChangeAspect="1"/>
          </p:cNvPicPr>
          <p:nvPr>
            <a:audioFile r:link="rId1"/>
            <p:extLst>
              <p:ext uri="{DAA4B4D4-6D71-4841-9C94-3DE7FCFB9230}">
                <p14:media xmlns:p14="http://schemas.microsoft.com/office/powerpoint/2010/main" r:embed="rId2">
                  <p14:trim st="430" end="0.5"/>
                </p14:media>
              </p:ext>
            </p:extLst>
          </p:nvPr>
        </p:nvPicPr>
        <p:blipFill>
          <a:blip r:embed="rId5"/>
          <a:stretch>
            <a:fillRect/>
          </a:stretch>
        </p:blipFill>
        <p:spPr>
          <a:xfrm>
            <a:off x="7740650" y="3014663"/>
            <a:ext cx="406400" cy="406400"/>
          </a:xfrm>
          <a:prstGeom prst="rect">
            <a:avLst/>
          </a:prstGeom>
        </p:spPr>
      </p:pic>
    </p:spTree>
    <p:extLst>
      <p:ext uri="{BB962C8B-B14F-4D97-AF65-F5344CB8AC3E}">
        <p14:creationId xmlns:p14="http://schemas.microsoft.com/office/powerpoint/2010/main" val="362675893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74"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grpId="1" nodeType="withEffect">
                                  <p:stCondLst>
                                    <p:cond delay="650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1" nodeType="withEffect">
                                  <p:stCondLst>
                                    <p:cond delay="650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9" grpId="0" animBg="1"/>
      <p:bldP spid="9" grpId="1" animBg="1"/>
      <p:bldP spid="6" grpId="0" animBg="1"/>
      <p:bldP spid="6" grpId="1"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6" name="TextBox 5"/>
          <p:cNvSpPr txBox="1"/>
          <p:nvPr/>
        </p:nvSpPr>
        <p:spPr>
          <a:xfrm>
            <a:off x="6372535" y="1752600"/>
            <a:ext cx="4930185" cy="1200329"/>
          </a:xfrm>
          <a:prstGeom prst="rect">
            <a:avLst/>
          </a:prstGeom>
          <a:solidFill>
            <a:srgbClr val="F29220">
              <a:alpha val="75000"/>
            </a:srgbClr>
          </a:solidFill>
        </p:spPr>
        <p:txBody>
          <a:bodyPr wrap="square" rtlCol="0">
            <a:spAutoFit/>
          </a:bodyPr>
          <a:lstStyle/>
          <a:p>
            <a:r>
              <a:rPr lang="en-US" dirty="0">
                <a:solidFill>
                  <a:schemeClr val="bg1"/>
                </a:solidFill>
              </a:rPr>
              <a:t>If everything appears as correct and no additional items are needed, click the </a:t>
            </a:r>
            <a:r>
              <a:rPr lang="en-US" b="1" dirty="0">
                <a:solidFill>
                  <a:schemeClr val="bg1"/>
                </a:solidFill>
              </a:rPr>
              <a:t>Submit Request </a:t>
            </a:r>
            <a:r>
              <a:rPr lang="en-US" dirty="0">
                <a:solidFill>
                  <a:schemeClr val="bg1"/>
                </a:solidFill>
              </a:rPr>
              <a:t>button to finalize the request and submit it to eHealth Technologies for action</a:t>
            </a:r>
            <a:endParaRPr lang="en-US" b="1" dirty="0" smtClean="0">
              <a:solidFill>
                <a:schemeClr val="bg1"/>
              </a:solidFill>
            </a:endParaRPr>
          </a:p>
        </p:txBody>
      </p:sp>
      <p:pic>
        <p:nvPicPr>
          <p:cNvPr id="7" name="p_04_36">
            <a:hlinkClick r:id="" action="ppaction://media"/>
          </p:cNvPr>
          <p:cNvPicPr>
            <a:picLocks noChangeAspect="1"/>
          </p:cNvPicPr>
          <p:nvPr>
            <a:audioFile r:link="rId1"/>
            <p:extLst>
              <p:ext uri="{DAA4B4D4-6D71-4841-9C94-3DE7FCFB9230}">
                <p14:media xmlns:p14="http://schemas.microsoft.com/office/powerpoint/2010/main" r:embed="rId2">
                  <p14:trim st="425" end="353.9375"/>
                </p14:media>
              </p:ext>
            </p:extLst>
          </p:nvPr>
        </p:nvPicPr>
        <p:blipFill>
          <a:blip r:embed="rId5"/>
          <a:stretch>
            <a:fillRect/>
          </a:stretch>
        </p:blipFill>
        <p:spPr>
          <a:xfrm>
            <a:off x="8145463" y="3110640"/>
            <a:ext cx="406400" cy="406400"/>
          </a:xfrm>
          <a:prstGeom prst="rect">
            <a:avLst/>
          </a:prstGeom>
        </p:spPr>
      </p:pic>
      <p:sp>
        <p:nvSpPr>
          <p:cNvPr id="8" name="Rectangle 7"/>
          <p:cNvSpPr/>
          <p:nvPr/>
        </p:nvSpPr>
        <p:spPr>
          <a:xfrm>
            <a:off x="8348663" y="5965528"/>
            <a:ext cx="1103312" cy="29223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109841"/>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88" fill="hold"/>
                                        <p:tgtEl>
                                          <p:spTgt spid="7"/>
                                        </p:tgtEl>
                                      </p:cBhvr>
                                    </p:cmd>
                                  </p:childTnLst>
                                </p:cTn>
                              </p:par>
                              <p:par>
                                <p:cTn id="7" presetID="10" presetClass="entr" presetSubtype="0" fill="hold" grpId="0" nodeType="withEffect">
                                  <p:stCondLst>
                                    <p:cond delay="42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8"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6" name="TextBox 5"/>
          <p:cNvSpPr txBox="1"/>
          <p:nvPr/>
        </p:nvSpPr>
        <p:spPr>
          <a:xfrm>
            <a:off x="6372535" y="2665274"/>
            <a:ext cx="4930185" cy="1754326"/>
          </a:xfrm>
          <a:prstGeom prst="rect">
            <a:avLst/>
          </a:prstGeom>
          <a:solidFill>
            <a:srgbClr val="F29220">
              <a:alpha val="75000"/>
            </a:srgbClr>
          </a:solidFill>
        </p:spPr>
        <p:txBody>
          <a:bodyPr wrap="square" rtlCol="0">
            <a:spAutoFit/>
          </a:bodyPr>
          <a:lstStyle/>
          <a:p>
            <a:r>
              <a:rPr lang="en-US" dirty="0">
                <a:solidFill>
                  <a:schemeClr val="bg1"/>
                </a:solidFill>
              </a:rPr>
              <a:t>Once submitted, you will receive a verification screen with a confirmation bar containing a green checkmark, and a </a:t>
            </a:r>
            <a:r>
              <a:rPr lang="en-US" dirty="0" smtClean="0">
                <a:solidFill>
                  <a:schemeClr val="bg1"/>
                </a:solidFill>
              </a:rPr>
              <a:t>Confirmation Number</a:t>
            </a:r>
            <a:r>
              <a:rPr lang="en-US" dirty="0">
                <a:solidFill>
                  <a:schemeClr val="bg1"/>
                </a:solidFill>
              </a:rPr>
              <a:t>.  This verification screen confirms eHealth Technologies has received the request and will begin work on collecting the requested records</a:t>
            </a:r>
            <a:endParaRPr lang="en-US" b="1" dirty="0" smtClean="0">
              <a:solidFill>
                <a:schemeClr val="bg1"/>
              </a:solidFill>
            </a:endParaRPr>
          </a:p>
        </p:txBody>
      </p:sp>
      <p:sp>
        <p:nvSpPr>
          <p:cNvPr id="5" name="Rectangle 4"/>
          <p:cNvSpPr/>
          <p:nvPr/>
        </p:nvSpPr>
        <p:spPr>
          <a:xfrm>
            <a:off x="2683329" y="2014013"/>
            <a:ext cx="5159827" cy="54413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38">
            <a:hlinkClick r:id="" action="ppaction://media"/>
          </p:cNvPr>
          <p:cNvPicPr>
            <a:picLocks noChangeAspect="1"/>
          </p:cNvPicPr>
          <p:nvPr>
            <a:audioFile r:link="rId1"/>
            <p:extLst>
              <p:ext uri="{DAA4B4D4-6D71-4841-9C94-3DE7FCFB9230}">
                <p14:media xmlns:p14="http://schemas.microsoft.com/office/powerpoint/2010/main" r:embed="rId2">
                  <p14:trim st="188" end="13617.375"/>
                </p14:media>
              </p:ext>
            </p:extLst>
          </p:nvPr>
        </p:nvPicPr>
        <p:blipFill>
          <a:blip r:embed="rId5"/>
          <a:stretch>
            <a:fillRect/>
          </a:stretch>
        </p:blipFill>
        <p:spPr>
          <a:xfrm>
            <a:off x="8493125" y="4762500"/>
            <a:ext cx="406400" cy="406400"/>
          </a:xfrm>
          <a:prstGeom prst="rect">
            <a:avLst/>
          </a:prstGeom>
        </p:spPr>
      </p:pic>
    </p:spTree>
    <p:extLst>
      <p:ext uri="{BB962C8B-B14F-4D97-AF65-F5344CB8AC3E}">
        <p14:creationId xmlns:p14="http://schemas.microsoft.com/office/powerpoint/2010/main" val="2519483432"/>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504"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3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6" grpId="0" animBg="1"/>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6" name="TextBox 5"/>
          <p:cNvSpPr txBox="1"/>
          <p:nvPr/>
        </p:nvSpPr>
        <p:spPr>
          <a:xfrm>
            <a:off x="6372535" y="2665274"/>
            <a:ext cx="4930185" cy="1754326"/>
          </a:xfrm>
          <a:prstGeom prst="rect">
            <a:avLst/>
          </a:prstGeom>
          <a:solidFill>
            <a:srgbClr val="5ABBD9">
              <a:alpha val="75000"/>
            </a:srgbClr>
          </a:solidFill>
        </p:spPr>
        <p:txBody>
          <a:bodyPr wrap="square" rtlCol="0">
            <a:spAutoFit/>
          </a:bodyPr>
          <a:lstStyle/>
          <a:p>
            <a:r>
              <a:rPr lang="en-US" dirty="0" smtClean="0">
                <a:solidFill>
                  <a:schemeClr val="bg1"/>
                </a:solidFill>
              </a:rPr>
              <a:t>NOTE: if </a:t>
            </a:r>
            <a:r>
              <a:rPr lang="en-US" dirty="0">
                <a:solidFill>
                  <a:schemeClr val="bg1"/>
                </a:solidFill>
              </a:rPr>
              <a:t>you do not see the verification screen with the green checkmark and confirmation number, </a:t>
            </a:r>
            <a:r>
              <a:rPr lang="en-US" b="1" u="sng" dirty="0">
                <a:solidFill>
                  <a:schemeClr val="bg1"/>
                </a:solidFill>
              </a:rPr>
              <a:t>the record request did NOT go through</a:t>
            </a:r>
            <a:r>
              <a:rPr lang="en-US" dirty="0">
                <a:solidFill>
                  <a:schemeClr val="bg1"/>
                </a:solidFill>
              </a:rPr>
              <a:t>. You may have to resubmit the request or contact eHealth Technologies to help you resolve any issues</a:t>
            </a:r>
            <a:endParaRPr lang="en-US" b="1" dirty="0" smtClean="0">
              <a:solidFill>
                <a:schemeClr val="bg1"/>
              </a:solidFill>
            </a:endParaRPr>
          </a:p>
        </p:txBody>
      </p:sp>
      <p:sp>
        <p:nvSpPr>
          <p:cNvPr id="4" name="Rectangle 3"/>
          <p:cNvSpPr/>
          <p:nvPr/>
        </p:nvSpPr>
        <p:spPr>
          <a:xfrm>
            <a:off x="2683329" y="2014013"/>
            <a:ext cx="5159827" cy="54413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_04_38">
            <a:hlinkClick r:id="" action="ppaction://media"/>
          </p:cNvPr>
          <p:cNvPicPr>
            <a:picLocks noChangeAspect="1"/>
          </p:cNvPicPr>
          <p:nvPr>
            <a:audioFile r:link="rId1"/>
            <p:extLst>
              <p:ext uri="{DAA4B4D4-6D71-4841-9C94-3DE7FCFB9230}">
                <p14:media xmlns:p14="http://schemas.microsoft.com/office/powerpoint/2010/main" r:embed="rId2">
                  <p14:trim st="15609" end="0.375"/>
                </p14:media>
              </p:ext>
            </p:extLst>
          </p:nvPr>
        </p:nvPicPr>
        <p:blipFill>
          <a:blip r:embed="rId6"/>
          <a:stretch>
            <a:fillRect/>
          </a:stretch>
        </p:blipFill>
        <p:spPr>
          <a:xfrm>
            <a:off x="8493125" y="4762500"/>
            <a:ext cx="406400" cy="406400"/>
          </a:xfrm>
          <a:prstGeom prst="rect">
            <a:avLst/>
          </a:prstGeom>
        </p:spPr>
      </p:pic>
      <p:pic>
        <p:nvPicPr>
          <p:cNvPr id="2" name="p_04_37">
            <a:hlinkClick r:id="" action="ppaction://media"/>
          </p:cNvPr>
          <p:cNvPicPr>
            <a:picLocks noChangeAspect="1"/>
          </p:cNvPicPr>
          <p:nvPr>
            <a:audioFile r:link="rId1"/>
            <p:extLst>
              <p:ext uri="{DAA4B4D4-6D71-4841-9C94-3DE7FCFB9230}">
                <p14:media xmlns:p14="http://schemas.microsoft.com/office/powerpoint/2010/main" r:embed="rId3">
                  <p14:trim st="450" end="5440.5"/>
                </p14:media>
              </p:ext>
            </p:extLst>
          </p:nvPr>
        </p:nvPicPr>
        <p:blipFill>
          <a:blip r:embed="rId6"/>
          <a:stretch>
            <a:fillRect/>
          </a:stretch>
        </p:blipFill>
        <p:spPr>
          <a:xfrm>
            <a:off x="7477125" y="4922838"/>
            <a:ext cx="406400" cy="406400"/>
          </a:xfrm>
          <a:prstGeom prst="rect">
            <a:avLst/>
          </a:prstGeom>
        </p:spPr>
      </p:pic>
    </p:spTree>
    <p:extLst>
      <p:ext uri="{BB962C8B-B14F-4D97-AF65-F5344CB8AC3E}">
        <p14:creationId xmlns:p14="http://schemas.microsoft.com/office/powerpoint/2010/main" val="452412823"/>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14" fill="hold"/>
                                        <p:tgtEl>
                                          <p:spTgt spid="2"/>
                                        </p:tgtEl>
                                      </p:cBhvr>
                                    </p:cmd>
                                  </p:childTnLst>
                                </p:cTn>
                              </p:par>
                              <p:par>
                                <p:cTn id="7" presetID="1" presetClass="mediacall" presetSubtype="0" fill="hold" nodeType="withEffect">
                                  <p:stCondLst>
                                    <p:cond delay="600"/>
                                  </p:stCondLst>
                                  <p:childTnLst>
                                    <p:cmd type="call" cmd="playFrom(0.0)">
                                      <p:cBhvr>
                                        <p:cTn id="8" dur="13700" fill="hold"/>
                                        <p:tgtEl>
                                          <p:spTgt spid="5"/>
                                        </p:tgtEl>
                                      </p:cBhvr>
                                    </p:cmd>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5"/>
                </p:tgtEl>
              </p:cMediaNode>
            </p:audio>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6372535" y="5075965"/>
            <a:ext cx="4930185" cy="646331"/>
          </a:xfrm>
          <a:prstGeom prst="rect">
            <a:avLst/>
          </a:prstGeom>
          <a:solidFill>
            <a:srgbClr val="F29220">
              <a:alpha val="75000"/>
            </a:srgbClr>
          </a:solidFill>
        </p:spPr>
        <p:txBody>
          <a:bodyPr wrap="square" rtlCol="0">
            <a:spAutoFit/>
          </a:bodyPr>
          <a:lstStyle/>
          <a:p>
            <a:r>
              <a:rPr lang="en-US" dirty="0">
                <a:solidFill>
                  <a:schemeClr val="bg1"/>
                </a:solidFill>
              </a:rPr>
              <a:t>Click the </a:t>
            </a:r>
            <a:r>
              <a:rPr lang="en-US" b="1" dirty="0">
                <a:solidFill>
                  <a:schemeClr val="bg1"/>
                </a:solidFill>
              </a:rPr>
              <a:t>Done</a:t>
            </a:r>
            <a:r>
              <a:rPr lang="en-US" dirty="0">
                <a:solidFill>
                  <a:schemeClr val="bg1"/>
                </a:solidFill>
              </a:rPr>
              <a:t> button to return to the main </a:t>
            </a:r>
            <a:r>
              <a:rPr lang="en-US" dirty="0" smtClean="0">
                <a:solidFill>
                  <a:schemeClr val="bg1"/>
                </a:solidFill>
              </a:rPr>
              <a:t>Dashboard </a:t>
            </a:r>
            <a:r>
              <a:rPr lang="en-US" dirty="0">
                <a:solidFill>
                  <a:schemeClr val="bg1"/>
                </a:solidFill>
              </a:rPr>
              <a:t>page</a:t>
            </a:r>
            <a:endParaRPr lang="en-US" b="1" dirty="0" smtClean="0">
              <a:solidFill>
                <a:schemeClr val="bg1"/>
              </a:solidFill>
            </a:endParaRPr>
          </a:p>
        </p:txBody>
      </p:sp>
      <p:sp>
        <p:nvSpPr>
          <p:cNvPr id="8" name="Rectangle 7"/>
          <p:cNvSpPr/>
          <p:nvPr/>
        </p:nvSpPr>
        <p:spPr>
          <a:xfrm>
            <a:off x="8928465" y="5907471"/>
            <a:ext cx="533035" cy="29223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4_39">
            <a:hlinkClick r:id="" action="ppaction://media"/>
          </p:cNvPr>
          <p:cNvPicPr>
            <a:picLocks noChangeAspect="1"/>
          </p:cNvPicPr>
          <p:nvPr>
            <a:audioFile r:link="rId1"/>
            <p:extLst>
              <p:ext uri="{DAA4B4D4-6D71-4841-9C94-3DE7FCFB9230}">
                <p14:media xmlns:p14="http://schemas.microsoft.com/office/powerpoint/2010/main" r:embed="rId2">
                  <p14:trim st="508" end="472.0625"/>
                </p14:media>
              </p:ext>
            </p:extLst>
          </p:nvPr>
        </p:nvPicPr>
        <p:blipFill>
          <a:blip r:embed="rId5"/>
          <a:stretch>
            <a:fillRect/>
          </a:stretch>
        </p:blipFill>
        <p:spPr>
          <a:xfrm>
            <a:off x="5375275" y="5489575"/>
            <a:ext cx="406400" cy="406400"/>
          </a:xfrm>
          <a:prstGeom prst="rect">
            <a:avLst/>
          </a:prstGeom>
        </p:spPr>
      </p:pic>
    </p:spTree>
    <p:extLst>
      <p:ext uri="{BB962C8B-B14F-4D97-AF65-F5344CB8AC3E}">
        <p14:creationId xmlns:p14="http://schemas.microsoft.com/office/powerpoint/2010/main" val="2884029070"/>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04"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5" grpId="0" animBg="1"/>
      <p:bldP spid="8"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6" name="Rectangle 5"/>
          <p:cNvSpPr/>
          <p:nvPr/>
        </p:nvSpPr>
        <p:spPr>
          <a:xfrm>
            <a:off x="2950590" y="2300139"/>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4_40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15038" y="2211388"/>
            <a:ext cx="406400" cy="406400"/>
          </a:xfrm>
          <a:prstGeom prst="rect">
            <a:avLst/>
          </a:prstGeom>
        </p:spPr>
      </p:pic>
    </p:spTree>
    <p:extLst>
      <p:ext uri="{BB962C8B-B14F-4D97-AF65-F5344CB8AC3E}">
        <p14:creationId xmlns:p14="http://schemas.microsoft.com/office/powerpoint/2010/main" val="740207033"/>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hlinkClick r:id="" action="ppaction://hlinkshowjump?jump=endshow" highlightClick="1">
              <a:snd r:embed="rId4" name="voltage.wav"/>
            </a:hlinkClick>
            <a:hlinkHover r:id="" action="ppaction://noaction" highlightClick="1">
              <a:snd r:embed="rId5" name="click.wav"/>
            </a:hlinkHover>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0805" y="5394118"/>
            <a:ext cx="736598" cy="737347"/>
          </a:xfrm>
          <a:prstGeom prst="rect">
            <a:avLst/>
          </a:prstGeom>
        </p:spPr>
      </p:pic>
      <p:sp>
        <p:nvSpPr>
          <p:cNvPr id="13" name="Title 1"/>
          <p:cNvSpPr txBox="1">
            <a:spLocks/>
          </p:cNvSpPr>
          <p:nvPr/>
        </p:nvSpPr>
        <p:spPr>
          <a:xfrm>
            <a:off x="1522720" y="1197033"/>
            <a:ext cx="8036170" cy="4713316"/>
          </a:xfrm>
          <a:prstGeom prst="rect">
            <a:avLst/>
          </a:prstGeom>
        </p:spPr>
        <p:txBody>
          <a:bodyPr vert="horz" lIns="91440" tIns="91440" rIns="274320" bIns="45720" rtlCol="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marL="631825" algn="ctr">
              <a:lnSpc>
                <a:spcPct val="100000"/>
              </a:lnSpc>
            </a:pPr>
            <a:r>
              <a:rPr lang="en-US" dirty="0" smtClean="0">
                <a:solidFill>
                  <a:schemeClr val="bg1"/>
                </a:solidFill>
              </a:rPr>
              <a:t>Now </a:t>
            </a:r>
            <a:r>
              <a:rPr lang="en-US" dirty="0">
                <a:solidFill>
                  <a:schemeClr val="bg1"/>
                </a:solidFill>
              </a:rPr>
              <a:t>go on to the next program </a:t>
            </a:r>
            <a:r>
              <a:rPr lang="en-US" dirty="0" smtClean="0">
                <a:solidFill>
                  <a:schemeClr val="bg1"/>
                </a:solidFill>
              </a:rPr>
              <a:t>module:</a:t>
            </a:r>
          </a:p>
          <a:p>
            <a:pPr marL="855663" algn="ctr">
              <a:lnSpc>
                <a:spcPct val="100000"/>
              </a:lnSpc>
            </a:pPr>
            <a:r>
              <a:rPr lang="en-US" sz="2000" dirty="0" smtClean="0">
                <a:solidFill>
                  <a:schemeClr val="bg2">
                    <a:lumMod val="10000"/>
                  </a:schemeClr>
                </a:solidFill>
              </a:rPr>
              <a:t>(or go back to review a previous module)</a:t>
            </a:r>
            <a:br>
              <a:rPr lang="en-US" sz="2000" dirty="0" smtClean="0">
                <a:solidFill>
                  <a:schemeClr val="bg2">
                    <a:lumMod val="10000"/>
                  </a:schemeClr>
                </a:solidFill>
              </a:rPr>
            </a:br>
            <a:endParaRPr lang="en-US" sz="2000" dirty="0" smtClean="0">
              <a:solidFill>
                <a:schemeClr val="bg2">
                  <a:lumMod val="10000"/>
                </a:schemeClr>
              </a:solidFill>
            </a:endParaRPr>
          </a:p>
          <a:p>
            <a:pPr marL="1828800" algn="l">
              <a:lnSpc>
                <a:spcPct val="100000"/>
              </a:lnSpc>
            </a:pPr>
            <a:r>
              <a:rPr lang="en-US" dirty="0" smtClean="0">
                <a:solidFill>
                  <a:schemeClr val="bg2">
                    <a:lumMod val="10000"/>
                  </a:schemeClr>
                </a:solidFill>
              </a:rPr>
              <a:t>INTRODUCTION</a:t>
            </a:r>
            <a:endParaRPr lang="en-US" dirty="0">
              <a:solidFill>
                <a:schemeClr val="bg2">
                  <a:lumMod val="10000"/>
                </a:schemeClr>
              </a:solidFill>
            </a:endParaRPr>
          </a:p>
          <a:p>
            <a:pPr marL="1828800" algn="l">
              <a:lnSpc>
                <a:spcPct val="100000"/>
              </a:lnSpc>
            </a:pPr>
            <a:r>
              <a:rPr lang="en-US" dirty="0" smtClean="0">
                <a:solidFill>
                  <a:schemeClr val="bg2">
                    <a:lumMod val="10000"/>
                  </a:schemeClr>
                </a:solidFill>
              </a:rPr>
              <a:t>PATIENT </a:t>
            </a:r>
            <a:r>
              <a:rPr lang="en-US" dirty="0">
                <a:solidFill>
                  <a:schemeClr val="bg2">
                    <a:lumMod val="10000"/>
                  </a:schemeClr>
                </a:solidFill>
              </a:rPr>
              <a:t>DEMOGRAPHICS</a:t>
            </a:r>
          </a:p>
          <a:p>
            <a:pPr marL="1828800" algn="l">
              <a:lnSpc>
                <a:spcPct val="100000"/>
              </a:lnSpc>
            </a:pPr>
            <a:r>
              <a:rPr lang="en-US" dirty="0">
                <a:solidFill>
                  <a:schemeClr val="bg2">
                    <a:lumMod val="10000"/>
                  </a:schemeClr>
                </a:solidFill>
              </a:rPr>
              <a:t>PATIENT INTAKE OPTIONS</a:t>
            </a:r>
          </a:p>
          <a:p>
            <a:pPr marL="1828800" algn="l">
              <a:lnSpc>
                <a:spcPct val="100000"/>
              </a:lnSpc>
            </a:pPr>
            <a:r>
              <a:rPr lang="en-US" dirty="0" smtClean="0">
                <a:solidFill>
                  <a:schemeClr val="bg2">
                    <a:lumMod val="10000"/>
                  </a:schemeClr>
                </a:solidFill>
              </a:rPr>
              <a:t>IDENTIFYING </a:t>
            </a:r>
            <a:r>
              <a:rPr lang="en-US" dirty="0">
                <a:solidFill>
                  <a:schemeClr val="bg2">
                    <a:lumMod val="10000"/>
                  </a:schemeClr>
                </a:solidFill>
              </a:rPr>
              <a:t>RECORDS PROVIDERS</a:t>
            </a:r>
          </a:p>
          <a:p>
            <a:pPr marL="1828800" algn="l">
              <a:lnSpc>
                <a:spcPct val="100000"/>
              </a:lnSpc>
            </a:pPr>
            <a:r>
              <a:rPr lang="en-US" dirty="0" smtClean="0">
                <a:solidFill>
                  <a:schemeClr val="bg1"/>
                </a:solidFill>
              </a:rPr>
              <a:t>MANAGE PATIENT TO-DO LIST</a:t>
            </a:r>
            <a:endParaRPr lang="en-US" dirty="0">
              <a:solidFill>
                <a:schemeClr val="bg2">
                  <a:lumMod val="10000"/>
                </a:schemeClr>
              </a:solidFill>
            </a:endParaRPr>
          </a:p>
        </p:txBody>
      </p:sp>
      <p:sp>
        <p:nvSpPr>
          <p:cNvPr id="7" name="Action Button: Forward or Next 6">
            <a:hlinkClick r:id="rId7" action="ppaction://hlinksldjump" highlightClick="1">
              <a:snd r:embed="rId8" name="whoosh.wav"/>
            </a:hlinkClick>
            <a:hlinkHover r:id="" action="ppaction://noaction">
              <a:snd r:embed="rId5" name="click.wav"/>
            </a:hlinkHover>
          </p:cNvPr>
          <p:cNvSpPr/>
          <p:nvPr/>
        </p:nvSpPr>
        <p:spPr>
          <a:xfrm>
            <a:off x="2630680" y="4392252"/>
            <a:ext cx="738281" cy="40712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7" action="ppaction://hlinksldjump">
              <a:snd r:embed="rId8" name="whoosh.wav"/>
            </a:hlinkClick>
            <a:hlinkHover r:id="" action="ppaction://noaction" highlightClick="1">
              <a:snd r:embed="rId5" name="click.wav"/>
            </a:hlinkHover>
          </p:cNvPr>
          <p:cNvSpPr/>
          <p:nvPr/>
        </p:nvSpPr>
        <p:spPr>
          <a:xfrm>
            <a:off x="2630681" y="4392252"/>
            <a:ext cx="5940005" cy="407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9" action="ppaction://hlinksldjump">
              <a:snd r:embed="rId8" name="whoosh.wav"/>
            </a:hlinkClick>
            <a:hlinkHover r:id="" action="ppaction://noaction" highlightClick="1">
              <a:snd r:embed="rId5" name="click.wav"/>
            </a:hlinkHover>
          </p:cNvPr>
          <p:cNvSpPr/>
          <p:nvPr/>
        </p:nvSpPr>
        <p:spPr>
          <a:xfrm>
            <a:off x="3345543" y="3895387"/>
            <a:ext cx="5942390"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10" action="ppaction://hlinksldjump">
              <a:snd r:embed="rId8" name="whoosh.wav"/>
            </a:hlinkClick>
            <a:hlinkHover r:id="" action="ppaction://noaction" highlightClick="1">
              <a:snd r:embed="rId5" name="click.wav"/>
            </a:hlinkHover>
          </p:cNvPr>
          <p:cNvSpPr/>
          <p:nvPr/>
        </p:nvSpPr>
        <p:spPr>
          <a:xfrm>
            <a:off x="3345543" y="3414516"/>
            <a:ext cx="4435375"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11" action="ppaction://hlinksldjump">
              <a:snd r:embed="rId8" name="whoosh.wav"/>
            </a:hlinkClick>
            <a:hlinkHover r:id="" action="ppaction://noaction" highlightClick="1">
              <a:snd r:embed="rId5" name="click.wav"/>
            </a:hlinkHover>
          </p:cNvPr>
          <p:cNvSpPr/>
          <p:nvPr/>
        </p:nvSpPr>
        <p:spPr>
          <a:xfrm>
            <a:off x="3345542" y="2932376"/>
            <a:ext cx="4435375"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12" action="ppaction://hlinksldjump">
              <a:snd r:embed="rId8" name="whoosh.wav"/>
            </a:hlinkClick>
            <a:hlinkHover r:id="" action="ppaction://noaction" highlightClick="1">
              <a:snd r:embed="rId5" name="click.wav"/>
            </a:hlinkHover>
          </p:cNvPr>
          <p:cNvSpPr/>
          <p:nvPr/>
        </p:nvSpPr>
        <p:spPr>
          <a:xfrm>
            <a:off x="3368961" y="2439282"/>
            <a:ext cx="2815708"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_04_40b">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81045877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88" fill="hold"/>
                                        <p:tgtEl>
                                          <p:spTgt spid="5"/>
                                        </p:tgtEl>
                                      </p:cBhvr>
                                    </p:cmd>
                                  </p:childTnLst>
                                </p:cTn>
                              </p:par>
                              <p:par>
                                <p:cTn id="7" presetID="27" presetClass="emph" presetSubtype="0" repeatCount="indefinite" fill="remove" grpId="0" nodeType="withEffect">
                                  <p:stCondLst>
                                    <p:cond delay="0"/>
                                  </p:stCondLst>
                                  <p:childTnLst>
                                    <p:animClr clrSpc="rgb" dir="cw">
                                      <p:cBhvr override="childStyle">
                                        <p:cTn id="8" dur="1000" autoRev="1" fill="remove"/>
                                        <p:tgtEl>
                                          <p:spTgt spid="7"/>
                                        </p:tgtEl>
                                        <p:attrNameLst>
                                          <p:attrName>style.color</p:attrName>
                                        </p:attrNameLst>
                                      </p:cBhvr>
                                      <p:to>
                                        <a:schemeClr val="bg1"/>
                                      </p:to>
                                    </p:animClr>
                                    <p:animClr clrSpc="rgb" dir="cw">
                                      <p:cBhvr>
                                        <p:cTn id="9" dur="1000" autoRev="1" fill="remove"/>
                                        <p:tgtEl>
                                          <p:spTgt spid="7"/>
                                        </p:tgtEl>
                                        <p:attrNameLst>
                                          <p:attrName>fillcolor</p:attrName>
                                        </p:attrNameLst>
                                      </p:cBhvr>
                                      <p:to>
                                        <a:schemeClr val="bg1"/>
                                      </p:to>
                                    </p:animClr>
                                    <p:set>
                                      <p:cBhvr>
                                        <p:cTn id="10" dur="1000" autoRev="1" fill="remove"/>
                                        <p:tgtEl>
                                          <p:spTgt spid="7"/>
                                        </p:tgtEl>
                                        <p:attrNameLst>
                                          <p:attrName>fill.type</p:attrName>
                                        </p:attrNameLst>
                                      </p:cBhvr>
                                      <p:to>
                                        <p:strVal val="solid"/>
                                      </p:to>
                                    </p:set>
                                    <p:set>
                                      <p:cBhvr>
                                        <p:cTn id="11" dur="1000" autoRev="1" fill="remove"/>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5"/>
                </p:tgtEl>
              </p:cMediaNode>
            </p:audio>
          </p:childTnLst>
        </p:cTn>
      </p:par>
    </p:tnLst>
    <p:bldLst>
      <p:bldP spid="7"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848125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2950590" y="2300139"/>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5_01">
            <a:hlinkClick r:id="" action="ppaction://media"/>
          </p:cNvPr>
          <p:cNvPicPr>
            <a:picLocks noChangeAspect="1"/>
          </p:cNvPicPr>
          <p:nvPr>
            <a:audioFile r:link="rId1"/>
            <p:extLst>
              <p:ext uri="{DAA4B4D4-6D71-4841-9C94-3DE7FCFB9230}">
                <p14:media xmlns:p14="http://schemas.microsoft.com/office/powerpoint/2010/main" r:embed="rId2">
                  <p14:trim st="336" end="400.125"/>
                </p14:media>
              </p:ext>
            </p:extLst>
          </p:nvPr>
        </p:nvPicPr>
        <p:blipFill>
          <a:blip r:embed="rId5"/>
          <a:stretch>
            <a:fillRect/>
          </a:stretch>
        </p:blipFill>
        <p:spPr>
          <a:xfrm>
            <a:off x="5680075" y="2220913"/>
            <a:ext cx="406400" cy="406400"/>
          </a:xfrm>
          <a:prstGeom prst="rect">
            <a:avLst/>
          </a:prstGeom>
        </p:spPr>
      </p:pic>
      <p:sp>
        <p:nvSpPr>
          <p:cNvPr id="3" name="TextBox 2"/>
          <p:cNvSpPr txBox="1"/>
          <p:nvPr/>
        </p:nvSpPr>
        <p:spPr>
          <a:xfrm>
            <a:off x="1447800" y="2019300"/>
            <a:ext cx="4930185" cy="1754326"/>
          </a:xfrm>
          <a:prstGeom prst="rect">
            <a:avLst/>
          </a:prstGeom>
          <a:solidFill>
            <a:srgbClr val="F29220">
              <a:alpha val="75000"/>
            </a:srgbClr>
          </a:solidFill>
        </p:spPr>
        <p:txBody>
          <a:bodyPr wrap="square" rtlCol="0">
            <a:spAutoFit/>
          </a:bodyPr>
          <a:lstStyle/>
          <a:p>
            <a:r>
              <a:rPr lang="en-US" dirty="0">
                <a:solidFill>
                  <a:schemeClr val="bg1"/>
                </a:solidFill>
              </a:rPr>
              <a:t>At this point you have completed a </a:t>
            </a:r>
            <a:r>
              <a:rPr lang="en-US" dirty="0" smtClean="0">
                <a:solidFill>
                  <a:schemeClr val="bg1"/>
                </a:solidFill>
              </a:rPr>
              <a:t>Records Request </a:t>
            </a:r>
            <a:r>
              <a:rPr lang="en-US" dirty="0">
                <a:solidFill>
                  <a:schemeClr val="bg1"/>
                </a:solidFill>
              </a:rPr>
              <a:t>by inputting the </a:t>
            </a:r>
            <a:r>
              <a:rPr lang="en-US" dirty="0" smtClean="0">
                <a:solidFill>
                  <a:schemeClr val="bg1"/>
                </a:solidFill>
              </a:rPr>
              <a:t>Patient </a:t>
            </a:r>
            <a:r>
              <a:rPr lang="en-US" dirty="0">
                <a:solidFill>
                  <a:schemeClr val="bg1"/>
                </a:solidFill>
              </a:rPr>
              <a:t>D</a:t>
            </a:r>
            <a:r>
              <a:rPr lang="en-US" dirty="0" smtClean="0">
                <a:solidFill>
                  <a:schemeClr val="bg1"/>
                </a:solidFill>
              </a:rPr>
              <a:t>emographics</a:t>
            </a:r>
            <a:r>
              <a:rPr lang="en-US" dirty="0">
                <a:solidFill>
                  <a:schemeClr val="bg1"/>
                </a:solidFill>
              </a:rPr>
              <a:t>, specifying the Patient Intake Information, providing </a:t>
            </a:r>
            <a:r>
              <a:rPr lang="en-US" dirty="0" smtClean="0">
                <a:solidFill>
                  <a:schemeClr val="bg1"/>
                </a:solidFill>
              </a:rPr>
              <a:t>Scheduling Information </a:t>
            </a:r>
            <a:r>
              <a:rPr lang="en-US" dirty="0">
                <a:solidFill>
                  <a:schemeClr val="bg1"/>
                </a:solidFill>
              </a:rPr>
              <a:t>for when the records are needed, and identifying Records </a:t>
            </a:r>
            <a:r>
              <a:rPr lang="en-US" dirty="0" smtClean="0">
                <a:solidFill>
                  <a:schemeClr val="bg1"/>
                </a:solidFill>
              </a:rPr>
              <a:t>Providers</a:t>
            </a:r>
            <a:endParaRPr lang="en-US" dirty="0">
              <a:solidFill>
                <a:schemeClr val="bg1"/>
              </a:solidFill>
            </a:endParaRPr>
          </a:p>
        </p:txBody>
      </p:sp>
    </p:spTree>
    <p:extLst>
      <p:ext uri="{BB962C8B-B14F-4D97-AF65-F5344CB8AC3E}">
        <p14:creationId xmlns:p14="http://schemas.microsoft.com/office/powerpoint/2010/main" val="974768909"/>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299"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985067"/>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2950590" y="2300139"/>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5_02">
            <a:hlinkClick r:id="" action="ppaction://media"/>
          </p:cNvPr>
          <p:cNvPicPr>
            <a:picLocks noChangeAspect="1"/>
          </p:cNvPicPr>
          <p:nvPr>
            <a:audioFile r:link="rId1"/>
            <p:extLst>
              <p:ext uri="{DAA4B4D4-6D71-4841-9C94-3DE7FCFB9230}">
                <p14:media xmlns:p14="http://schemas.microsoft.com/office/powerpoint/2010/main" r:embed="rId2">
                  <p14:trim st="461" end="273.3125"/>
                </p14:media>
              </p:ext>
            </p:extLst>
          </p:nvPr>
        </p:nvPicPr>
        <p:blipFill>
          <a:blip r:embed="rId5"/>
          <a:stretch>
            <a:fillRect/>
          </a:stretch>
        </p:blipFill>
        <p:spPr>
          <a:xfrm>
            <a:off x="5564188" y="1979613"/>
            <a:ext cx="406400" cy="406400"/>
          </a:xfrm>
          <a:prstGeom prst="rect">
            <a:avLst/>
          </a:prstGeom>
        </p:spPr>
      </p:pic>
      <p:sp>
        <p:nvSpPr>
          <p:cNvPr id="3" name="TextBox 2"/>
          <p:cNvSpPr txBox="1"/>
          <p:nvPr/>
        </p:nvSpPr>
        <p:spPr>
          <a:xfrm>
            <a:off x="1447800" y="2019300"/>
            <a:ext cx="4930185" cy="923330"/>
          </a:xfrm>
          <a:prstGeom prst="rect">
            <a:avLst/>
          </a:prstGeom>
          <a:solidFill>
            <a:srgbClr val="F29220">
              <a:alpha val="75000"/>
            </a:srgbClr>
          </a:solidFill>
        </p:spPr>
        <p:txBody>
          <a:bodyPr wrap="square" rtlCol="0">
            <a:spAutoFit/>
          </a:bodyPr>
          <a:lstStyle/>
          <a:p>
            <a:r>
              <a:rPr lang="en-US" dirty="0">
                <a:solidFill>
                  <a:schemeClr val="bg1"/>
                </a:solidFill>
              </a:rPr>
              <a:t>Once eHealth Technologies has </a:t>
            </a:r>
            <a:r>
              <a:rPr lang="en-US" dirty="0" smtClean="0">
                <a:solidFill>
                  <a:schemeClr val="bg1"/>
                </a:solidFill>
              </a:rPr>
              <a:t>sent </a:t>
            </a:r>
            <a:r>
              <a:rPr lang="en-US" dirty="0">
                <a:solidFill>
                  <a:schemeClr val="bg1"/>
                </a:solidFill>
              </a:rPr>
              <a:t>you patient records or messages, those patients will appear in the Patient List when applying the </a:t>
            </a:r>
            <a:r>
              <a:rPr lang="en-US" b="1" dirty="0">
                <a:solidFill>
                  <a:schemeClr val="bg1"/>
                </a:solidFill>
              </a:rPr>
              <a:t>To Do</a:t>
            </a:r>
            <a:r>
              <a:rPr lang="en-US" dirty="0">
                <a:solidFill>
                  <a:schemeClr val="bg1"/>
                </a:solidFill>
              </a:rPr>
              <a:t> filter</a:t>
            </a:r>
          </a:p>
        </p:txBody>
      </p:sp>
    </p:spTree>
    <p:extLst>
      <p:ext uri="{BB962C8B-B14F-4D97-AF65-F5344CB8AC3E}">
        <p14:creationId xmlns:p14="http://schemas.microsoft.com/office/powerpoint/2010/main" val="1979171410"/>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860"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3"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2117271" y="4087586"/>
            <a:ext cx="691243" cy="17417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50590" y="2300139"/>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5_03">
            <a:hlinkClick r:id="" action="ppaction://media"/>
          </p:cNvPr>
          <p:cNvPicPr>
            <a:picLocks noChangeAspect="1"/>
          </p:cNvPicPr>
          <p:nvPr>
            <a:audioFile r:link="rId1"/>
            <p:extLst>
              <p:ext uri="{DAA4B4D4-6D71-4841-9C94-3DE7FCFB9230}">
                <p14:media xmlns:p14="http://schemas.microsoft.com/office/powerpoint/2010/main" r:embed="rId2">
                  <p14:trim st="513" end="371.3125"/>
                </p14:media>
              </p:ext>
            </p:extLst>
          </p:nvPr>
        </p:nvPicPr>
        <p:blipFill>
          <a:blip r:embed="rId5"/>
          <a:stretch>
            <a:fillRect/>
          </a:stretch>
        </p:blipFill>
        <p:spPr>
          <a:xfrm>
            <a:off x="5668963" y="2232025"/>
            <a:ext cx="406400" cy="406400"/>
          </a:xfrm>
          <a:prstGeom prst="rect">
            <a:avLst/>
          </a:prstGeom>
        </p:spPr>
      </p:pic>
      <p:sp>
        <p:nvSpPr>
          <p:cNvPr id="3" name="TextBox 2"/>
          <p:cNvSpPr txBox="1"/>
          <p:nvPr/>
        </p:nvSpPr>
        <p:spPr>
          <a:xfrm>
            <a:off x="1447800" y="2028081"/>
            <a:ext cx="4930185" cy="646331"/>
          </a:xfrm>
          <a:prstGeom prst="rect">
            <a:avLst/>
          </a:prstGeom>
          <a:solidFill>
            <a:srgbClr val="F29220">
              <a:alpha val="75000"/>
            </a:srgbClr>
          </a:solidFill>
        </p:spPr>
        <p:txBody>
          <a:bodyPr wrap="square" rtlCol="0">
            <a:spAutoFit/>
          </a:bodyPr>
          <a:lstStyle/>
          <a:p>
            <a:r>
              <a:rPr lang="en-US" dirty="0">
                <a:solidFill>
                  <a:schemeClr val="bg1"/>
                </a:solidFill>
              </a:rPr>
              <a:t>Click on the patient name to navigate to the Patient Page</a:t>
            </a:r>
          </a:p>
        </p:txBody>
      </p:sp>
    </p:spTree>
    <p:extLst>
      <p:ext uri="{BB962C8B-B14F-4D97-AF65-F5344CB8AC3E}">
        <p14:creationId xmlns:p14="http://schemas.microsoft.com/office/powerpoint/2010/main" val="36596819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90"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3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4" grpId="0" animBg="1"/>
      <p:bldP spid="3"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4020911" y="1631496"/>
            <a:ext cx="231321" cy="169163"/>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5_04">
            <a:hlinkClick r:id="" action="ppaction://media"/>
          </p:cNvPr>
          <p:cNvPicPr>
            <a:picLocks noChangeAspect="1"/>
          </p:cNvPicPr>
          <p:nvPr>
            <a:audioFile r:link="rId1"/>
            <p:extLst>
              <p:ext uri="{DAA4B4D4-6D71-4841-9C94-3DE7FCFB9230}">
                <p14:media xmlns:p14="http://schemas.microsoft.com/office/powerpoint/2010/main" r:embed="rId2">
                  <p14:trim st="241" end="7013.875"/>
                </p14:media>
              </p:ext>
            </p:extLst>
          </p:nvPr>
        </p:nvPicPr>
        <p:blipFill>
          <a:blip r:embed="rId5"/>
          <a:stretch>
            <a:fillRect/>
          </a:stretch>
        </p:blipFill>
        <p:spPr>
          <a:xfrm>
            <a:off x="5953125" y="3419475"/>
            <a:ext cx="406400" cy="406400"/>
          </a:xfrm>
          <a:prstGeom prst="rect">
            <a:avLst/>
          </a:prstGeom>
        </p:spPr>
      </p:pic>
      <p:sp>
        <p:nvSpPr>
          <p:cNvPr id="3" name="TextBox 2"/>
          <p:cNvSpPr txBox="1"/>
          <p:nvPr/>
        </p:nvSpPr>
        <p:spPr>
          <a:xfrm>
            <a:off x="519979" y="2976697"/>
            <a:ext cx="4930185" cy="923330"/>
          </a:xfrm>
          <a:prstGeom prst="rect">
            <a:avLst/>
          </a:prstGeom>
          <a:solidFill>
            <a:srgbClr val="F29220">
              <a:alpha val="75000"/>
            </a:srgbClr>
          </a:solidFill>
        </p:spPr>
        <p:txBody>
          <a:bodyPr wrap="square" rtlCol="0">
            <a:spAutoFit/>
          </a:bodyPr>
          <a:lstStyle/>
          <a:p>
            <a:r>
              <a:rPr lang="en-US" dirty="0">
                <a:solidFill>
                  <a:schemeClr val="bg1"/>
                </a:solidFill>
              </a:rPr>
              <a:t>At the top of the Patient Page, you’ll see the gray Patient Demographics area.  If needed, click </a:t>
            </a:r>
            <a:r>
              <a:rPr lang="en-US" b="1" dirty="0" smtClean="0">
                <a:solidFill>
                  <a:schemeClr val="bg1"/>
                </a:solidFill>
              </a:rPr>
              <a:t>Edit</a:t>
            </a:r>
            <a:r>
              <a:rPr lang="en-US" dirty="0" smtClean="0">
                <a:solidFill>
                  <a:schemeClr val="bg1"/>
                </a:solidFill>
              </a:rPr>
              <a:t> </a:t>
            </a:r>
            <a:r>
              <a:rPr lang="en-US" dirty="0">
                <a:solidFill>
                  <a:schemeClr val="bg1"/>
                </a:solidFill>
              </a:rPr>
              <a:t>to make changes to this information</a:t>
            </a:r>
          </a:p>
        </p:txBody>
      </p:sp>
      <p:sp>
        <p:nvSpPr>
          <p:cNvPr id="8" name="Rectangle 7"/>
          <p:cNvSpPr/>
          <p:nvPr/>
        </p:nvSpPr>
        <p:spPr>
          <a:xfrm>
            <a:off x="2336801" y="1464734"/>
            <a:ext cx="7366000" cy="63500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781748"/>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79"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1" nodeType="withEffect">
                                  <p:stCondLst>
                                    <p:cond delay="2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xit" presetSubtype="0" fill="hold" grpId="2" nodeType="withEffect">
                                  <p:stCondLst>
                                    <p:cond delay="450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grpId="0" nodeType="withEffect">
                                  <p:stCondLst>
                                    <p:cond delay="53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xit" presetSubtype="0" fill="hold" grpId="1" nodeType="withEffect">
                                  <p:stCondLst>
                                    <p:cond delay="720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4" grpId="0" animBg="1"/>
      <p:bldP spid="4" grpId="1" animBg="1"/>
      <p:bldP spid="3" grpId="0" animBg="1"/>
      <p:bldP spid="8" grpId="1" animBg="1"/>
      <p:bldP spid="8" grpId="2"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11513" y="2976697"/>
            <a:ext cx="4930185" cy="923330"/>
          </a:xfrm>
          <a:prstGeom prst="rect">
            <a:avLst/>
          </a:prstGeom>
          <a:solidFill>
            <a:srgbClr val="F29220">
              <a:alpha val="75000"/>
            </a:srgbClr>
          </a:solidFill>
        </p:spPr>
        <p:txBody>
          <a:bodyPr wrap="square" rtlCol="0">
            <a:spAutoFit/>
          </a:bodyPr>
          <a:lstStyle/>
          <a:p>
            <a:r>
              <a:rPr lang="en-US" dirty="0">
                <a:solidFill>
                  <a:schemeClr val="bg1"/>
                </a:solidFill>
              </a:rPr>
              <a:t>Update any information and click the </a:t>
            </a:r>
            <a:r>
              <a:rPr lang="en-US" b="1" dirty="0">
                <a:solidFill>
                  <a:schemeClr val="bg1"/>
                </a:solidFill>
              </a:rPr>
              <a:t>Update Patient</a:t>
            </a:r>
            <a:r>
              <a:rPr lang="en-US" dirty="0">
                <a:solidFill>
                  <a:schemeClr val="bg1"/>
                </a:solidFill>
              </a:rPr>
              <a:t> button the complete the update process and return to the Patient Page</a:t>
            </a:r>
          </a:p>
        </p:txBody>
      </p:sp>
      <p:sp>
        <p:nvSpPr>
          <p:cNvPr id="4" name="Rectangle 3"/>
          <p:cNvSpPr/>
          <p:nvPr/>
        </p:nvSpPr>
        <p:spPr>
          <a:xfrm>
            <a:off x="6452826" y="5527221"/>
            <a:ext cx="1027744" cy="32747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_05_04">
            <a:hlinkClick r:id="" action="ppaction://media"/>
          </p:cNvPr>
          <p:cNvPicPr>
            <a:picLocks noChangeAspect="1"/>
          </p:cNvPicPr>
          <p:nvPr>
            <a:audioFile r:link="rId1"/>
            <p:extLst>
              <p:ext uri="{DAA4B4D4-6D71-4841-9C94-3DE7FCFB9230}">
                <p14:media xmlns:p14="http://schemas.microsoft.com/office/powerpoint/2010/main" r:embed="rId2">
                  <p14:trim st="8441" end="0.875"/>
                </p14:media>
              </p:ext>
            </p:extLst>
          </p:nvPr>
        </p:nvPicPr>
        <p:blipFill>
          <a:blip r:embed="rId5"/>
          <a:stretch>
            <a:fillRect/>
          </a:stretch>
        </p:blipFill>
        <p:spPr>
          <a:xfrm>
            <a:off x="5953125" y="3419475"/>
            <a:ext cx="406400" cy="406400"/>
          </a:xfrm>
          <a:prstGeom prst="rect">
            <a:avLst/>
          </a:prstGeom>
        </p:spPr>
      </p:pic>
    </p:spTree>
    <p:extLst>
      <p:ext uri="{BB962C8B-B14F-4D97-AF65-F5344CB8AC3E}">
        <p14:creationId xmlns:p14="http://schemas.microsoft.com/office/powerpoint/2010/main" val="1206652865"/>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92"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19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xit" presetSubtype="0" fill="hold" grpId="1" nodeType="withEffect">
                                  <p:stCondLst>
                                    <p:cond delay="570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3" grpId="0" animBg="1"/>
      <p:bldP spid="4" grpId="0" animBg="1"/>
      <p:bldP spid="4" grpId="1"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11513" y="2976697"/>
            <a:ext cx="4930185" cy="646331"/>
          </a:xfrm>
          <a:prstGeom prst="rect">
            <a:avLst/>
          </a:prstGeom>
          <a:solidFill>
            <a:srgbClr val="F29220">
              <a:alpha val="75000"/>
            </a:srgbClr>
          </a:solidFill>
        </p:spPr>
        <p:txBody>
          <a:bodyPr wrap="square" rtlCol="0">
            <a:spAutoFit/>
          </a:bodyPr>
          <a:lstStyle/>
          <a:p>
            <a:r>
              <a:rPr lang="en-US" dirty="0">
                <a:solidFill>
                  <a:schemeClr val="bg1"/>
                </a:solidFill>
              </a:rPr>
              <a:t>Click on the </a:t>
            </a:r>
            <a:r>
              <a:rPr lang="en-US" b="1" dirty="0">
                <a:solidFill>
                  <a:schemeClr val="bg1"/>
                </a:solidFill>
              </a:rPr>
              <a:t>Records Retrieval </a:t>
            </a:r>
            <a:r>
              <a:rPr lang="en-US" dirty="0">
                <a:solidFill>
                  <a:schemeClr val="bg1"/>
                </a:solidFill>
              </a:rPr>
              <a:t>tab to view information on records status</a:t>
            </a:r>
          </a:p>
        </p:txBody>
      </p:sp>
      <p:sp>
        <p:nvSpPr>
          <p:cNvPr id="4" name="Rectangle 3"/>
          <p:cNvSpPr/>
          <p:nvPr/>
        </p:nvSpPr>
        <p:spPr>
          <a:xfrm>
            <a:off x="2426153" y="2400300"/>
            <a:ext cx="1133476" cy="26670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5_05">
            <a:hlinkClick r:id="" action="ppaction://media"/>
          </p:cNvPr>
          <p:cNvPicPr>
            <a:picLocks noChangeAspect="1"/>
          </p:cNvPicPr>
          <p:nvPr>
            <a:audioFile r:link="rId1"/>
            <p:extLst>
              <p:ext uri="{DAA4B4D4-6D71-4841-9C94-3DE7FCFB9230}">
                <p14:media xmlns:p14="http://schemas.microsoft.com/office/powerpoint/2010/main" r:embed="rId2">
                  <p14:trim st="330" end="14545.4375"/>
                </p14:media>
              </p:ext>
            </p:extLst>
          </p:nvPr>
        </p:nvPicPr>
        <p:blipFill>
          <a:blip r:embed="rId5"/>
          <a:stretch>
            <a:fillRect/>
          </a:stretch>
        </p:blipFill>
        <p:spPr>
          <a:xfrm>
            <a:off x="5900738" y="3335338"/>
            <a:ext cx="406400" cy="406400"/>
          </a:xfrm>
          <a:prstGeom prst="rect">
            <a:avLst/>
          </a:prstGeom>
        </p:spPr>
      </p:pic>
    </p:spTree>
    <p:extLst>
      <p:ext uri="{BB962C8B-B14F-4D97-AF65-F5344CB8AC3E}">
        <p14:creationId xmlns:p14="http://schemas.microsoft.com/office/powerpoint/2010/main" val="84697095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85"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7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animBg="1"/>
      <p:bldP spid="4"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4669856" y="4093028"/>
            <a:ext cx="4125802" cy="2031325"/>
          </a:xfrm>
          <a:prstGeom prst="rect">
            <a:avLst/>
          </a:prstGeom>
          <a:solidFill>
            <a:srgbClr val="F29220">
              <a:alpha val="75000"/>
            </a:srgbClr>
          </a:solidFill>
        </p:spPr>
        <p:txBody>
          <a:bodyPr wrap="square" rtlCol="0">
            <a:spAutoFit/>
          </a:bodyPr>
          <a:lstStyle/>
          <a:p>
            <a:r>
              <a:rPr lang="en-US" dirty="0">
                <a:solidFill>
                  <a:schemeClr val="bg1"/>
                </a:solidFill>
              </a:rPr>
              <a:t>Please take note of the </a:t>
            </a:r>
            <a:r>
              <a:rPr lang="en-US" b="1" dirty="0">
                <a:solidFill>
                  <a:schemeClr val="bg1"/>
                </a:solidFill>
              </a:rPr>
              <a:t>Communication Thread</a:t>
            </a:r>
            <a:r>
              <a:rPr lang="en-US" dirty="0">
                <a:solidFill>
                  <a:schemeClr val="bg1"/>
                </a:solidFill>
              </a:rPr>
              <a:t> that runs down the left side of the page.  Use this function to communicate directly with eHealth Technologies without needing to use </a:t>
            </a:r>
            <a:r>
              <a:rPr lang="en-US" dirty="0" err="1" smtClean="0">
                <a:solidFill>
                  <a:schemeClr val="bg1"/>
                </a:solidFill>
              </a:rPr>
              <a:t>eMail</a:t>
            </a:r>
            <a:r>
              <a:rPr lang="en-US" dirty="0">
                <a:solidFill>
                  <a:schemeClr val="bg1"/>
                </a:solidFill>
              </a:rPr>
              <a:t>.  The most recent message will be displayed at the top of the message column</a:t>
            </a:r>
          </a:p>
        </p:txBody>
      </p:sp>
      <p:sp>
        <p:nvSpPr>
          <p:cNvPr id="4" name="Rectangle 3"/>
          <p:cNvSpPr/>
          <p:nvPr/>
        </p:nvSpPr>
        <p:spPr>
          <a:xfrm>
            <a:off x="2317295" y="2705100"/>
            <a:ext cx="1830161" cy="359076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_05_05">
            <a:hlinkClick r:id="" action="ppaction://media"/>
          </p:cNvPr>
          <p:cNvPicPr>
            <a:picLocks noChangeAspect="1"/>
          </p:cNvPicPr>
          <p:nvPr>
            <a:audioFile r:link="rId1"/>
            <p:extLst>
              <p:ext uri="{DAA4B4D4-6D71-4841-9C94-3DE7FCFB9230}">
                <p14:media xmlns:p14="http://schemas.microsoft.com/office/powerpoint/2010/main" r:embed="rId2">
                  <p14:trim st="4657" end="174.4375"/>
                </p14:media>
              </p:ext>
            </p:extLst>
          </p:nvPr>
        </p:nvPicPr>
        <p:blipFill>
          <a:blip r:embed="rId5"/>
          <a:stretch>
            <a:fillRect/>
          </a:stretch>
        </p:blipFill>
        <p:spPr>
          <a:xfrm>
            <a:off x="5688585" y="2378897"/>
            <a:ext cx="406400" cy="406400"/>
          </a:xfrm>
          <a:prstGeom prst="rect">
            <a:avLst/>
          </a:prstGeom>
        </p:spPr>
      </p:pic>
    </p:spTree>
    <p:extLst>
      <p:ext uri="{BB962C8B-B14F-4D97-AF65-F5344CB8AC3E}">
        <p14:creationId xmlns:p14="http://schemas.microsoft.com/office/powerpoint/2010/main" val="28703366"/>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29"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3" grpId="0" animBg="1"/>
      <p:bldP spid="4"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4669856" y="4093028"/>
            <a:ext cx="4125802" cy="1754326"/>
          </a:xfrm>
          <a:prstGeom prst="rect">
            <a:avLst/>
          </a:prstGeom>
          <a:solidFill>
            <a:srgbClr val="5ABBD9">
              <a:alpha val="75000"/>
            </a:srgbClr>
          </a:solidFill>
        </p:spPr>
        <p:txBody>
          <a:bodyPr wrap="square" rtlCol="0">
            <a:spAutoFit/>
          </a:bodyPr>
          <a:lstStyle/>
          <a:p>
            <a:r>
              <a:rPr lang="en-US" dirty="0" smtClean="0">
                <a:solidFill>
                  <a:schemeClr val="bg1"/>
                </a:solidFill>
              </a:rPr>
              <a:t>NOTE: </a:t>
            </a:r>
            <a:r>
              <a:rPr lang="en-US" dirty="0">
                <a:solidFill>
                  <a:schemeClr val="bg1"/>
                </a:solidFill>
              </a:rPr>
              <a:t>any messages that you have not replied to will be marked in red as “New!” Also, this is NOT instant messaging. eHealth Technologies will respond to these messages within one hour but not immediately</a:t>
            </a:r>
          </a:p>
        </p:txBody>
      </p:sp>
      <p:pic>
        <p:nvPicPr>
          <p:cNvPr id="2" name="p_05_06">
            <a:hlinkClick r:id="" action="ppaction://media"/>
          </p:cNvPr>
          <p:cNvPicPr>
            <a:picLocks noChangeAspect="1"/>
          </p:cNvPicPr>
          <p:nvPr>
            <a:audioFile r:link="rId1"/>
            <p:extLst>
              <p:ext uri="{DAA4B4D4-6D71-4841-9C94-3DE7FCFB9230}">
                <p14:media xmlns:p14="http://schemas.microsoft.com/office/powerpoint/2010/main" r:embed="rId2">
                  <p14:trim st="330" end="168.1875"/>
                </p14:media>
              </p:ext>
            </p:extLst>
          </p:nvPr>
        </p:nvPicPr>
        <p:blipFill>
          <a:blip r:embed="rId5"/>
          <a:stretch>
            <a:fillRect/>
          </a:stretch>
        </p:blipFill>
        <p:spPr>
          <a:xfrm>
            <a:off x="6383338" y="2357438"/>
            <a:ext cx="406400" cy="406400"/>
          </a:xfrm>
          <a:prstGeom prst="rect">
            <a:avLst/>
          </a:prstGeom>
        </p:spPr>
      </p:pic>
      <p:sp>
        <p:nvSpPr>
          <p:cNvPr id="6" name="Rectangle 5"/>
          <p:cNvSpPr/>
          <p:nvPr/>
        </p:nvSpPr>
        <p:spPr>
          <a:xfrm>
            <a:off x="2428876" y="3879850"/>
            <a:ext cx="1236206" cy="15240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488380"/>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190"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4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animBg="1"/>
      <p:bldP spid="6"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4277970" y="4952999"/>
            <a:ext cx="4125802" cy="1200329"/>
          </a:xfrm>
          <a:prstGeom prst="rect">
            <a:avLst/>
          </a:prstGeom>
          <a:solidFill>
            <a:srgbClr val="F29220">
              <a:alpha val="75000"/>
            </a:srgbClr>
          </a:solidFill>
        </p:spPr>
        <p:txBody>
          <a:bodyPr wrap="square" rtlCol="0">
            <a:spAutoFit/>
          </a:bodyPr>
          <a:lstStyle/>
          <a:p>
            <a:r>
              <a:rPr lang="en-US" dirty="0">
                <a:solidFill>
                  <a:schemeClr val="bg1"/>
                </a:solidFill>
              </a:rPr>
              <a:t>If you have Requests in process where records are being retrieved, those Requests will be listed under the </a:t>
            </a:r>
            <a:r>
              <a:rPr lang="en-US" b="1" dirty="0">
                <a:solidFill>
                  <a:schemeClr val="bg1"/>
                </a:solidFill>
              </a:rPr>
              <a:t>Active</a:t>
            </a:r>
            <a:r>
              <a:rPr lang="en-US" dirty="0">
                <a:solidFill>
                  <a:schemeClr val="bg1"/>
                </a:solidFill>
              </a:rPr>
              <a:t> tab</a:t>
            </a:r>
          </a:p>
        </p:txBody>
      </p:sp>
      <p:sp>
        <p:nvSpPr>
          <p:cNvPr id="4" name="Rectangle 3"/>
          <p:cNvSpPr/>
          <p:nvPr/>
        </p:nvSpPr>
        <p:spPr>
          <a:xfrm>
            <a:off x="4259944" y="3020786"/>
            <a:ext cx="687614" cy="27758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5_07">
            <a:hlinkClick r:id="" action="ppaction://media"/>
          </p:cNvPr>
          <p:cNvPicPr>
            <a:picLocks noChangeAspect="1"/>
          </p:cNvPicPr>
          <p:nvPr>
            <a:audioFile r:link="rId1"/>
            <p:extLst>
              <p:ext uri="{DAA4B4D4-6D71-4841-9C94-3DE7FCFB9230}">
                <p14:media xmlns:p14="http://schemas.microsoft.com/office/powerpoint/2010/main" r:embed="rId2">
                  <p14:trim st="432" end="388.375"/>
                </p14:media>
              </p:ext>
            </p:extLst>
          </p:nvPr>
        </p:nvPicPr>
        <p:blipFill>
          <a:blip r:embed="rId5"/>
          <a:stretch>
            <a:fillRect/>
          </a:stretch>
        </p:blipFill>
        <p:spPr>
          <a:xfrm>
            <a:off x="6731000" y="2989263"/>
            <a:ext cx="406400" cy="406400"/>
          </a:xfrm>
          <a:prstGeom prst="rect">
            <a:avLst/>
          </a:prstGeom>
        </p:spPr>
      </p:pic>
    </p:spTree>
    <p:extLst>
      <p:ext uri="{BB962C8B-B14F-4D97-AF65-F5344CB8AC3E}">
        <p14:creationId xmlns:p14="http://schemas.microsoft.com/office/powerpoint/2010/main" val="1767961522"/>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729"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57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animBg="1"/>
      <p:bldP spid="4"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3" name="TextBox 2"/>
          <p:cNvSpPr txBox="1"/>
          <p:nvPr/>
        </p:nvSpPr>
        <p:spPr>
          <a:xfrm>
            <a:off x="5065910" y="3784937"/>
            <a:ext cx="4125802" cy="646331"/>
          </a:xfrm>
          <a:prstGeom prst="rect">
            <a:avLst/>
          </a:prstGeom>
          <a:solidFill>
            <a:srgbClr val="F29220">
              <a:alpha val="75000"/>
            </a:srgbClr>
          </a:solidFill>
        </p:spPr>
        <p:txBody>
          <a:bodyPr wrap="square" rtlCol="0">
            <a:spAutoFit/>
          </a:bodyPr>
          <a:lstStyle/>
          <a:p>
            <a:r>
              <a:rPr lang="en-US" dirty="0">
                <a:solidFill>
                  <a:schemeClr val="bg1"/>
                </a:solidFill>
              </a:rPr>
              <a:t>By clicking the </a:t>
            </a:r>
            <a:r>
              <a:rPr lang="en-US" b="1" dirty="0">
                <a:solidFill>
                  <a:schemeClr val="bg1"/>
                </a:solidFill>
              </a:rPr>
              <a:t>All</a:t>
            </a:r>
            <a:r>
              <a:rPr lang="en-US" dirty="0">
                <a:solidFill>
                  <a:schemeClr val="bg1"/>
                </a:solidFill>
              </a:rPr>
              <a:t> tab, you will be able to </a:t>
            </a:r>
            <a:r>
              <a:rPr lang="en-US" dirty="0" smtClean="0">
                <a:solidFill>
                  <a:schemeClr val="bg1"/>
                </a:solidFill>
              </a:rPr>
              <a:t>view:</a:t>
            </a:r>
            <a:endParaRPr lang="en-US" dirty="0">
              <a:solidFill>
                <a:schemeClr val="bg1"/>
              </a:solidFill>
            </a:endParaRPr>
          </a:p>
        </p:txBody>
      </p:sp>
      <p:sp>
        <p:nvSpPr>
          <p:cNvPr id="4" name="Rectangle 3"/>
          <p:cNvSpPr/>
          <p:nvPr/>
        </p:nvSpPr>
        <p:spPr>
          <a:xfrm>
            <a:off x="4984886" y="3020786"/>
            <a:ext cx="512400" cy="27758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5_08">
            <a:hlinkClick r:id="" action="ppaction://media"/>
          </p:cNvPr>
          <p:cNvPicPr>
            <a:picLocks noChangeAspect="1"/>
          </p:cNvPicPr>
          <p:nvPr>
            <a:audioFile r:link="rId1"/>
            <p:extLst>
              <p:ext uri="{DAA4B4D4-6D71-4841-9C94-3DE7FCFB9230}">
                <p14:media xmlns:p14="http://schemas.microsoft.com/office/powerpoint/2010/main" r:embed="rId2">
                  <p14:trim st="351" end="234.5625"/>
                </p14:media>
              </p:ext>
            </p:extLst>
          </p:nvPr>
        </p:nvPicPr>
        <p:blipFill>
          <a:blip r:embed="rId5"/>
          <a:stretch>
            <a:fillRect/>
          </a:stretch>
        </p:blipFill>
        <p:spPr>
          <a:xfrm>
            <a:off x="6594475" y="3073400"/>
            <a:ext cx="406400" cy="406400"/>
          </a:xfrm>
          <a:prstGeom prst="rect">
            <a:avLst/>
          </a:prstGeom>
        </p:spPr>
      </p:pic>
    </p:spTree>
    <p:extLst>
      <p:ext uri="{BB962C8B-B14F-4D97-AF65-F5344CB8AC3E}">
        <p14:creationId xmlns:p14="http://schemas.microsoft.com/office/powerpoint/2010/main" val="270273415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2"/>
                </p:tgtEl>
              </p:cMediaNode>
            </p:audio>
          </p:childTnLst>
        </p:cTn>
      </p:par>
    </p:tnLst>
    <p:bldLst>
      <p:bldP spid="3" grpId="0" animBg="1"/>
      <p:bldP spid="4"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4406900" y="2423886"/>
            <a:ext cx="1130300" cy="185056"/>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065910" y="3784937"/>
            <a:ext cx="4125802" cy="923330"/>
          </a:xfrm>
          <a:prstGeom prst="rect">
            <a:avLst/>
          </a:prstGeom>
          <a:solidFill>
            <a:srgbClr val="F29220">
              <a:alpha val="75000"/>
            </a:srgbClr>
          </a:solidFill>
        </p:spPr>
        <p:txBody>
          <a:bodyPr wrap="square" rtlCol="0">
            <a:spAutoFit/>
          </a:bodyPr>
          <a:lstStyle/>
          <a:p>
            <a:r>
              <a:rPr lang="en-US" dirty="0">
                <a:solidFill>
                  <a:schemeClr val="bg1"/>
                </a:solidFill>
              </a:rPr>
              <a:t>By clicking the </a:t>
            </a:r>
            <a:r>
              <a:rPr lang="en-US" b="1" dirty="0">
                <a:solidFill>
                  <a:schemeClr val="bg1"/>
                </a:solidFill>
              </a:rPr>
              <a:t>All</a:t>
            </a:r>
            <a:r>
              <a:rPr lang="en-US" dirty="0">
                <a:solidFill>
                  <a:schemeClr val="bg1"/>
                </a:solidFill>
              </a:rPr>
              <a:t> tab, you will be able to </a:t>
            </a:r>
            <a:r>
              <a:rPr lang="en-US" dirty="0" smtClean="0">
                <a:solidFill>
                  <a:schemeClr val="bg1"/>
                </a:solidFill>
              </a:rPr>
              <a:t>view:</a:t>
            </a:r>
          </a:p>
          <a:p>
            <a:pPr marL="285750" indent="-285750">
              <a:buFont typeface="Arial" panose="020B0604020202020204" pitchFamily="34" charset="0"/>
              <a:buChar char="•"/>
            </a:pPr>
            <a:r>
              <a:rPr lang="en-US" b="1" dirty="0">
                <a:solidFill>
                  <a:schemeClr val="bg1"/>
                </a:solidFill>
              </a:rPr>
              <a:t>R</a:t>
            </a:r>
            <a:r>
              <a:rPr lang="en-US" b="1" dirty="0" smtClean="0">
                <a:solidFill>
                  <a:schemeClr val="bg1"/>
                </a:solidFill>
              </a:rPr>
              <a:t>equest </a:t>
            </a:r>
            <a:r>
              <a:rPr lang="en-US" b="1" dirty="0">
                <a:solidFill>
                  <a:schemeClr val="bg1"/>
                </a:solidFill>
              </a:rPr>
              <a:t>“</a:t>
            </a:r>
            <a:r>
              <a:rPr lang="en-US" b="1" dirty="0" smtClean="0">
                <a:solidFill>
                  <a:schemeClr val="bg1"/>
                </a:solidFill>
              </a:rPr>
              <a:t>R” Number</a:t>
            </a:r>
            <a:endParaRPr lang="en-US" b="1" dirty="0">
              <a:solidFill>
                <a:schemeClr val="bg1"/>
              </a:solidFill>
            </a:endParaRPr>
          </a:p>
        </p:txBody>
      </p:sp>
    </p:spTree>
    <p:extLst>
      <p:ext uri="{BB962C8B-B14F-4D97-AF65-F5344CB8AC3E}">
        <p14:creationId xmlns:p14="http://schemas.microsoft.com/office/powerpoint/2010/main" val="648004271"/>
      </p:ext>
    </p:extLst>
  </p:cSld>
  <p:clrMapOvr>
    <a:masterClrMapping/>
  </p:clrMapOvr>
  <mc:AlternateContent xmlns:mc="http://schemas.openxmlformats.org/markup-compatibility/2006" xmlns:p14="http://schemas.microsoft.com/office/powerpoint/2010/main">
    <mc:Choice Requires="p14">
      <p:transition spd="med" p14:dur="700" advClick="0" advTm="4100">
        <p:fade/>
      </p:transition>
    </mc:Choice>
    <mc:Fallback xmlns="">
      <p:transition spd="med" advClick="0" advTm="4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3" y="586967"/>
            <a:ext cx="10160001" cy="5715000"/>
          </a:xfrm>
          <a:prstGeom prst="rect">
            <a:avLst/>
          </a:prstGeom>
          <a:ln w="3175" cap="rnd">
            <a:solidFill>
              <a:schemeClr val="tx1">
                <a:lumMod val="50000"/>
                <a:lumOff val="50000"/>
              </a:schemeClr>
            </a:solidFill>
            <a:round/>
          </a:ln>
        </p:spPr>
      </p:pic>
      <p:sp>
        <p:nvSpPr>
          <p:cNvPr id="3" name="TextBox 2"/>
          <p:cNvSpPr txBox="1"/>
          <p:nvPr/>
        </p:nvSpPr>
        <p:spPr>
          <a:xfrm>
            <a:off x="1141983" y="670689"/>
            <a:ext cx="4953000" cy="646331"/>
          </a:xfrm>
          <a:prstGeom prst="rect">
            <a:avLst/>
          </a:prstGeom>
          <a:solidFill>
            <a:srgbClr val="F29220">
              <a:alpha val="70000"/>
            </a:srgbClr>
          </a:solidFill>
        </p:spPr>
        <p:txBody>
          <a:bodyPr wrap="square" rtlCol="0">
            <a:spAutoFit/>
          </a:bodyPr>
          <a:lstStyle/>
          <a:p>
            <a:r>
              <a:rPr lang="en-US" dirty="0">
                <a:solidFill>
                  <a:schemeClr val="bg1"/>
                </a:solidFill>
              </a:rPr>
              <a:t>Every new records request will begin at the portal login page</a:t>
            </a:r>
          </a:p>
        </p:txBody>
      </p:sp>
      <p:pic>
        <p:nvPicPr>
          <p:cNvPr id="2" name="p_02_01">
            <a:hlinkClick r:id="" action="ppaction://media"/>
          </p:cNvPr>
          <p:cNvPicPr>
            <a:picLocks noChangeAspect="1"/>
          </p:cNvPicPr>
          <p:nvPr>
            <a:audioFile r:link="rId1"/>
            <p:extLst>
              <p:ext uri="{DAA4B4D4-6D71-4841-9C94-3DE7FCFB9230}">
                <p14:media xmlns:p14="http://schemas.microsoft.com/office/powerpoint/2010/main" r:embed="rId2">
                  <p14:trim st="492"/>
                </p14:media>
              </p:ext>
            </p:extLst>
          </p:nvPr>
        </p:nvPicPr>
        <p:blipFill>
          <a:blip r:embed="rId5"/>
          <a:stretch>
            <a:fillRect/>
          </a:stretch>
        </p:blipFill>
        <p:spPr>
          <a:xfrm>
            <a:off x="6197600" y="3287713"/>
            <a:ext cx="406400" cy="406400"/>
          </a:xfrm>
          <a:prstGeom prst="rect">
            <a:avLst/>
          </a:prstGeom>
        </p:spPr>
      </p:pic>
    </p:spTree>
    <p:extLst>
      <p:ext uri="{BB962C8B-B14F-4D97-AF65-F5344CB8AC3E}">
        <p14:creationId xmlns:p14="http://schemas.microsoft.com/office/powerpoint/2010/main" val="3383770517"/>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5521324" y="2423886"/>
            <a:ext cx="790575" cy="185056"/>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065910" y="3784937"/>
            <a:ext cx="4125802" cy="1200329"/>
          </a:xfrm>
          <a:prstGeom prst="rect">
            <a:avLst/>
          </a:prstGeom>
          <a:solidFill>
            <a:srgbClr val="F29220">
              <a:alpha val="75000"/>
            </a:srgbClr>
          </a:solidFill>
        </p:spPr>
        <p:txBody>
          <a:bodyPr wrap="square" rtlCol="0">
            <a:spAutoFit/>
          </a:bodyPr>
          <a:lstStyle/>
          <a:p>
            <a:r>
              <a:rPr lang="en-US" dirty="0">
                <a:solidFill>
                  <a:schemeClr val="bg1"/>
                </a:solidFill>
              </a:rPr>
              <a:t>By clicking the </a:t>
            </a:r>
            <a:r>
              <a:rPr lang="en-US" b="1" dirty="0">
                <a:solidFill>
                  <a:schemeClr val="bg1"/>
                </a:solidFill>
              </a:rPr>
              <a:t>All</a:t>
            </a:r>
            <a:r>
              <a:rPr lang="en-US" dirty="0">
                <a:solidFill>
                  <a:schemeClr val="bg1"/>
                </a:solidFill>
              </a:rPr>
              <a:t> tab, you will be able to </a:t>
            </a:r>
            <a:r>
              <a:rPr lang="en-US" dirty="0" smtClean="0">
                <a:solidFill>
                  <a:schemeClr val="bg1"/>
                </a:solidFill>
              </a:rPr>
              <a:t>view:</a:t>
            </a:r>
          </a:p>
          <a:p>
            <a:pPr marL="285750" indent="-285750">
              <a:buFont typeface="Arial" panose="020B0604020202020204" pitchFamily="34" charset="0"/>
              <a:buChar char="•"/>
            </a:pPr>
            <a:r>
              <a:rPr lang="en-US" b="1" dirty="0">
                <a:solidFill>
                  <a:schemeClr val="bg1"/>
                </a:solidFill>
              </a:rPr>
              <a:t>R</a:t>
            </a:r>
            <a:r>
              <a:rPr lang="en-US" b="1" dirty="0" smtClean="0">
                <a:solidFill>
                  <a:schemeClr val="bg1"/>
                </a:solidFill>
              </a:rPr>
              <a:t>equest </a:t>
            </a:r>
            <a:r>
              <a:rPr lang="en-US" b="1" dirty="0">
                <a:solidFill>
                  <a:schemeClr val="bg1"/>
                </a:solidFill>
              </a:rPr>
              <a:t>“</a:t>
            </a:r>
            <a:r>
              <a:rPr lang="en-US" b="1" dirty="0" smtClean="0">
                <a:solidFill>
                  <a:schemeClr val="bg1"/>
                </a:solidFill>
              </a:rPr>
              <a:t>R” Number</a:t>
            </a:r>
          </a:p>
          <a:p>
            <a:pPr marL="285750" indent="-285750">
              <a:buFont typeface="Arial" panose="020B0604020202020204" pitchFamily="34" charset="0"/>
              <a:buChar char="•"/>
            </a:pPr>
            <a:r>
              <a:rPr lang="en-US" b="1" dirty="0" smtClean="0">
                <a:solidFill>
                  <a:schemeClr val="bg1"/>
                </a:solidFill>
              </a:rPr>
              <a:t>The eHealth Technologies Case #</a:t>
            </a:r>
            <a:endParaRPr lang="en-US" b="1" dirty="0">
              <a:solidFill>
                <a:schemeClr val="bg1"/>
              </a:solidFill>
            </a:endParaRPr>
          </a:p>
        </p:txBody>
      </p:sp>
    </p:spTree>
    <p:extLst>
      <p:ext uri="{BB962C8B-B14F-4D97-AF65-F5344CB8AC3E}">
        <p14:creationId xmlns:p14="http://schemas.microsoft.com/office/powerpoint/2010/main" val="2053953303"/>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4" name="Rectangle 3"/>
          <p:cNvSpPr/>
          <p:nvPr/>
        </p:nvSpPr>
        <p:spPr>
          <a:xfrm>
            <a:off x="4406901" y="2762251"/>
            <a:ext cx="584199"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065910" y="3784937"/>
            <a:ext cx="4125802" cy="1477328"/>
          </a:xfrm>
          <a:prstGeom prst="rect">
            <a:avLst/>
          </a:prstGeom>
          <a:solidFill>
            <a:srgbClr val="F29220">
              <a:alpha val="75000"/>
            </a:srgbClr>
          </a:solidFill>
        </p:spPr>
        <p:txBody>
          <a:bodyPr wrap="square" rtlCol="0">
            <a:spAutoFit/>
          </a:bodyPr>
          <a:lstStyle/>
          <a:p>
            <a:r>
              <a:rPr lang="en-US" dirty="0">
                <a:solidFill>
                  <a:schemeClr val="bg1"/>
                </a:solidFill>
              </a:rPr>
              <a:t>By clicking the </a:t>
            </a:r>
            <a:r>
              <a:rPr lang="en-US" b="1" dirty="0">
                <a:solidFill>
                  <a:schemeClr val="bg1"/>
                </a:solidFill>
              </a:rPr>
              <a:t>All</a:t>
            </a:r>
            <a:r>
              <a:rPr lang="en-US" dirty="0">
                <a:solidFill>
                  <a:schemeClr val="bg1"/>
                </a:solidFill>
              </a:rPr>
              <a:t> tab, you will be able to </a:t>
            </a:r>
            <a:r>
              <a:rPr lang="en-US" dirty="0" smtClean="0">
                <a:solidFill>
                  <a:schemeClr val="bg1"/>
                </a:solidFill>
              </a:rPr>
              <a:t>view:</a:t>
            </a:r>
          </a:p>
          <a:p>
            <a:pPr marL="285750" indent="-285750">
              <a:buFont typeface="Arial" panose="020B0604020202020204" pitchFamily="34" charset="0"/>
              <a:buChar char="•"/>
            </a:pPr>
            <a:r>
              <a:rPr lang="en-US" b="1" dirty="0">
                <a:solidFill>
                  <a:schemeClr val="bg1"/>
                </a:solidFill>
              </a:rPr>
              <a:t>R</a:t>
            </a:r>
            <a:r>
              <a:rPr lang="en-US" b="1" dirty="0" smtClean="0">
                <a:solidFill>
                  <a:schemeClr val="bg1"/>
                </a:solidFill>
              </a:rPr>
              <a:t>equest </a:t>
            </a:r>
            <a:r>
              <a:rPr lang="en-US" b="1" dirty="0">
                <a:solidFill>
                  <a:schemeClr val="bg1"/>
                </a:solidFill>
              </a:rPr>
              <a:t>“</a:t>
            </a:r>
            <a:r>
              <a:rPr lang="en-US" b="1" dirty="0" smtClean="0">
                <a:solidFill>
                  <a:schemeClr val="bg1"/>
                </a:solidFill>
              </a:rPr>
              <a:t>R” </a:t>
            </a:r>
            <a:r>
              <a:rPr lang="en-US" b="1" dirty="0">
                <a:solidFill>
                  <a:schemeClr val="bg1"/>
                </a:solidFill>
              </a:rPr>
              <a:t>Number</a:t>
            </a:r>
          </a:p>
          <a:p>
            <a:pPr marL="285750" indent="-285750">
              <a:buFont typeface="Arial" panose="020B0604020202020204" pitchFamily="34" charset="0"/>
              <a:buChar char="•"/>
            </a:pPr>
            <a:r>
              <a:rPr lang="en-US" b="1" dirty="0">
                <a:solidFill>
                  <a:schemeClr val="bg1"/>
                </a:solidFill>
              </a:rPr>
              <a:t>The eHealth Technologies Case #</a:t>
            </a:r>
          </a:p>
          <a:p>
            <a:pPr marL="285750" indent="-285750">
              <a:buFont typeface="Arial" panose="020B0604020202020204" pitchFamily="34" charset="0"/>
              <a:buChar char="•"/>
            </a:pPr>
            <a:r>
              <a:rPr lang="en-US" b="1" dirty="0" smtClean="0">
                <a:solidFill>
                  <a:schemeClr val="bg1"/>
                </a:solidFill>
              </a:rPr>
              <a:t>Record Type</a:t>
            </a:r>
            <a:endParaRPr lang="en-US" b="1" dirty="0">
              <a:solidFill>
                <a:schemeClr val="bg1"/>
              </a:solidFill>
            </a:endParaRPr>
          </a:p>
        </p:txBody>
      </p:sp>
    </p:spTree>
    <p:extLst>
      <p:ext uri="{BB962C8B-B14F-4D97-AF65-F5344CB8AC3E}">
        <p14:creationId xmlns:p14="http://schemas.microsoft.com/office/powerpoint/2010/main" val="48659484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065910" y="3784937"/>
            <a:ext cx="4125802" cy="1754326"/>
          </a:xfrm>
          <a:prstGeom prst="rect">
            <a:avLst/>
          </a:prstGeom>
          <a:solidFill>
            <a:srgbClr val="F29220">
              <a:alpha val="75000"/>
            </a:srgbClr>
          </a:solidFill>
        </p:spPr>
        <p:txBody>
          <a:bodyPr wrap="square" rtlCol="0">
            <a:spAutoFit/>
          </a:bodyPr>
          <a:lstStyle/>
          <a:p>
            <a:r>
              <a:rPr lang="en-US" dirty="0">
                <a:solidFill>
                  <a:schemeClr val="bg1"/>
                </a:solidFill>
              </a:rPr>
              <a:t>By clicking the </a:t>
            </a:r>
            <a:r>
              <a:rPr lang="en-US" b="1" dirty="0">
                <a:solidFill>
                  <a:schemeClr val="bg1"/>
                </a:solidFill>
              </a:rPr>
              <a:t>All</a:t>
            </a:r>
            <a:r>
              <a:rPr lang="en-US" dirty="0">
                <a:solidFill>
                  <a:schemeClr val="bg1"/>
                </a:solidFill>
              </a:rPr>
              <a:t> tab, you will be able to </a:t>
            </a:r>
            <a:r>
              <a:rPr lang="en-US" dirty="0" smtClean="0">
                <a:solidFill>
                  <a:schemeClr val="bg1"/>
                </a:solidFill>
              </a:rPr>
              <a:t>view:</a:t>
            </a:r>
          </a:p>
          <a:p>
            <a:pPr marL="285750" indent="-285750">
              <a:buFont typeface="Arial" panose="020B0604020202020204" pitchFamily="34" charset="0"/>
              <a:buChar char="•"/>
            </a:pPr>
            <a:r>
              <a:rPr lang="en-US" b="1" dirty="0">
                <a:solidFill>
                  <a:schemeClr val="bg1"/>
                </a:solidFill>
              </a:rPr>
              <a:t>R</a:t>
            </a:r>
            <a:r>
              <a:rPr lang="en-US" b="1" dirty="0" smtClean="0">
                <a:solidFill>
                  <a:schemeClr val="bg1"/>
                </a:solidFill>
              </a:rPr>
              <a:t>equest </a:t>
            </a:r>
            <a:r>
              <a:rPr lang="en-US" b="1" dirty="0">
                <a:solidFill>
                  <a:schemeClr val="bg1"/>
                </a:solidFill>
              </a:rPr>
              <a:t>“</a:t>
            </a:r>
            <a:r>
              <a:rPr lang="en-US" b="1" dirty="0" smtClean="0">
                <a:solidFill>
                  <a:schemeClr val="bg1"/>
                </a:solidFill>
              </a:rPr>
              <a:t>R” </a:t>
            </a:r>
            <a:r>
              <a:rPr lang="en-US" b="1" dirty="0">
                <a:solidFill>
                  <a:schemeClr val="bg1"/>
                </a:solidFill>
              </a:rPr>
              <a:t>Number</a:t>
            </a:r>
          </a:p>
          <a:p>
            <a:pPr marL="285750" indent="-285750">
              <a:buFont typeface="Arial" panose="020B0604020202020204" pitchFamily="34" charset="0"/>
              <a:buChar char="•"/>
            </a:pPr>
            <a:r>
              <a:rPr lang="en-US" b="1" dirty="0">
                <a:solidFill>
                  <a:schemeClr val="bg1"/>
                </a:solidFill>
              </a:rPr>
              <a:t>The eHealth Technologies Case #</a:t>
            </a:r>
          </a:p>
          <a:p>
            <a:pPr marL="285750" indent="-285750">
              <a:buFont typeface="Arial" panose="020B0604020202020204" pitchFamily="34" charset="0"/>
              <a:buChar char="•"/>
            </a:pPr>
            <a:r>
              <a:rPr lang="en-US" b="1" dirty="0" smtClean="0">
                <a:solidFill>
                  <a:schemeClr val="bg1"/>
                </a:solidFill>
              </a:rPr>
              <a:t>Record </a:t>
            </a:r>
            <a:r>
              <a:rPr lang="en-US" b="1" dirty="0">
                <a:solidFill>
                  <a:schemeClr val="bg1"/>
                </a:solidFill>
              </a:rPr>
              <a:t>T</a:t>
            </a:r>
            <a:r>
              <a:rPr lang="en-US" b="1" dirty="0" smtClean="0">
                <a:solidFill>
                  <a:schemeClr val="bg1"/>
                </a:solidFill>
              </a:rPr>
              <a:t>ype</a:t>
            </a:r>
          </a:p>
          <a:p>
            <a:pPr marL="285750" indent="-285750">
              <a:buFont typeface="Arial" panose="020B0604020202020204" pitchFamily="34" charset="0"/>
              <a:buChar char="•"/>
            </a:pPr>
            <a:r>
              <a:rPr lang="en-US" b="1" dirty="0">
                <a:solidFill>
                  <a:schemeClr val="bg1"/>
                </a:solidFill>
              </a:rPr>
              <a:t>P</a:t>
            </a:r>
            <a:r>
              <a:rPr lang="en-US" b="1" dirty="0" smtClean="0">
                <a:solidFill>
                  <a:schemeClr val="bg1"/>
                </a:solidFill>
              </a:rPr>
              <a:t>rovider Information</a:t>
            </a:r>
            <a:endParaRPr lang="en-US" b="1" dirty="0">
              <a:solidFill>
                <a:schemeClr val="bg1"/>
              </a:solidFill>
            </a:endParaRPr>
          </a:p>
        </p:txBody>
      </p:sp>
      <p:sp>
        <p:nvSpPr>
          <p:cNvPr id="6" name="Rectangle 5"/>
          <p:cNvSpPr/>
          <p:nvPr/>
        </p:nvSpPr>
        <p:spPr>
          <a:xfrm>
            <a:off x="4979303" y="2762251"/>
            <a:ext cx="464462"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090657"/>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065910" y="3784937"/>
            <a:ext cx="4125802" cy="2031325"/>
          </a:xfrm>
          <a:prstGeom prst="rect">
            <a:avLst/>
          </a:prstGeom>
          <a:solidFill>
            <a:srgbClr val="F29220">
              <a:alpha val="75000"/>
            </a:srgbClr>
          </a:solidFill>
        </p:spPr>
        <p:txBody>
          <a:bodyPr wrap="square" rtlCol="0">
            <a:spAutoFit/>
          </a:bodyPr>
          <a:lstStyle/>
          <a:p>
            <a:r>
              <a:rPr lang="en-US" dirty="0">
                <a:solidFill>
                  <a:schemeClr val="bg1"/>
                </a:solidFill>
              </a:rPr>
              <a:t>By clicking the </a:t>
            </a:r>
            <a:r>
              <a:rPr lang="en-US" b="1" dirty="0">
                <a:solidFill>
                  <a:schemeClr val="bg1"/>
                </a:solidFill>
              </a:rPr>
              <a:t>All</a:t>
            </a:r>
            <a:r>
              <a:rPr lang="en-US" dirty="0">
                <a:solidFill>
                  <a:schemeClr val="bg1"/>
                </a:solidFill>
              </a:rPr>
              <a:t> tab, you will be able to </a:t>
            </a:r>
            <a:r>
              <a:rPr lang="en-US" dirty="0" smtClean="0">
                <a:solidFill>
                  <a:schemeClr val="bg1"/>
                </a:solidFill>
              </a:rPr>
              <a:t>view:</a:t>
            </a:r>
          </a:p>
          <a:p>
            <a:pPr marL="285750" indent="-285750">
              <a:buFont typeface="Arial" panose="020B0604020202020204" pitchFamily="34" charset="0"/>
              <a:buChar char="•"/>
            </a:pPr>
            <a:r>
              <a:rPr lang="en-US" b="1" dirty="0">
                <a:solidFill>
                  <a:schemeClr val="bg1"/>
                </a:solidFill>
              </a:rPr>
              <a:t>R</a:t>
            </a:r>
            <a:r>
              <a:rPr lang="en-US" b="1" dirty="0" smtClean="0">
                <a:solidFill>
                  <a:schemeClr val="bg1"/>
                </a:solidFill>
              </a:rPr>
              <a:t>equest </a:t>
            </a:r>
            <a:r>
              <a:rPr lang="en-US" b="1" dirty="0">
                <a:solidFill>
                  <a:schemeClr val="bg1"/>
                </a:solidFill>
              </a:rPr>
              <a:t>“</a:t>
            </a:r>
            <a:r>
              <a:rPr lang="en-US" b="1" dirty="0" smtClean="0">
                <a:solidFill>
                  <a:schemeClr val="bg1"/>
                </a:solidFill>
              </a:rPr>
              <a:t>R” </a:t>
            </a:r>
            <a:r>
              <a:rPr lang="en-US" b="1" dirty="0">
                <a:solidFill>
                  <a:schemeClr val="bg1"/>
                </a:solidFill>
              </a:rPr>
              <a:t>Number</a:t>
            </a:r>
          </a:p>
          <a:p>
            <a:pPr marL="285750" indent="-285750">
              <a:buFont typeface="Arial" panose="020B0604020202020204" pitchFamily="34" charset="0"/>
              <a:buChar char="•"/>
            </a:pPr>
            <a:r>
              <a:rPr lang="en-US" b="1" dirty="0">
                <a:solidFill>
                  <a:schemeClr val="bg1"/>
                </a:solidFill>
              </a:rPr>
              <a:t>The eHealth Technologies Case #</a:t>
            </a:r>
          </a:p>
          <a:p>
            <a:pPr marL="285750" indent="-285750">
              <a:buFont typeface="Arial" panose="020B0604020202020204" pitchFamily="34" charset="0"/>
              <a:buChar char="•"/>
            </a:pPr>
            <a:r>
              <a:rPr lang="en-US" b="1" dirty="0" smtClean="0">
                <a:solidFill>
                  <a:schemeClr val="bg1"/>
                </a:solidFill>
              </a:rPr>
              <a:t>Record Type</a:t>
            </a:r>
          </a:p>
          <a:p>
            <a:pPr marL="285750" indent="-285750">
              <a:buFont typeface="Arial" panose="020B0604020202020204" pitchFamily="34" charset="0"/>
              <a:buChar char="•"/>
            </a:pPr>
            <a:r>
              <a:rPr lang="en-US" b="1" dirty="0">
                <a:solidFill>
                  <a:schemeClr val="bg1"/>
                </a:solidFill>
              </a:rPr>
              <a:t>P</a:t>
            </a:r>
            <a:r>
              <a:rPr lang="en-US" b="1" dirty="0" smtClean="0">
                <a:solidFill>
                  <a:schemeClr val="bg1"/>
                </a:solidFill>
              </a:rPr>
              <a:t>rovider Information</a:t>
            </a:r>
          </a:p>
          <a:p>
            <a:pPr marL="285750" indent="-285750">
              <a:buFont typeface="Arial" panose="020B0604020202020204" pitchFamily="34" charset="0"/>
              <a:buChar char="•"/>
            </a:pPr>
            <a:r>
              <a:rPr lang="en-US" b="1" dirty="0">
                <a:solidFill>
                  <a:schemeClr val="bg1"/>
                </a:solidFill>
              </a:rPr>
              <a:t>R</a:t>
            </a:r>
            <a:r>
              <a:rPr lang="en-US" b="1" dirty="0" smtClean="0">
                <a:solidFill>
                  <a:schemeClr val="bg1"/>
                </a:solidFill>
              </a:rPr>
              <a:t>ecord Status</a:t>
            </a:r>
            <a:endParaRPr lang="en-US" b="1" dirty="0">
              <a:solidFill>
                <a:schemeClr val="bg1"/>
              </a:solidFill>
            </a:endParaRPr>
          </a:p>
        </p:txBody>
      </p:sp>
      <p:sp>
        <p:nvSpPr>
          <p:cNvPr id="6" name="Rectangle 5"/>
          <p:cNvSpPr/>
          <p:nvPr/>
        </p:nvSpPr>
        <p:spPr>
          <a:xfrm>
            <a:off x="7496629" y="2762251"/>
            <a:ext cx="473528"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163565"/>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065910" y="3784937"/>
            <a:ext cx="4125802" cy="2308324"/>
          </a:xfrm>
          <a:prstGeom prst="rect">
            <a:avLst/>
          </a:prstGeom>
          <a:solidFill>
            <a:srgbClr val="F29220">
              <a:alpha val="75000"/>
            </a:srgbClr>
          </a:solidFill>
        </p:spPr>
        <p:txBody>
          <a:bodyPr wrap="square" rtlCol="0">
            <a:spAutoFit/>
          </a:bodyPr>
          <a:lstStyle/>
          <a:p>
            <a:r>
              <a:rPr lang="en-US" dirty="0">
                <a:solidFill>
                  <a:schemeClr val="bg1"/>
                </a:solidFill>
              </a:rPr>
              <a:t>By clicking the </a:t>
            </a:r>
            <a:r>
              <a:rPr lang="en-US" b="1" dirty="0">
                <a:solidFill>
                  <a:schemeClr val="bg1"/>
                </a:solidFill>
              </a:rPr>
              <a:t>All</a:t>
            </a:r>
            <a:r>
              <a:rPr lang="en-US" dirty="0">
                <a:solidFill>
                  <a:schemeClr val="bg1"/>
                </a:solidFill>
              </a:rPr>
              <a:t> tab, you will be able to </a:t>
            </a:r>
            <a:r>
              <a:rPr lang="en-US" dirty="0" smtClean="0">
                <a:solidFill>
                  <a:schemeClr val="bg1"/>
                </a:solidFill>
              </a:rPr>
              <a:t>view:</a:t>
            </a:r>
          </a:p>
          <a:p>
            <a:pPr marL="285750" indent="-285750">
              <a:buFont typeface="Arial" panose="020B0604020202020204" pitchFamily="34" charset="0"/>
              <a:buChar char="•"/>
            </a:pPr>
            <a:r>
              <a:rPr lang="en-US" b="1" dirty="0">
                <a:solidFill>
                  <a:schemeClr val="bg1"/>
                </a:solidFill>
              </a:rPr>
              <a:t>R</a:t>
            </a:r>
            <a:r>
              <a:rPr lang="en-US" b="1" dirty="0" smtClean="0">
                <a:solidFill>
                  <a:schemeClr val="bg1"/>
                </a:solidFill>
              </a:rPr>
              <a:t>equest </a:t>
            </a:r>
            <a:r>
              <a:rPr lang="en-US" b="1" dirty="0">
                <a:solidFill>
                  <a:schemeClr val="bg1"/>
                </a:solidFill>
              </a:rPr>
              <a:t>“</a:t>
            </a:r>
            <a:r>
              <a:rPr lang="en-US" b="1" dirty="0" smtClean="0">
                <a:solidFill>
                  <a:schemeClr val="bg1"/>
                </a:solidFill>
              </a:rPr>
              <a:t>R” </a:t>
            </a:r>
            <a:r>
              <a:rPr lang="en-US" b="1" dirty="0">
                <a:solidFill>
                  <a:schemeClr val="bg1"/>
                </a:solidFill>
              </a:rPr>
              <a:t>Number</a:t>
            </a:r>
          </a:p>
          <a:p>
            <a:pPr marL="285750" indent="-285750">
              <a:buFont typeface="Arial" panose="020B0604020202020204" pitchFamily="34" charset="0"/>
              <a:buChar char="•"/>
            </a:pPr>
            <a:r>
              <a:rPr lang="en-US" b="1" dirty="0">
                <a:solidFill>
                  <a:schemeClr val="bg1"/>
                </a:solidFill>
              </a:rPr>
              <a:t>The eHealth Technologies Case #</a:t>
            </a:r>
          </a:p>
          <a:p>
            <a:pPr marL="285750" indent="-285750">
              <a:buFont typeface="Arial" panose="020B0604020202020204" pitchFamily="34" charset="0"/>
              <a:buChar char="•"/>
            </a:pPr>
            <a:r>
              <a:rPr lang="en-US" b="1" dirty="0" smtClean="0">
                <a:solidFill>
                  <a:schemeClr val="bg1"/>
                </a:solidFill>
              </a:rPr>
              <a:t>Record Type</a:t>
            </a:r>
          </a:p>
          <a:p>
            <a:pPr marL="285750" indent="-285750">
              <a:buFont typeface="Arial" panose="020B0604020202020204" pitchFamily="34" charset="0"/>
              <a:buChar char="•"/>
            </a:pPr>
            <a:r>
              <a:rPr lang="en-US" b="1" dirty="0">
                <a:solidFill>
                  <a:schemeClr val="bg1"/>
                </a:solidFill>
              </a:rPr>
              <a:t>P</a:t>
            </a:r>
            <a:r>
              <a:rPr lang="en-US" b="1" dirty="0" smtClean="0">
                <a:solidFill>
                  <a:schemeClr val="bg1"/>
                </a:solidFill>
              </a:rPr>
              <a:t>rovider Information</a:t>
            </a:r>
          </a:p>
          <a:p>
            <a:pPr marL="285750" indent="-285750">
              <a:buFont typeface="Arial" panose="020B0604020202020204" pitchFamily="34" charset="0"/>
              <a:buChar char="•"/>
            </a:pPr>
            <a:r>
              <a:rPr lang="en-US" b="1" dirty="0">
                <a:solidFill>
                  <a:schemeClr val="bg1"/>
                </a:solidFill>
              </a:rPr>
              <a:t>R</a:t>
            </a:r>
            <a:r>
              <a:rPr lang="en-US" b="1" dirty="0" smtClean="0">
                <a:solidFill>
                  <a:schemeClr val="bg1"/>
                </a:solidFill>
              </a:rPr>
              <a:t>ecord Status</a:t>
            </a:r>
          </a:p>
          <a:p>
            <a:pPr marL="285750" indent="-285750">
              <a:buFont typeface="Arial" panose="020B0604020202020204" pitchFamily="34" charset="0"/>
              <a:buChar char="•"/>
            </a:pPr>
            <a:r>
              <a:rPr lang="en-US" b="1" dirty="0" smtClean="0">
                <a:solidFill>
                  <a:schemeClr val="bg1"/>
                </a:solidFill>
              </a:rPr>
              <a:t>Actions</a:t>
            </a:r>
            <a:endParaRPr lang="en-US" b="1" dirty="0">
              <a:solidFill>
                <a:schemeClr val="bg1"/>
              </a:solidFill>
            </a:endParaRPr>
          </a:p>
        </p:txBody>
      </p:sp>
      <p:sp>
        <p:nvSpPr>
          <p:cNvPr id="6" name="Rectangle 5"/>
          <p:cNvSpPr/>
          <p:nvPr/>
        </p:nvSpPr>
        <p:spPr>
          <a:xfrm>
            <a:off x="8432789" y="2762251"/>
            <a:ext cx="473528"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30991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646331"/>
          </a:xfrm>
          <a:prstGeom prst="rect">
            <a:avLst/>
          </a:prstGeom>
          <a:solidFill>
            <a:srgbClr val="F29220">
              <a:alpha val="75000"/>
            </a:srgbClr>
          </a:solidFill>
        </p:spPr>
        <p:txBody>
          <a:bodyPr wrap="square" rtlCol="0">
            <a:spAutoFit/>
          </a:bodyPr>
          <a:lstStyle/>
          <a:p>
            <a:r>
              <a:rPr lang="en-US" dirty="0">
                <a:solidFill>
                  <a:schemeClr val="bg1"/>
                </a:solidFill>
              </a:rPr>
              <a:t>There are three possible </a:t>
            </a:r>
            <a:r>
              <a:rPr lang="en-US" b="1" dirty="0" smtClean="0">
                <a:solidFill>
                  <a:schemeClr val="bg1"/>
                </a:solidFill>
              </a:rPr>
              <a:t>Status</a:t>
            </a:r>
            <a:r>
              <a:rPr lang="en-US" dirty="0" smtClean="0">
                <a:solidFill>
                  <a:schemeClr val="bg1"/>
                </a:solidFill>
              </a:rPr>
              <a:t> </a:t>
            </a:r>
            <a:r>
              <a:rPr lang="en-US" dirty="0">
                <a:solidFill>
                  <a:schemeClr val="bg1"/>
                </a:solidFill>
              </a:rPr>
              <a:t>types</a:t>
            </a:r>
            <a:r>
              <a:rPr lang="en-US" dirty="0" smtClean="0">
                <a:solidFill>
                  <a:schemeClr val="bg1"/>
                </a:solidFill>
              </a:rPr>
              <a:t>:</a:t>
            </a:r>
            <a:endParaRPr lang="en-US" b="1" dirty="0">
              <a:solidFill>
                <a:schemeClr val="bg1"/>
              </a:solidFill>
            </a:endParaRPr>
          </a:p>
        </p:txBody>
      </p:sp>
      <p:sp>
        <p:nvSpPr>
          <p:cNvPr id="8" name="Rectangle 7"/>
          <p:cNvSpPr/>
          <p:nvPr/>
        </p:nvSpPr>
        <p:spPr>
          <a:xfrm>
            <a:off x="7496629" y="2762251"/>
            <a:ext cx="473528"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5_09">
            <a:hlinkClick r:id="" action="ppaction://media"/>
          </p:cNvPr>
          <p:cNvPicPr>
            <a:picLocks noChangeAspect="1"/>
          </p:cNvPicPr>
          <p:nvPr>
            <a:audioFile r:link="rId1"/>
            <p:extLst>
              <p:ext uri="{DAA4B4D4-6D71-4841-9C94-3DE7FCFB9230}">
                <p14:media xmlns:p14="http://schemas.microsoft.com/office/powerpoint/2010/main" r:embed="rId2">
                  <p14:trim st="524" end="318.75"/>
                </p14:media>
              </p:ext>
            </p:extLst>
          </p:nvPr>
        </p:nvPicPr>
        <p:blipFill>
          <a:blip r:embed="rId5"/>
          <a:stretch>
            <a:fillRect/>
          </a:stretch>
        </p:blipFill>
        <p:spPr>
          <a:xfrm>
            <a:off x="6264275" y="4683125"/>
            <a:ext cx="406400" cy="406400"/>
          </a:xfrm>
          <a:prstGeom prst="rect">
            <a:avLst/>
          </a:prstGeom>
        </p:spPr>
      </p:pic>
    </p:spTree>
    <p:extLst>
      <p:ext uri="{BB962C8B-B14F-4D97-AF65-F5344CB8AC3E}">
        <p14:creationId xmlns:p14="http://schemas.microsoft.com/office/powerpoint/2010/main" val="283047472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4"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xit" presetSubtype="0" fill="hold" grpId="1" nodeType="withEffect">
                                  <p:stCondLst>
                                    <p:cond delay="200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8" grpId="0" animBg="1"/>
      <p:bldP spid="8" grpId="1"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02" y="578745"/>
            <a:ext cx="10160000" cy="5715000"/>
          </a:xfrm>
          <a:prstGeom prst="rect">
            <a:avLst/>
          </a:prstGeom>
        </p:spPr>
      </p:pic>
      <p:sp>
        <p:nvSpPr>
          <p:cNvPr id="5" name="TextBox 4"/>
          <p:cNvSpPr txBox="1"/>
          <p:nvPr/>
        </p:nvSpPr>
        <p:spPr>
          <a:xfrm>
            <a:off x="4259944" y="3784937"/>
            <a:ext cx="3098800" cy="1200329"/>
          </a:xfrm>
          <a:prstGeom prst="rect">
            <a:avLst/>
          </a:prstGeom>
          <a:solidFill>
            <a:srgbClr val="F29220">
              <a:alpha val="75000"/>
            </a:srgbClr>
          </a:solidFill>
        </p:spPr>
        <p:txBody>
          <a:bodyPr wrap="square" rtlCol="0">
            <a:spAutoFit/>
          </a:bodyPr>
          <a:lstStyle/>
          <a:p>
            <a:r>
              <a:rPr lang="en-US" dirty="0">
                <a:solidFill>
                  <a:schemeClr val="bg1"/>
                </a:solidFill>
              </a:rPr>
              <a:t>There are three possible </a:t>
            </a:r>
            <a:r>
              <a:rPr lang="en-US" b="1" dirty="0" smtClean="0">
                <a:solidFill>
                  <a:schemeClr val="bg1"/>
                </a:solidFill>
              </a:rPr>
              <a:t>Status</a:t>
            </a:r>
            <a:r>
              <a:rPr lang="en-US" dirty="0" smtClean="0">
                <a:solidFill>
                  <a:schemeClr val="bg1"/>
                </a:solidFill>
              </a:rPr>
              <a:t> </a:t>
            </a:r>
            <a:r>
              <a:rPr lang="en-US" dirty="0">
                <a:solidFill>
                  <a:schemeClr val="bg1"/>
                </a:solidFill>
              </a:rPr>
              <a:t>types</a:t>
            </a:r>
            <a:r>
              <a:rPr lang="en-US" dirty="0" smtClean="0">
                <a:solidFill>
                  <a:schemeClr val="bg1"/>
                </a:solidFill>
              </a:rPr>
              <a:t>:</a:t>
            </a:r>
          </a:p>
          <a:p>
            <a:pPr marL="285750" indent="-285750">
              <a:buFont typeface="Arial" panose="020B0604020202020204" pitchFamily="34" charset="0"/>
              <a:buChar char="•"/>
            </a:pPr>
            <a:r>
              <a:rPr lang="en-US" b="1" dirty="0">
                <a:solidFill>
                  <a:schemeClr val="bg1"/>
                </a:solidFill>
              </a:rPr>
              <a:t>Complete</a:t>
            </a:r>
            <a:r>
              <a:rPr lang="en-US" dirty="0">
                <a:solidFill>
                  <a:schemeClr val="bg1"/>
                </a:solidFill>
              </a:rPr>
              <a:t> (request has been fulfilled</a:t>
            </a:r>
            <a:r>
              <a:rPr lang="en-US" dirty="0" smtClean="0">
                <a:solidFill>
                  <a:schemeClr val="bg1"/>
                </a:solidFill>
              </a:rPr>
              <a:t>)</a:t>
            </a:r>
            <a:endParaRPr lang="en-US" b="1" dirty="0">
              <a:solidFill>
                <a:schemeClr val="bg1"/>
              </a:solidFill>
            </a:endParaRPr>
          </a:p>
        </p:txBody>
      </p:sp>
      <p:sp>
        <p:nvSpPr>
          <p:cNvPr id="8" name="Rectangle 7"/>
          <p:cNvSpPr/>
          <p:nvPr/>
        </p:nvSpPr>
        <p:spPr>
          <a:xfrm>
            <a:off x="7518332" y="2941106"/>
            <a:ext cx="544588" cy="180976"/>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5_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5605376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66" fill="hold"/>
                                        <p:tgtEl>
                                          <p:spTgt spid="3"/>
                                        </p:tgtEl>
                                      </p:cBhvr>
                                    </p:cmd>
                                  </p:childTnLst>
                                </p:cTn>
                              </p:par>
                              <p:par>
                                <p:cTn id="7" presetID="10" presetClass="exit" presetSubtype="0" fill="hold" grpId="0" nodeType="withEffect">
                                  <p:stCondLst>
                                    <p:cond delay="3400"/>
                                  </p:stCondLst>
                                  <p:childTnLst>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8"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1754326"/>
          </a:xfrm>
          <a:prstGeom prst="rect">
            <a:avLst/>
          </a:prstGeom>
          <a:solidFill>
            <a:srgbClr val="F29220">
              <a:alpha val="75000"/>
            </a:srgbClr>
          </a:solidFill>
        </p:spPr>
        <p:txBody>
          <a:bodyPr wrap="square" rtlCol="0">
            <a:spAutoFit/>
          </a:bodyPr>
          <a:lstStyle/>
          <a:p>
            <a:r>
              <a:rPr lang="en-US" dirty="0">
                <a:solidFill>
                  <a:schemeClr val="bg1"/>
                </a:solidFill>
              </a:rPr>
              <a:t>There are three possible </a:t>
            </a:r>
            <a:r>
              <a:rPr lang="en-US" b="1" dirty="0" smtClean="0">
                <a:solidFill>
                  <a:schemeClr val="bg1"/>
                </a:solidFill>
              </a:rPr>
              <a:t>Status</a:t>
            </a:r>
            <a:r>
              <a:rPr lang="en-US" dirty="0" smtClean="0">
                <a:solidFill>
                  <a:schemeClr val="bg1"/>
                </a:solidFill>
              </a:rPr>
              <a:t> </a:t>
            </a:r>
            <a:r>
              <a:rPr lang="en-US" dirty="0">
                <a:solidFill>
                  <a:schemeClr val="bg1"/>
                </a:solidFill>
              </a:rPr>
              <a:t>types</a:t>
            </a:r>
            <a:r>
              <a:rPr lang="en-US" dirty="0" smtClean="0">
                <a:solidFill>
                  <a:schemeClr val="bg1"/>
                </a:solidFill>
              </a:rPr>
              <a:t>:</a:t>
            </a:r>
          </a:p>
          <a:p>
            <a:pPr marL="285750" indent="-285750">
              <a:buFont typeface="Arial" panose="020B0604020202020204" pitchFamily="34" charset="0"/>
              <a:buChar char="•"/>
            </a:pPr>
            <a:r>
              <a:rPr lang="en-US" b="1" dirty="0">
                <a:solidFill>
                  <a:schemeClr val="bg1"/>
                </a:solidFill>
              </a:rPr>
              <a:t>Complete</a:t>
            </a:r>
            <a:r>
              <a:rPr lang="en-US" dirty="0">
                <a:solidFill>
                  <a:schemeClr val="bg1"/>
                </a:solidFill>
              </a:rPr>
              <a:t> (request has been fulfilled)</a:t>
            </a:r>
          </a:p>
          <a:p>
            <a:pPr marL="285750" indent="-285750">
              <a:buFont typeface="Arial" panose="020B0604020202020204" pitchFamily="34" charset="0"/>
              <a:buChar char="•"/>
            </a:pPr>
            <a:r>
              <a:rPr lang="en-US" b="1" dirty="0">
                <a:solidFill>
                  <a:schemeClr val="bg1"/>
                </a:solidFill>
              </a:rPr>
              <a:t>In Process</a:t>
            </a:r>
            <a:r>
              <a:rPr lang="en-US" dirty="0">
                <a:solidFill>
                  <a:schemeClr val="bg1"/>
                </a:solidFill>
              </a:rPr>
              <a:t> (request is being actively worked on)</a:t>
            </a:r>
            <a:endParaRPr lang="en-US" b="1" dirty="0">
              <a:solidFill>
                <a:schemeClr val="bg1"/>
              </a:solidFill>
            </a:endParaRPr>
          </a:p>
        </p:txBody>
      </p:sp>
      <p:pic>
        <p:nvPicPr>
          <p:cNvPr id="2" name="p_05_11">
            <a:hlinkClick r:id="" action="ppaction://media"/>
          </p:cNvPr>
          <p:cNvPicPr>
            <a:picLocks noChangeAspect="1"/>
          </p:cNvPicPr>
          <p:nvPr>
            <a:audioFile r:link="rId1"/>
            <p:extLst>
              <p:ext uri="{DAA4B4D4-6D71-4841-9C94-3DE7FCFB9230}">
                <p14:media xmlns:p14="http://schemas.microsoft.com/office/powerpoint/2010/main" r:embed="rId2">
                  <p14:trim st="455" end="320.375"/>
                </p14:media>
              </p:ext>
            </p:extLst>
          </p:nvPr>
        </p:nvPicPr>
        <p:blipFill>
          <a:blip r:embed="rId5"/>
          <a:stretch>
            <a:fillRect/>
          </a:stretch>
        </p:blipFill>
        <p:spPr>
          <a:xfrm>
            <a:off x="6200775" y="3565525"/>
            <a:ext cx="406400" cy="406400"/>
          </a:xfrm>
          <a:prstGeom prst="rect">
            <a:avLst/>
          </a:prstGeom>
        </p:spPr>
      </p:pic>
      <p:sp>
        <p:nvSpPr>
          <p:cNvPr id="6" name="Rectangle 5"/>
          <p:cNvSpPr/>
          <p:nvPr/>
        </p:nvSpPr>
        <p:spPr>
          <a:xfrm>
            <a:off x="7518332" y="3347503"/>
            <a:ext cx="544588" cy="180976"/>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82321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32" fill="hold"/>
                                        <p:tgtEl>
                                          <p:spTgt spid="2"/>
                                        </p:tgtEl>
                                      </p:cBhvr>
                                    </p:cmd>
                                  </p:childTnLst>
                                </p:cTn>
                              </p:par>
                              <p:par>
                                <p:cTn id="7" presetID="10" presetClass="exit" presetSubtype="0" fill="hold" grpId="0" nodeType="withEffect">
                                  <p:stCondLst>
                                    <p:cond delay="4000"/>
                                  </p:stCondLst>
                                  <p:childTnLst>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6"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2308324"/>
          </a:xfrm>
          <a:prstGeom prst="rect">
            <a:avLst/>
          </a:prstGeom>
          <a:solidFill>
            <a:srgbClr val="F29220">
              <a:alpha val="75000"/>
            </a:srgbClr>
          </a:solidFill>
        </p:spPr>
        <p:txBody>
          <a:bodyPr wrap="square" rtlCol="0">
            <a:spAutoFit/>
          </a:bodyPr>
          <a:lstStyle/>
          <a:p>
            <a:r>
              <a:rPr lang="en-US" dirty="0">
                <a:solidFill>
                  <a:schemeClr val="bg1"/>
                </a:solidFill>
              </a:rPr>
              <a:t>There are three possible </a:t>
            </a:r>
            <a:r>
              <a:rPr lang="en-US" b="1" dirty="0" smtClean="0">
                <a:solidFill>
                  <a:schemeClr val="bg1"/>
                </a:solidFill>
              </a:rPr>
              <a:t>Status</a:t>
            </a:r>
            <a:r>
              <a:rPr lang="en-US" dirty="0" smtClean="0">
                <a:solidFill>
                  <a:schemeClr val="bg1"/>
                </a:solidFill>
              </a:rPr>
              <a:t> </a:t>
            </a:r>
            <a:r>
              <a:rPr lang="en-US" dirty="0">
                <a:solidFill>
                  <a:schemeClr val="bg1"/>
                </a:solidFill>
              </a:rPr>
              <a:t>types</a:t>
            </a:r>
            <a:r>
              <a:rPr lang="en-US" dirty="0" smtClean="0">
                <a:solidFill>
                  <a:schemeClr val="bg1"/>
                </a:solidFill>
              </a:rPr>
              <a:t>:</a:t>
            </a:r>
          </a:p>
          <a:p>
            <a:pPr marL="285750" indent="-285750">
              <a:buFont typeface="Arial" panose="020B0604020202020204" pitchFamily="34" charset="0"/>
              <a:buChar char="•"/>
            </a:pPr>
            <a:r>
              <a:rPr lang="en-US" b="1" dirty="0" smtClean="0">
                <a:solidFill>
                  <a:schemeClr val="bg1"/>
                </a:solidFill>
              </a:rPr>
              <a:t>Complete</a:t>
            </a:r>
            <a:r>
              <a:rPr lang="en-US" dirty="0">
                <a:solidFill>
                  <a:schemeClr val="bg1"/>
                </a:solidFill>
              </a:rPr>
              <a:t> (request has been </a:t>
            </a:r>
            <a:r>
              <a:rPr lang="en-US" dirty="0" smtClean="0">
                <a:solidFill>
                  <a:schemeClr val="bg1"/>
                </a:solidFill>
              </a:rPr>
              <a:t>fulfilled)</a:t>
            </a:r>
          </a:p>
          <a:p>
            <a:pPr marL="285750" indent="-285750">
              <a:buFont typeface="Arial" panose="020B0604020202020204" pitchFamily="34" charset="0"/>
              <a:buChar char="•"/>
            </a:pPr>
            <a:r>
              <a:rPr lang="en-US" b="1" dirty="0">
                <a:solidFill>
                  <a:schemeClr val="bg1"/>
                </a:solidFill>
              </a:rPr>
              <a:t>In </a:t>
            </a:r>
            <a:r>
              <a:rPr lang="en-US" b="1" dirty="0" smtClean="0">
                <a:solidFill>
                  <a:schemeClr val="bg1"/>
                </a:solidFill>
              </a:rPr>
              <a:t>Process</a:t>
            </a:r>
            <a:r>
              <a:rPr lang="en-US" dirty="0">
                <a:solidFill>
                  <a:schemeClr val="bg1"/>
                </a:solidFill>
              </a:rPr>
              <a:t> (request is being actively worked </a:t>
            </a:r>
            <a:r>
              <a:rPr lang="en-US" dirty="0" smtClean="0">
                <a:solidFill>
                  <a:schemeClr val="bg1"/>
                </a:solidFill>
              </a:rPr>
              <a:t>on)</a:t>
            </a:r>
            <a:endParaRPr lang="en-US" b="1" dirty="0" smtClean="0">
              <a:solidFill>
                <a:schemeClr val="bg1"/>
              </a:solidFill>
            </a:endParaRPr>
          </a:p>
          <a:p>
            <a:pPr marL="285750" indent="-285750">
              <a:buFont typeface="Arial" panose="020B0604020202020204" pitchFamily="34" charset="0"/>
              <a:buChar char="•"/>
            </a:pPr>
            <a:r>
              <a:rPr lang="en-US" b="1" dirty="0">
                <a:solidFill>
                  <a:schemeClr val="bg1"/>
                </a:solidFill>
              </a:rPr>
              <a:t>No Records </a:t>
            </a:r>
            <a:r>
              <a:rPr lang="en-US" b="1" dirty="0" smtClean="0">
                <a:solidFill>
                  <a:schemeClr val="bg1"/>
                </a:solidFill>
              </a:rPr>
              <a:t>Available </a:t>
            </a:r>
            <a:r>
              <a:rPr lang="en-US" dirty="0" smtClean="0">
                <a:solidFill>
                  <a:schemeClr val="bg1"/>
                </a:solidFill>
              </a:rPr>
              <a:t>(an </a:t>
            </a:r>
            <a:r>
              <a:rPr lang="en-US" dirty="0">
                <a:solidFill>
                  <a:schemeClr val="bg1"/>
                </a:solidFill>
              </a:rPr>
              <a:t>item is not </a:t>
            </a:r>
            <a:r>
              <a:rPr lang="en-US" dirty="0" smtClean="0">
                <a:solidFill>
                  <a:schemeClr val="bg1"/>
                </a:solidFill>
              </a:rPr>
              <a:t>available)</a:t>
            </a:r>
            <a:endParaRPr lang="en-US" b="1" dirty="0">
              <a:solidFill>
                <a:schemeClr val="bg1"/>
              </a:solidFill>
            </a:endParaRPr>
          </a:p>
        </p:txBody>
      </p:sp>
      <p:pic>
        <p:nvPicPr>
          <p:cNvPr id="2" name="p_05_12">
            <a:hlinkClick r:id="" action="ppaction://media"/>
          </p:cNvPr>
          <p:cNvPicPr>
            <a:picLocks noChangeAspect="1"/>
          </p:cNvPicPr>
          <p:nvPr>
            <a:audioFile r:link="rId1"/>
            <p:extLst>
              <p:ext uri="{DAA4B4D4-6D71-4841-9C94-3DE7FCFB9230}">
                <p14:media xmlns:p14="http://schemas.microsoft.com/office/powerpoint/2010/main" r:embed="rId2">
                  <p14:trim st="456" end="348.625"/>
                </p14:media>
              </p:ext>
            </p:extLst>
          </p:nvPr>
        </p:nvPicPr>
        <p:blipFill>
          <a:blip r:embed="rId5"/>
          <a:stretch>
            <a:fillRect/>
          </a:stretch>
        </p:blipFill>
        <p:spPr>
          <a:xfrm>
            <a:off x="6105525" y="3521075"/>
            <a:ext cx="406400" cy="406400"/>
          </a:xfrm>
          <a:prstGeom prst="rect">
            <a:avLst/>
          </a:prstGeom>
        </p:spPr>
      </p:pic>
      <p:sp>
        <p:nvSpPr>
          <p:cNvPr id="6" name="Rectangle 5"/>
          <p:cNvSpPr/>
          <p:nvPr/>
        </p:nvSpPr>
        <p:spPr>
          <a:xfrm>
            <a:off x="7518331" y="4758123"/>
            <a:ext cx="986435" cy="180976"/>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41677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923330"/>
          </a:xfrm>
          <a:prstGeom prst="rect">
            <a:avLst/>
          </a:prstGeom>
          <a:solidFill>
            <a:srgbClr val="F29220">
              <a:alpha val="75000"/>
            </a:srgbClr>
          </a:solidFill>
        </p:spPr>
        <p:txBody>
          <a:bodyPr wrap="square" rtlCol="0">
            <a:spAutoFit/>
          </a:bodyPr>
          <a:lstStyle/>
          <a:p>
            <a:r>
              <a:rPr lang="en-US" dirty="0">
                <a:solidFill>
                  <a:schemeClr val="bg1"/>
                </a:solidFill>
              </a:rPr>
              <a:t>You can click on a status to view details regarding the </a:t>
            </a:r>
            <a:r>
              <a:rPr lang="en-US" dirty="0" smtClean="0">
                <a:solidFill>
                  <a:schemeClr val="bg1"/>
                </a:solidFill>
              </a:rPr>
              <a:t>request</a:t>
            </a:r>
            <a:endParaRPr lang="en-US" b="1" dirty="0">
              <a:solidFill>
                <a:schemeClr val="bg1"/>
              </a:solidFill>
            </a:endParaRPr>
          </a:p>
        </p:txBody>
      </p:sp>
      <p:sp>
        <p:nvSpPr>
          <p:cNvPr id="8" name="Rectangle 7"/>
          <p:cNvSpPr/>
          <p:nvPr/>
        </p:nvSpPr>
        <p:spPr>
          <a:xfrm>
            <a:off x="7554685" y="2943680"/>
            <a:ext cx="473528"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5_14">
            <a:hlinkClick r:id="" action="ppaction://media"/>
          </p:cNvPr>
          <p:cNvPicPr>
            <a:picLocks noChangeAspect="1"/>
          </p:cNvPicPr>
          <p:nvPr>
            <a:audioFile r:link="rId1"/>
            <p:extLst>
              <p:ext uri="{DAA4B4D4-6D71-4841-9C94-3DE7FCFB9230}">
                <p14:media xmlns:p14="http://schemas.microsoft.com/office/powerpoint/2010/main" r:embed="rId2">
                  <p14:trim st="320" end="12112.4375"/>
                </p14:media>
              </p:ext>
            </p:extLst>
          </p:nvPr>
        </p:nvPicPr>
        <p:blipFill>
          <a:blip r:embed="rId5"/>
          <a:stretch>
            <a:fillRect/>
          </a:stretch>
        </p:blipFill>
        <p:spPr>
          <a:xfrm>
            <a:off x="6569075" y="1895475"/>
            <a:ext cx="406400" cy="406400"/>
          </a:xfrm>
          <a:prstGeom prst="rect">
            <a:avLst/>
          </a:prstGeom>
        </p:spPr>
      </p:pic>
    </p:spTree>
    <p:extLst>
      <p:ext uri="{BB962C8B-B14F-4D97-AF65-F5344CB8AC3E}">
        <p14:creationId xmlns:p14="http://schemas.microsoft.com/office/powerpoint/2010/main" val="3543857736"/>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7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xit" presetSubtype="0" fill="hold" grpId="0" nodeType="withEffect">
                                  <p:stCondLst>
                                    <p:cond delay="310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3"/>
                </p:tgtEl>
              </p:cMediaNode>
            </p:audio>
          </p:childTnLst>
        </p:cTn>
      </p:par>
    </p:tnLst>
    <p:bldLst>
      <p:bldP spid="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3" y="586967"/>
            <a:ext cx="10160001" cy="5715000"/>
          </a:xfrm>
          <a:prstGeom prst="rect">
            <a:avLst/>
          </a:prstGeom>
          <a:ln w="3175" cap="rnd">
            <a:solidFill>
              <a:schemeClr val="tx1">
                <a:lumMod val="50000"/>
                <a:lumOff val="50000"/>
              </a:schemeClr>
            </a:solidFill>
            <a:round/>
          </a:ln>
        </p:spPr>
      </p:pic>
      <p:sp>
        <p:nvSpPr>
          <p:cNvPr id="8" name="TextBox 7"/>
          <p:cNvSpPr txBox="1"/>
          <p:nvPr/>
        </p:nvSpPr>
        <p:spPr>
          <a:xfrm>
            <a:off x="1141983" y="657626"/>
            <a:ext cx="4953000" cy="369332"/>
          </a:xfrm>
          <a:prstGeom prst="rect">
            <a:avLst/>
          </a:prstGeom>
          <a:solidFill>
            <a:srgbClr val="F29220">
              <a:alpha val="70000"/>
            </a:srgbClr>
          </a:solidFill>
        </p:spPr>
        <p:txBody>
          <a:bodyPr wrap="square" rtlCol="0">
            <a:spAutoFit/>
          </a:bodyPr>
          <a:lstStyle>
            <a:defPPr>
              <a:defRPr lang="en-US"/>
            </a:defPPr>
            <a:lvl1pPr>
              <a:defRPr>
                <a:solidFill>
                  <a:schemeClr val="bg1"/>
                </a:solidFill>
              </a:defRPr>
            </a:lvl1pPr>
          </a:lstStyle>
          <a:p>
            <a:r>
              <a:rPr lang="en-US" dirty="0"/>
              <a:t>From your browser, go to </a:t>
            </a:r>
            <a:r>
              <a:rPr lang="en-US" b="1" dirty="0"/>
              <a:t>https://rms.ehgt.com</a:t>
            </a:r>
          </a:p>
        </p:txBody>
      </p:sp>
      <p:pic>
        <p:nvPicPr>
          <p:cNvPr id="2" name="p_02_02">
            <a:hlinkClick r:id="" action="ppaction://media"/>
          </p:cNvPr>
          <p:cNvPicPr>
            <a:picLocks noChangeAspect="1"/>
          </p:cNvPicPr>
          <p:nvPr>
            <a:audioFile r:link="rId1"/>
            <p:extLst>
              <p:ext uri="{DAA4B4D4-6D71-4841-9C94-3DE7FCFB9230}">
                <p14:media xmlns:p14="http://schemas.microsoft.com/office/powerpoint/2010/main" r:embed="rId2">
                  <p14:trim st="459"/>
                </p14:media>
              </p:ext>
            </p:extLst>
          </p:nvPr>
        </p:nvPicPr>
        <p:blipFill>
          <a:blip r:embed="rId5"/>
          <a:stretch>
            <a:fillRect/>
          </a:stretch>
        </p:blipFill>
        <p:spPr>
          <a:xfrm>
            <a:off x="6142038" y="3309938"/>
            <a:ext cx="406400" cy="406400"/>
          </a:xfrm>
          <a:prstGeom prst="rect">
            <a:avLst/>
          </a:prstGeom>
        </p:spPr>
      </p:pic>
    </p:spTree>
    <p:extLst>
      <p:ext uri="{BB962C8B-B14F-4D97-AF65-F5344CB8AC3E}">
        <p14:creationId xmlns:p14="http://schemas.microsoft.com/office/powerpoint/2010/main" val="1662161734"/>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8" name="Rectangle 7"/>
          <p:cNvSpPr/>
          <p:nvPr/>
        </p:nvSpPr>
        <p:spPr>
          <a:xfrm>
            <a:off x="7554685" y="2943680"/>
            <a:ext cx="473528"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259944" y="3784937"/>
            <a:ext cx="3098800" cy="923330"/>
          </a:xfrm>
          <a:prstGeom prst="rect">
            <a:avLst/>
          </a:prstGeom>
          <a:solidFill>
            <a:srgbClr val="F29220">
              <a:alpha val="75000"/>
            </a:srgbClr>
          </a:solidFill>
        </p:spPr>
        <p:txBody>
          <a:bodyPr wrap="square" rtlCol="0">
            <a:spAutoFit/>
          </a:bodyPr>
          <a:lstStyle/>
          <a:p>
            <a:r>
              <a:rPr lang="en-US" dirty="0" smtClean="0">
                <a:solidFill>
                  <a:schemeClr val="bg1"/>
                </a:solidFill>
              </a:rPr>
              <a:t>These </a:t>
            </a:r>
            <a:r>
              <a:rPr lang="en-US" dirty="0">
                <a:solidFill>
                  <a:schemeClr val="bg1"/>
                </a:solidFill>
              </a:rPr>
              <a:t>consist of eHealth Technologies internal case </a:t>
            </a:r>
            <a:r>
              <a:rPr lang="en-US" dirty="0" smtClean="0">
                <a:solidFill>
                  <a:schemeClr val="bg1"/>
                </a:solidFill>
              </a:rPr>
              <a:t>notes</a:t>
            </a:r>
            <a:endParaRPr lang="en-US" b="1" dirty="0">
              <a:solidFill>
                <a:schemeClr val="bg1"/>
              </a:solidFill>
            </a:endParaRPr>
          </a:p>
        </p:txBody>
      </p:sp>
    </p:spTree>
    <p:extLst>
      <p:ext uri="{BB962C8B-B14F-4D97-AF65-F5344CB8AC3E}">
        <p14:creationId xmlns:p14="http://schemas.microsoft.com/office/powerpoint/2010/main" val="3942476466"/>
      </p:ext>
    </p:extLst>
  </p:cSld>
  <p:clrMapOvr>
    <a:masterClrMapping/>
  </p:clrMapOvr>
  <mc:AlternateContent xmlns:mc="http://schemas.openxmlformats.org/markup-compatibility/2006" xmlns:p14="http://schemas.microsoft.com/office/powerpoint/2010/main">
    <mc:Choice Requires="p14">
      <p:transition spd="med" p14:dur="700" advClick="0" advTm="2200">
        <p:fade/>
      </p:transition>
    </mc:Choice>
    <mc:Fallback xmlns="">
      <p:transition spd="med" advClick="0" advTm="2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250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2308324"/>
          </a:xfrm>
          <a:prstGeom prst="rect">
            <a:avLst/>
          </a:prstGeom>
          <a:solidFill>
            <a:srgbClr val="F29220">
              <a:alpha val="75000"/>
            </a:srgbClr>
          </a:solidFill>
        </p:spPr>
        <p:txBody>
          <a:bodyPr wrap="square" rtlCol="0">
            <a:spAutoFit/>
          </a:bodyPr>
          <a:lstStyle/>
          <a:p>
            <a:r>
              <a:rPr lang="en-US" dirty="0">
                <a:solidFill>
                  <a:schemeClr val="bg1"/>
                </a:solidFill>
              </a:rPr>
              <a:t>Telephone and fax numbers will always be the first items on the status detail, followed by the date and time stamps of the eHealth Technologies </a:t>
            </a:r>
            <a:r>
              <a:rPr lang="en-US" dirty="0" smtClean="0">
                <a:solidFill>
                  <a:schemeClr val="bg1"/>
                </a:solidFill>
              </a:rPr>
              <a:t>Specialists </a:t>
            </a:r>
            <a:r>
              <a:rPr lang="en-US" dirty="0">
                <a:solidFill>
                  <a:schemeClr val="bg1"/>
                </a:solidFill>
              </a:rPr>
              <a:t>who are doing the actual records follow up on your request</a:t>
            </a:r>
            <a:endParaRPr lang="en-US" b="1" dirty="0">
              <a:solidFill>
                <a:schemeClr val="bg1"/>
              </a:solidFill>
            </a:endParaRPr>
          </a:p>
        </p:txBody>
      </p:sp>
      <p:sp>
        <p:nvSpPr>
          <p:cNvPr id="8" name="Rectangle 7"/>
          <p:cNvSpPr/>
          <p:nvPr/>
        </p:nvSpPr>
        <p:spPr>
          <a:xfrm>
            <a:off x="7554685" y="2943680"/>
            <a:ext cx="473528"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_05_14">
            <a:hlinkClick r:id="" action="ppaction://media"/>
          </p:cNvPr>
          <p:cNvPicPr>
            <a:picLocks noChangeAspect="1"/>
          </p:cNvPicPr>
          <p:nvPr>
            <a:audioFile r:link="rId1"/>
            <p:extLst>
              <p:ext uri="{DAA4B4D4-6D71-4841-9C94-3DE7FCFB9230}">
                <p14:media xmlns:p14="http://schemas.microsoft.com/office/powerpoint/2010/main" r:embed="rId2">
                  <p14:trim st="8022" end="155.4375"/>
                </p14:media>
              </p:ext>
            </p:extLst>
          </p:nvPr>
        </p:nvPicPr>
        <p:blipFill>
          <a:blip r:embed="rId5"/>
          <a:stretch>
            <a:fillRect/>
          </a:stretch>
        </p:blipFill>
        <p:spPr>
          <a:xfrm>
            <a:off x="7705725" y="5274748"/>
            <a:ext cx="406400" cy="406400"/>
          </a:xfrm>
          <a:prstGeom prst="rect">
            <a:avLst/>
          </a:prstGeom>
        </p:spPr>
      </p:pic>
    </p:spTree>
    <p:extLst>
      <p:ext uri="{BB962C8B-B14F-4D97-AF65-F5344CB8AC3E}">
        <p14:creationId xmlns:p14="http://schemas.microsoft.com/office/powerpoint/2010/main" val="1454529609"/>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754" fill="hold"/>
                                        <p:tgtEl>
                                          <p:spTgt spid="6"/>
                                        </p:tgtEl>
                                      </p:cBhvr>
                                    </p:cmd>
                                  </p:childTnLst>
                                </p:cTn>
                              </p:par>
                              <p:par>
                                <p:cTn id="7" presetID="10" presetClass="exit" presetSubtype="0" fill="hold" grpId="0" nodeType="withEffect">
                                  <p:stCondLst>
                                    <p:cond delay="1170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923330"/>
          </a:xfrm>
          <a:prstGeom prst="rect">
            <a:avLst/>
          </a:prstGeom>
          <a:solidFill>
            <a:srgbClr val="F29220">
              <a:alpha val="75000"/>
            </a:srgbClr>
          </a:solidFill>
        </p:spPr>
        <p:txBody>
          <a:bodyPr wrap="square" rtlCol="0">
            <a:spAutoFit/>
          </a:bodyPr>
          <a:lstStyle/>
          <a:p>
            <a:r>
              <a:rPr lang="en-US" dirty="0">
                <a:solidFill>
                  <a:schemeClr val="bg1"/>
                </a:solidFill>
              </a:rPr>
              <a:t>Each location is contacted daily until </a:t>
            </a:r>
            <a:r>
              <a:rPr lang="en-US" dirty="0" smtClean="0">
                <a:solidFill>
                  <a:schemeClr val="bg1"/>
                </a:solidFill>
              </a:rPr>
              <a:t>Records</a:t>
            </a:r>
            <a:r>
              <a:rPr lang="en-US" dirty="0">
                <a:solidFill>
                  <a:schemeClr val="bg1"/>
                </a:solidFill>
              </a:rPr>
              <a:t>, </a:t>
            </a:r>
            <a:r>
              <a:rPr lang="en-US" dirty="0" smtClean="0">
                <a:solidFill>
                  <a:schemeClr val="bg1"/>
                </a:solidFill>
              </a:rPr>
              <a:t>Images</a:t>
            </a:r>
            <a:r>
              <a:rPr lang="en-US" dirty="0">
                <a:solidFill>
                  <a:schemeClr val="bg1"/>
                </a:solidFill>
              </a:rPr>
              <a:t>, or </a:t>
            </a:r>
            <a:r>
              <a:rPr lang="en-US" dirty="0" smtClean="0">
                <a:solidFill>
                  <a:schemeClr val="bg1"/>
                </a:solidFill>
              </a:rPr>
              <a:t>Pathology </a:t>
            </a:r>
            <a:r>
              <a:rPr lang="en-US" dirty="0">
                <a:solidFill>
                  <a:schemeClr val="bg1"/>
                </a:solidFill>
              </a:rPr>
              <a:t>have been received</a:t>
            </a:r>
            <a:endParaRPr lang="en-US" b="1" dirty="0">
              <a:solidFill>
                <a:schemeClr val="bg1"/>
              </a:solidFill>
            </a:endParaRPr>
          </a:p>
        </p:txBody>
      </p:sp>
      <p:sp>
        <p:nvSpPr>
          <p:cNvPr id="8" name="Rectangle 7"/>
          <p:cNvSpPr/>
          <p:nvPr/>
        </p:nvSpPr>
        <p:spPr>
          <a:xfrm>
            <a:off x="7554685" y="2943680"/>
            <a:ext cx="473528"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5_15">
            <a:hlinkClick r:id="" action="ppaction://media"/>
          </p:cNvPr>
          <p:cNvPicPr>
            <a:picLocks noChangeAspect="1"/>
          </p:cNvPicPr>
          <p:nvPr>
            <a:audioFile r:link="rId1"/>
            <p:extLst>
              <p:ext uri="{DAA4B4D4-6D71-4841-9C94-3DE7FCFB9230}">
                <p14:media xmlns:p14="http://schemas.microsoft.com/office/powerpoint/2010/main" r:embed="rId2">
                  <p14:trim st="445" end="472.875"/>
                </p14:media>
              </p:ext>
            </p:extLst>
          </p:nvPr>
        </p:nvPicPr>
        <p:blipFill>
          <a:blip r:embed="rId5"/>
          <a:stretch>
            <a:fillRect/>
          </a:stretch>
        </p:blipFill>
        <p:spPr>
          <a:xfrm>
            <a:off x="6562725" y="5083175"/>
            <a:ext cx="406400" cy="406400"/>
          </a:xfrm>
          <a:prstGeom prst="rect">
            <a:avLst/>
          </a:prstGeom>
        </p:spPr>
      </p:pic>
    </p:spTree>
    <p:extLst>
      <p:ext uri="{BB962C8B-B14F-4D97-AF65-F5344CB8AC3E}">
        <p14:creationId xmlns:p14="http://schemas.microsoft.com/office/powerpoint/2010/main" val="175216356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56" fill="hold"/>
                                        <p:tgtEl>
                                          <p:spTgt spid="2"/>
                                        </p:tgtEl>
                                      </p:cBhvr>
                                    </p:cmd>
                                  </p:childTnLst>
                                </p:cTn>
                              </p:par>
                              <p:par>
                                <p:cTn id="7" presetID="10" presetClass="exit" presetSubtype="0" fill="hold" grpId="0" nodeType="withEffect">
                                  <p:stCondLst>
                                    <p:cond delay="570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5"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2585323"/>
          </a:xfrm>
          <a:prstGeom prst="rect">
            <a:avLst/>
          </a:prstGeom>
          <a:solidFill>
            <a:srgbClr val="5ABBD9">
              <a:alpha val="75000"/>
            </a:srgbClr>
          </a:solidFill>
        </p:spPr>
        <p:txBody>
          <a:bodyPr wrap="square" rtlCol="0">
            <a:spAutoFit/>
          </a:bodyPr>
          <a:lstStyle/>
          <a:p>
            <a:r>
              <a:rPr lang="en-US" dirty="0" smtClean="0">
                <a:solidFill>
                  <a:schemeClr val="bg1"/>
                </a:solidFill>
              </a:rPr>
              <a:t>NOTE: if </a:t>
            </a:r>
            <a:r>
              <a:rPr lang="en-US" dirty="0">
                <a:solidFill>
                  <a:schemeClr val="bg1"/>
                </a:solidFill>
              </a:rPr>
              <a:t>a status is </a:t>
            </a:r>
            <a:r>
              <a:rPr lang="en-US" b="1" dirty="0">
                <a:solidFill>
                  <a:schemeClr val="bg1"/>
                </a:solidFill>
              </a:rPr>
              <a:t>No Records Available</a:t>
            </a:r>
            <a:r>
              <a:rPr lang="en-US" dirty="0">
                <a:solidFill>
                  <a:schemeClr val="bg1"/>
                </a:solidFill>
              </a:rPr>
              <a:t>, eHealth Technologies will notify you as to why the record was </a:t>
            </a:r>
            <a:r>
              <a:rPr lang="en-US" dirty="0" smtClean="0">
                <a:solidFill>
                  <a:schemeClr val="bg1"/>
                </a:solidFill>
              </a:rPr>
              <a:t>unavailable; for </a:t>
            </a:r>
            <a:r>
              <a:rPr lang="en-US" dirty="0">
                <a:solidFill>
                  <a:schemeClr val="bg1"/>
                </a:solidFill>
              </a:rPr>
              <a:t>example, slides have been destroyed, images have been purged, or an exam has not been completed by the </a:t>
            </a:r>
            <a:r>
              <a:rPr lang="en-US" b="1" dirty="0" smtClean="0">
                <a:solidFill>
                  <a:schemeClr val="bg1"/>
                </a:solidFill>
              </a:rPr>
              <a:t>Requested By</a:t>
            </a:r>
            <a:r>
              <a:rPr lang="en-US" dirty="0" smtClean="0">
                <a:solidFill>
                  <a:schemeClr val="bg1"/>
                </a:solidFill>
              </a:rPr>
              <a:t> </a:t>
            </a:r>
            <a:r>
              <a:rPr lang="en-US" dirty="0">
                <a:solidFill>
                  <a:schemeClr val="bg1"/>
                </a:solidFill>
              </a:rPr>
              <a:t>date</a:t>
            </a:r>
            <a:endParaRPr lang="en-US" b="1" dirty="0">
              <a:solidFill>
                <a:schemeClr val="bg1"/>
              </a:solidFill>
            </a:endParaRPr>
          </a:p>
        </p:txBody>
      </p:sp>
      <p:sp>
        <p:nvSpPr>
          <p:cNvPr id="8" name="Rectangle 7"/>
          <p:cNvSpPr/>
          <p:nvPr/>
        </p:nvSpPr>
        <p:spPr>
          <a:xfrm>
            <a:off x="7522482" y="4767479"/>
            <a:ext cx="949325"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_05_13">
            <a:hlinkClick r:id="" action="ppaction://media"/>
          </p:cNvPr>
          <p:cNvPicPr>
            <a:picLocks noChangeAspect="1"/>
          </p:cNvPicPr>
          <p:nvPr>
            <a:audioFile r:link="rId1"/>
            <p:extLst>
              <p:ext uri="{DAA4B4D4-6D71-4841-9C94-3DE7FCFB9230}">
                <p14:media xmlns:p14="http://schemas.microsoft.com/office/powerpoint/2010/main" r:embed="rId2">
                  <p14:trim st="341" end="150.4375"/>
                </p14:media>
              </p:ext>
            </p:extLst>
          </p:nvPr>
        </p:nvPicPr>
        <p:blipFill>
          <a:blip r:embed="rId5"/>
          <a:stretch>
            <a:fillRect/>
          </a:stretch>
        </p:blipFill>
        <p:spPr>
          <a:xfrm>
            <a:off x="6264275" y="3133725"/>
            <a:ext cx="406400" cy="406400"/>
          </a:xfrm>
          <a:prstGeom prst="rect">
            <a:avLst/>
          </a:prstGeom>
        </p:spPr>
      </p:pic>
    </p:spTree>
    <p:extLst>
      <p:ext uri="{BB962C8B-B14F-4D97-AF65-F5344CB8AC3E}">
        <p14:creationId xmlns:p14="http://schemas.microsoft.com/office/powerpoint/2010/main" val="3561377911"/>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600" fill="hold"/>
                                        <p:tgtEl>
                                          <p:spTgt spid="7"/>
                                        </p:tgtEl>
                                      </p:cBhvr>
                                    </p:cmd>
                                  </p:childTnLst>
                                </p:cTn>
                              </p:par>
                              <p:par>
                                <p:cTn id="7" presetID="10" presetClass="entr" presetSubtype="0" fill="hold" grpId="0" nodeType="withEffect">
                                  <p:stCondLst>
                                    <p:cond delay="18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8"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923330"/>
          </a:xfrm>
          <a:prstGeom prst="rect">
            <a:avLst/>
          </a:prstGeom>
          <a:solidFill>
            <a:srgbClr val="F29220">
              <a:alpha val="75000"/>
            </a:srgbClr>
          </a:solidFill>
        </p:spPr>
        <p:txBody>
          <a:bodyPr wrap="square" rtlCol="0">
            <a:spAutoFit/>
          </a:bodyPr>
          <a:lstStyle/>
          <a:p>
            <a:r>
              <a:rPr lang="en-US" dirty="0">
                <a:solidFill>
                  <a:schemeClr val="bg1"/>
                </a:solidFill>
              </a:rPr>
              <a:t>In the </a:t>
            </a:r>
            <a:r>
              <a:rPr lang="en-US" b="1" dirty="0" smtClean="0">
                <a:solidFill>
                  <a:schemeClr val="bg1"/>
                </a:solidFill>
              </a:rPr>
              <a:t>Actions</a:t>
            </a:r>
            <a:r>
              <a:rPr lang="en-US" dirty="0" smtClean="0">
                <a:solidFill>
                  <a:schemeClr val="bg1"/>
                </a:solidFill>
              </a:rPr>
              <a:t> </a:t>
            </a:r>
            <a:r>
              <a:rPr lang="en-US" dirty="0">
                <a:solidFill>
                  <a:schemeClr val="bg1"/>
                </a:solidFill>
              </a:rPr>
              <a:t>column you will be able to view three types of </a:t>
            </a:r>
            <a:r>
              <a:rPr lang="en-US" dirty="0" smtClean="0">
                <a:solidFill>
                  <a:schemeClr val="bg1"/>
                </a:solidFill>
              </a:rPr>
              <a:t>information:</a:t>
            </a:r>
            <a:endParaRPr lang="en-US" dirty="0">
              <a:solidFill>
                <a:schemeClr val="bg1"/>
              </a:solidFill>
            </a:endParaRPr>
          </a:p>
        </p:txBody>
      </p:sp>
      <p:sp>
        <p:nvSpPr>
          <p:cNvPr id="6" name="Rectangle 5"/>
          <p:cNvSpPr/>
          <p:nvPr/>
        </p:nvSpPr>
        <p:spPr>
          <a:xfrm>
            <a:off x="8432789" y="2762251"/>
            <a:ext cx="473528"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_05_16">
            <a:hlinkClick r:id="" action="ppaction://media"/>
          </p:cNvPr>
          <p:cNvPicPr>
            <a:picLocks noChangeAspect="1"/>
          </p:cNvPicPr>
          <p:nvPr>
            <a:audioFile r:link="rId1"/>
            <p:extLst>
              <p:ext uri="{DAA4B4D4-6D71-4841-9C94-3DE7FCFB9230}">
                <p14:media xmlns:p14="http://schemas.microsoft.com/office/powerpoint/2010/main" r:embed="rId2">
                  <p14:trim st="252" end="12923.625"/>
                </p14:media>
              </p:ext>
            </p:extLst>
          </p:nvPr>
        </p:nvPicPr>
        <p:blipFill>
          <a:blip r:embed="rId5"/>
          <a:stretch>
            <a:fillRect/>
          </a:stretch>
        </p:blipFill>
        <p:spPr>
          <a:xfrm>
            <a:off x="6416675" y="5514975"/>
            <a:ext cx="406400" cy="406400"/>
          </a:xfrm>
          <a:prstGeom prst="rect">
            <a:avLst/>
          </a:prstGeom>
        </p:spPr>
      </p:pic>
    </p:spTree>
    <p:extLst>
      <p:ext uri="{BB962C8B-B14F-4D97-AF65-F5344CB8AC3E}">
        <p14:creationId xmlns:p14="http://schemas.microsoft.com/office/powerpoint/2010/main" val="3208010515"/>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mediacall" presetSubtype="0" fill="hold" nodeType="withEffect">
                                  <p:stCondLst>
                                    <p:cond delay="0"/>
                                  </p:stCondLst>
                                  <p:childTnLst>
                                    <p:cmd type="call" cmd="playFrom(0.0)">
                                      <p:cBhvr>
                                        <p:cTn id="9" dur="44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1477328"/>
          </a:xfrm>
          <a:prstGeom prst="rect">
            <a:avLst/>
          </a:prstGeom>
          <a:solidFill>
            <a:srgbClr val="F29220">
              <a:alpha val="75000"/>
            </a:srgbClr>
          </a:solidFill>
        </p:spPr>
        <p:txBody>
          <a:bodyPr wrap="square" rtlCol="0">
            <a:spAutoFit/>
          </a:bodyPr>
          <a:lstStyle/>
          <a:p>
            <a:r>
              <a:rPr lang="en-US" dirty="0">
                <a:solidFill>
                  <a:schemeClr val="bg1"/>
                </a:solidFill>
              </a:rPr>
              <a:t>In the </a:t>
            </a:r>
            <a:r>
              <a:rPr lang="en-US" b="1" dirty="0" smtClean="0">
                <a:solidFill>
                  <a:schemeClr val="bg1"/>
                </a:solidFill>
              </a:rPr>
              <a:t>Actions</a:t>
            </a:r>
            <a:r>
              <a:rPr lang="en-US" dirty="0" smtClean="0">
                <a:solidFill>
                  <a:schemeClr val="bg1"/>
                </a:solidFill>
              </a:rPr>
              <a:t> </a:t>
            </a:r>
            <a:r>
              <a:rPr lang="en-US" dirty="0">
                <a:solidFill>
                  <a:schemeClr val="bg1"/>
                </a:solidFill>
              </a:rPr>
              <a:t>column you will be able to view three types of </a:t>
            </a:r>
            <a:r>
              <a:rPr lang="en-US" dirty="0" smtClean="0">
                <a:solidFill>
                  <a:schemeClr val="bg1"/>
                </a:solidFill>
              </a:rPr>
              <a:t>information:</a:t>
            </a:r>
          </a:p>
          <a:p>
            <a:pPr marL="285750" indent="-285750">
              <a:buFont typeface="Arial" panose="020B0604020202020204" pitchFamily="34" charset="0"/>
              <a:buChar char="•"/>
            </a:pPr>
            <a:r>
              <a:rPr lang="en-US" b="1" dirty="0" smtClean="0">
                <a:solidFill>
                  <a:schemeClr val="bg1"/>
                </a:solidFill>
              </a:rPr>
              <a:t>12-digit </a:t>
            </a:r>
            <a:r>
              <a:rPr lang="en-US" b="1" dirty="0">
                <a:solidFill>
                  <a:schemeClr val="bg1"/>
                </a:solidFill>
              </a:rPr>
              <a:t>FedEx T</a:t>
            </a:r>
            <a:r>
              <a:rPr lang="en-US" b="1" dirty="0" smtClean="0">
                <a:solidFill>
                  <a:schemeClr val="bg1"/>
                </a:solidFill>
              </a:rPr>
              <a:t>racking Numbers</a:t>
            </a:r>
            <a:endParaRPr lang="en-US" dirty="0">
              <a:solidFill>
                <a:schemeClr val="bg1"/>
              </a:solidFill>
            </a:endParaRPr>
          </a:p>
        </p:txBody>
      </p:sp>
      <p:sp>
        <p:nvSpPr>
          <p:cNvPr id="6" name="Rectangle 5"/>
          <p:cNvSpPr/>
          <p:nvPr/>
        </p:nvSpPr>
        <p:spPr>
          <a:xfrm>
            <a:off x="8559062" y="3345723"/>
            <a:ext cx="659324"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_05_16">
            <a:hlinkClick r:id="" action="ppaction://media"/>
          </p:cNvPr>
          <p:cNvPicPr>
            <a:picLocks noChangeAspect="1"/>
          </p:cNvPicPr>
          <p:nvPr>
            <a:audioFile r:link="rId1"/>
            <p:extLst>
              <p:ext uri="{DAA4B4D4-6D71-4841-9C94-3DE7FCFB9230}">
                <p14:media xmlns:p14="http://schemas.microsoft.com/office/powerpoint/2010/main" r:embed="rId2">
                  <p14:trim st="4732" end="0.625"/>
                </p14:media>
              </p:ext>
            </p:extLst>
          </p:nvPr>
        </p:nvPicPr>
        <p:blipFill>
          <a:blip r:embed="rId5"/>
          <a:stretch>
            <a:fillRect/>
          </a:stretch>
        </p:blipFill>
        <p:spPr>
          <a:xfrm>
            <a:off x="6416675" y="5514975"/>
            <a:ext cx="406400" cy="406400"/>
          </a:xfrm>
          <a:prstGeom prst="rect">
            <a:avLst/>
          </a:prstGeom>
        </p:spPr>
      </p:pic>
    </p:spTree>
    <p:extLst>
      <p:ext uri="{BB962C8B-B14F-4D97-AF65-F5344CB8AC3E}">
        <p14:creationId xmlns:p14="http://schemas.microsoft.com/office/powerpoint/2010/main" val="204683132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00" fill="hold"/>
                                        <p:tgtEl>
                                          <p:spTgt spid="7"/>
                                        </p:tgtEl>
                                      </p:cBhvr>
                                    </p:cmd>
                                  </p:childTnLst>
                                </p:cTn>
                              </p:par>
                              <p:par>
                                <p:cTn id="7" presetID="10" presetClass="entr" presetSubtype="0" fill="hold" grpId="0" nodeType="withEffect">
                                  <p:stCondLst>
                                    <p:cond delay="3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2031325"/>
          </a:xfrm>
          <a:prstGeom prst="rect">
            <a:avLst/>
          </a:prstGeom>
          <a:solidFill>
            <a:srgbClr val="F29220">
              <a:alpha val="75000"/>
            </a:srgbClr>
          </a:solidFill>
        </p:spPr>
        <p:txBody>
          <a:bodyPr wrap="square" rtlCol="0">
            <a:spAutoFit/>
          </a:bodyPr>
          <a:lstStyle/>
          <a:p>
            <a:r>
              <a:rPr lang="en-US" dirty="0">
                <a:solidFill>
                  <a:schemeClr val="bg1"/>
                </a:solidFill>
              </a:rPr>
              <a:t>In the </a:t>
            </a:r>
            <a:r>
              <a:rPr lang="en-US" b="1" dirty="0" smtClean="0">
                <a:solidFill>
                  <a:schemeClr val="bg1"/>
                </a:solidFill>
              </a:rPr>
              <a:t>Actions</a:t>
            </a:r>
            <a:r>
              <a:rPr lang="en-US" dirty="0" smtClean="0">
                <a:solidFill>
                  <a:schemeClr val="bg1"/>
                </a:solidFill>
              </a:rPr>
              <a:t> </a:t>
            </a:r>
            <a:r>
              <a:rPr lang="en-US" dirty="0">
                <a:solidFill>
                  <a:schemeClr val="bg1"/>
                </a:solidFill>
              </a:rPr>
              <a:t>column you will be able to view three types of </a:t>
            </a:r>
            <a:r>
              <a:rPr lang="en-US" dirty="0" smtClean="0">
                <a:solidFill>
                  <a:schemeClr val="bg1"/>
                </a:solidFill>
              </a:rPr>
              <a:t>information:</a:t>
            </a:r>
          </a:p>
          <a:p>
            <a:pPr marL="285750" indent="-285750">
              <a:buFont typeface="Arial" panose="020B0604020202020204" pitchFamily="34" charset="0"/>
              <a:buChar char="•"/>
            </a:pPr>
            <a:r>
              <a:rPr lang="en-US" b="1" dirty="0" smtClean="0">
                <a:solidFill>
                  <a:schemeClr val="bg1"/>
                </a:solidFill>
              </a:rPr>
              <a:t>12-digit </a:t>
            </a:r>
            <a:r>
              <a:rPr lang="en-US" b="1" dirty="0">
                <a:solidFill>
                  <a:schemeClr val="bg1"/>
                </a:solidFill>
              </a:rPr>
              <a:t>FedEx T</a:t>
            </a:r>
            <a:r>
              <a:rPr lang="en-US" b="1" dirty="0" smtClean="0">
                <a:solidFill>
                  <a:schemeClr val="bg1"/>
                </a:solidFill>
              </a:rPr>
              <a:t>racking Numbers</a:t>
            </a:r>
          </a:p>
          <a:p>
            <a:pPr marL="285750" indent="-285750">
              <a:buFont typeface="Arial" panose="020B0604020202020204" pitchFamily="34" charset="0"/>
              <a:buChar char="•"/>
            </a:pPr>
            <a:r>
              <a:rPr lang="en-US" b="1" dirty="0" smtClean="0">
                <a:solidFill>
                  <a:schemeClr val="bg1"/>
                </a:solidFill>
              </a:rPr>
              <a:t>Download </a:t>
            </a:r>
            <a:r>
              <a:rPr lang="en-US" dirty="0" smtClean="0">
                <a:solidFill>
                  <a:schemeClr val="bg1"/>
                </a:solidFill>
              </a:rPr>
              <a:t>(click to download </a:t>
            </a:r>
            <a:r>
              <a:rPr lang="en-US" dirty="0">
                <a:solidFill>
                  <a:schemeClr val="bg1"/>
                </a:solidFill>
              </a:rPr>
              <a:t>hosted </a:t>
            </a:r>
            <a:r>
              <a:rPr lang="en-US" dirty="0" smtClean="0">
                <a:solidFill>
                  <a:schemeClr val="bg1"/>
                </a:solidFill>
              </a:rPr>
              <a:t>files)</a:t>
            </a:r>
            <a:endParaRPr lang="en-US" dirty="0">
              <a:solidFill>
                <a:schemeClr val="bg1"/>
              </a:solidFill>
            </a:endParaRPr>
          </a:p>
        </p:txBody>
      </p:sp>
      <p:sp>
        <p:nvSpPr>
          <p:cNvPr id="7" name="Rectangle 6"/>
          <p:cNvSpPr/>
          <p:nvPr/>
        </p:nvSpPr>
        <p:spPr>
          <a:xfrm>
            <a:off x="8559062" y="3634197"/>
            <a:ext cx="472452"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5_17">
            <a:hlinkClick r:id="" action="ppaction://media"/>
          </p:cNvPr>
          <p:cNvPicPr>
            <a:picLocks noChangeAspect="1"/>
          </p:cNvPicPr>
          <p:nvPr>
            <a:audioFile r:link="rId1"/>
            <p:extLst>
              <p:ext uri="{DAA4B4D4-6D71-4841-9C94-3DE7FCFB9230}">
                <p14:media xmlns:p14="http://schemas.microsoft.com/office/powerpoint/2010/main" r:embed="rId2">
                  <p14:trim st="416" end="242.0625"/>
                </p14:media>
              </p:ext>
            </p:extLst>
          </p:nvPr>
        </p:nvPicPr>
        <p:blipFill>
          <a:blip r:embed="rId5"/>
          <a:stretch>
            <a:fillRect/>
          </a:stretch>
        </p:blipFill>
        <p:spPr>
          <a:xfrm>
            <a:off x="7904163" y="5353050"/>
            <a:ext cx="406400" cy="406400"/>
          </a:xfrm>
          <a:prstGeom prst="rect">
            <a:avLst/>
          </a:prstGeom>
        </p:spPr>
      </p:pic>
    </p:spTree>
    <p:extLst>
      <p:ext uri="{BB962C8B-B14F-4D97-AF65-F5344CB8AC3E}">
        <p14:creationId xmlns:p14="http://schemas.microsoft.com/office/powerpoint/2010/main" val="41039264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235" fill="hold"/>
                                        <p:tgtEl>
                                          <p:spTgt spid="3"/>
                                        </p:tgtEl>
                                      </p:cBhvr>
                                    </p:cmd>
                                  </p:childTnLst>
                                </p:cTn>
                              </p:par>
                              <p:par>
                                <p:cTn id="7" presetID="10" presetClass="entr" presetSubtype="0" fill="hold" grpId="0"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7"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2585323"/>
          </a:xfrm>
          <a:prstGeom prst="rect">
            <a:avLst/>
          </a:prstGeom>
          <a:solidFill>
            <a:srgbClr val="F29220">
              <a:alpha val="75000"/>
            </a:srgbClr>
          </a:solidFill>
        </p:spPr>
        <p:txBody>
          <a:bodyPr wrap="square" rtlCol="0">
            <a:spAutoFit/>
          </a:bodyPr>
          <a:lstStyle/>
          <a:p>
            <a:r>
              <a:rPr lang="en-US" dirty="0">
                <a:solidFill>
                  <a:schemeClr val="bg1"/>
                </a:solidFill>
              </a:rPr>
              <a:t>In the </a:t>
            </a:r>
            <a:r>
              <a:rPr lang="en-US" b="1" dirty="0" smtClean="0">
                <a:solidFill>
                  <a:schemeClr val="bg1"/>
                </a:solidFill>
              </a:rPr>
              <a:t>Actions</a:t>
            </a:r>
            <a:r>
              <a:rPr lang="en-US" dirty="0" smtClean="0">
                <a:solidFill>
                  <a:schemeClr val="bg1"/>
                </a:solidFill>
              </a:rPr>
              <a:t> </a:t>
            </a:r>
            <a:r>
              <a:rPr lang="en-US" dirty="0">
                <a:solidFill>
                  <a:schemeClr val="bg1"/>
                </a:solidFill>
              </a:rPr>
              <a:t>column you will be able to view three types of </a:t>
            </a:r>
            <a:r>
              <a:rPr lang="en-US" dirty="0" smtClean="0">
                <a:solidFill>
                  <a:schemeClr val="bg1"/>
                </a:solidFill>
              </a:rPr>
              <a:t>information:</a:t>
            </a:r>
          </a:p>
          <a:p>
            <a:pPr marL="285750" indent="-285750">
              <a:buFont typeface="Arial" panose="020B0604020202020204" pitchFamily="34" charset="0"/>
              <a:buChar char="•"/>
            </a:pPr>
            <a:r>
              <a:rPr lang="en-US" b="1" dirty="0" smtClean="0">
                <a:solidFill>
                  <a:schemeClr val="bg1"/>
                </a:solidFill>
              </a:rPr>
              <a:t>12-digit </a:t>
            </a:r>
            <a:r>
              <a:rPr lang="en-US" b="1" dirty="0">
                <a:solidFill>
                  <a:schemeClr val="bg1"/>
                </a:solidFill>
              </a:rPr>
              <a:t>FedEx T</a:t>
            </a:r>
            <a:r>
              <a:rPr lang="en-US" b="1" dirty="0" smtClean="0">
                <a:solidFill>
                  <a:schemeClr val="bg1"/>
                </a:solidFill>
              </a:rPr>
              <a:t>racking Numbers</a:t>
            </a:r>
          </a:p>
          <a:p>
            <a:pPr marL="285750" indent="-285750">
              <a:buFont typeface="Arial" panose="020B0604020202020204" pitchFamily="34" charset="0"/>
              <a:buChar char="•"/>
            </a:pPr>
            <a:r>
              <a:rPr lang="en-US" b="1" dirty="0" smtClean="0">
                <a:solidFill>
                  <a:schemeClr val="bg1"/>
                </a:solidFill>
              </a:rPr>
              <a:t>Download </a:t>
            </a:r>
            <a:r>
              <a:rPr lang="en-US" dirty="0" smtClean="0">
                <a:solidFill>
                  <a:schemeClr val="bg1"/>
                </a:solidFill>
              </a:rPr>
              <a:t>(click to download </a:t>
            </a:r>
            <a:r>
              <a:rPr lang="en-US" dirty="0">
                <a:solidFill>
                  <a:schemeClr val="bg1"/>
                </a:solidFill>
              </a:rPr>
              <a:t>hosted </a:t>
            </a:r>
            <a:r>
              <a:rPr lang="en-US" dirty="0" smtClean="0">
                <a:solidFill>
                  <a:schemeClr val="bg1"/>
                </a:solidFill>
              </a:rPr>
              <a:t>files)</a:t>
            </a:r>
          </a:p>
          <a:p>
            <a:pPr marL="285750" indent="-285750">
              <a:buFont typeface="Arial" panose="020B0604020202020204" pitchFamily="34" charset="0"/>
              <a:buChar char="•"/>
            </a:pPr>
            <a:r>
              <a:rPr lang="en-US" b="1" dirty="0">
                <a:solidFill>
                  <a:schemeClr val="bg1"/>
                </a:solidFill>
              </a:rPr>
              <a:t>View File List </a:t>
            </a:r>
            <a:r>
              <a:rPr lang="en-US" dirty="0" smtClean="0">
                <a:solidFill>
                  <a:schemeClr val="bg1"/>
                </a:solidFill>
              </a:rPr>
              <a:t>(shows files already downloaded)</a:t>
            </a:r>
            <a:endParaRPr lang="en-US" dirty="0">
              <a:solidFill>
                <a:schemeClr val="bg1"/>
              </a:solidFill>
            </a:endParaRPr>
          </a:p>
        </p:txBody>
      </p:sp>
      <p:sp>
        <p:nvSpPr>
          <p:cNvPr id="7" name="Rectangle 6"/>
          <p:cNvSpPr/>
          <p:nvPr/>
        </p:nvSpPr>
        <p:spPr>
          <a:xfrm>
            <a:off x="8498115" y="4931414"/>
            <a:ext cx="566056"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5_18">
            <a:hlinkClick r:id="" action="ppaction://media"/>
          </p:cNvPr>
          <p:cNvPicPr>
            <a:picLocks noChangeAspect="1"/>
          </p:cNvPicPr>
          <p:nvPr>
            <a:audioFile r:link="rId1"/>
            <p:extLst>
              <p:ext uri="{DAA4B4D4-6D71-4841-9C94-3DE7FCFB9230}">
                <p14:media xmlns:p14="http://schemas.microsoft.com/office/powerpoint/2010/main" r:embed="rId2">
                  <p14:trim st="435" end="385.875"/>
                </p14:media>
              </p:ext>
            </p:extLst>
          </p:nvPr>
        </p:nvPicPr>
        <p:blipFill>
          <a:blip r:embed="rId5"/>
          <a:stretch>
            <a:fillRect/>
          </a:stretch>
        </p:blipFill>
        <p:spPr>
          <a:xfrm>
            <a:off x="6759575" y="2322513"/>
            <a:ext cx="406400" cy="406400"/>
          </a:xfrm>
          <a:prstGeom prst="rect">
            <a:avLst/>
          </a:prstGeom>
        </p:spPr>
      </p:pic>
    </p:spTree>
    <p:extLst>
      <p:ext uri="{BB962C8B-B14F-4D97-AF65-F5344CB8AC3E}">
        <p14:creationId xmlns:p14="http://schemas.microsoft.com/office/powerpoint/2010/main" val="3556875011"/>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82" fill="hold"/>
                                        <p:tgtEl>
                                          <p:spTgt spid="2"/>
                                        </p:tgtEl>
                                      </p:cBhvr>
                                    </p:cmd>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7"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1200329"/>
          </a:xfrm>
          <a:prstGeom prst="rect">
            <a:avLst/>
          </a:prstGeom>
          <a:solidFill>
            <a:srgbClr val="F29220">
              <a:alpha val="75000"/>
            </a:srgbClr>
          </a:solidFill>
        </p:spPr>
        <p:txBody>
          <a:bodyPr wrap="square" rtlCol="0">
            <a:spAutoFit/>
          </a:bodyPr>
          <a:lstStyle/>
          <a:p>
            <a:r>
              <a:rPr lang="en-US" dirty="0">
                <a:solidFill>
                  <a:schemeClr val="bg1"/>
                </a:solidFill>
              </a:rPr>
              <a:t>Click the </a:t>
            </a:r>
            <a:r>
              <a:rPr lang="en-US" b="1" dirty="0">
                <a:solidFill>
                  <a:schemeClr val="bg1"/>
                </a:solidFill>
              </a:rPr>
              <a:t>View Intake </a:t>
            </a:r>
            <a:r>
              <a:rPr lang="en-US" dirty="0">
                <a:solidFill>
                  <a:schemeClr val="bg1"/>
                </a:solidFill>
              </a:rPr>
              <a:t>button to view </a:t>
            </a:r>
            <a:r>
              <a:rPr lang="en-US" dirty="0" smtClean="0">
                <a:solidFill>
                  <a:schemeClr val="bg1"/>
                </a:solidFill>
              </a:rPr>
              <a:t>a </a:t>
            </a:r>
            <a:r>
              <a:rPr lang="en-US" dirty="0">
                <a:solidFill>
                  <a:schemeClr val="bg1"/>
                </a:solidFill>
              </a:rPr>
              <a:t>copy of the confirmation report generated when you submit a request</a:t>
            </a:r>
          </a:p>
        </p:txBody>
      </p:sp>
      <p:sp>
        <p:nvSpPr>
          <p:cNvPr id="7" name="Rectangle 6"/>
          <p:cNvSpPr/>
          <p:nvPr/>
        </p:nvSpPr>
        <p:spPr>
          <a:xfrm>
            <a:off x="7835668" y="2487472"/>
            <a:ext cx="590781"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5_19">
            <a:hlinkClick r:id="" action="ppaction://media"/>
          </p:cNvPr>
          <p:cNvPicPr>
            <a:picLocks noChangeAspect="1"/>
          </p:cNvPicPr>
          <p:nvPr>
            <a:audioFile r:link="rId1"/>
            <p:extLst>
              <p:ext uri="{DAA4B4D4-6D71-4841-9C94-3DE7FCFB9230}">
                <p14:media xmlns:p14="http://schemas.microsoft.com/office/powerpoint/2010/main" r:embed="rId2">
                  <p14:trim st="496" end="360.25"/>
                </p14:media>
              </p:ext>
            </p:extLst>
          </p:nvPr>
        </p:nvPicPr>
        <p:blipFill>
          <a:blip r:embed="rId5"/>
          <a:stretch>
            <a:fillRect/>
          </a:stretch>
        </p:blipFill>
        <p:spPr>
          <a:xfrm>
            <a:off x="5911850" y="5267325"/>
            <a:ext cx="406400" cy="406400"/>
          </a:xfrm>
          <a:prstGeom prst="rect">
            <a:avLst/>
          </a:prstGeom>
        </p:spPr>
      </p:pic>
    </p:spTree>
    <p:extLst>
      <p:ext uri="{BB962C8B-B14F-4D97-AF65-F5344CB8AC3E}">
        <p14:creationId xmlns:p14="http://schemas.microsoft.com/office/powerpoint/2010/main" val="409427514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05" fill="hold"/>
                                        <p:tgtEl>
                                          <p:spTgt spid="2"/>
                                        </p:tgtEl>
                                      </p:cBhvr>
                                    </p:cmd>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xit" presetSubtype="0" fill="hold" grpId="1" nodeType="withEffect">
                                  <p:stCondLst>
                                    <p:cond delay="520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Tree>
    <p:extLst>
      <p:ext uri="{BB962C8B-B14F-4D97-AF65-F5344CB8AC3E}">
        <p14:creationId xmlns:p14="http://schemas.microsoft.com/office/powerpoint/2010/main" val="4962383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3" name="Rectangle 2"/>
          <p:cNvSpPr/>
          <p:nvPr/>
        </p:nvSpPr>
        <p:spPr>
          <a:xfrm>
            <a:off x="8708424" y="1702525"/>
            <a:ext cx="1183232" cy="293975"/>
          </a:xfrm>
          <a:prstGeom prst="rect">
            <a:avLst/>
          </a:prstGeom>
          <a:noFill/>
          <a:ln>
            <a:solidFill>
              <a:srgbClr val="FF0000"/>
            </a:solidFill>
          </a:ln>
          <a:effectLst>
            <a:glow rad="25400">
              <a:srgbClr val="FF0000">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708425" y="2309573"/>
            <a:ext cx="672242" cy="27581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60770" y="483282"/>
            <a:ext cx="4159741" cy="923330"/>
          </a:xfrm>
          <a:prstGeom prst="rect">
            <a:avLst/>
          </a:prstGeom>
          <a:solidFill>
            <a:srgbClr val="F29220">
              <a:alpha val="70000"/>
            </a:srgbClr>
          </a:solidFill>
        </p:spPr>
        <p:txBody>
          <a:bodyPr wrap="square" rtlCol="0">
            <a:spAutoFit/>
          </a:bodyPr>
          <a:lstStyle>
            <a:defPPr>
              <a:defRPr lang="en-US"/>
            </a:defPPr>
            <a:lvl1pPr>
              <a:defRPr>
                <a:solidFill>
                  <a:schemeClr val="bg1"/>
                </a:solidFill>
              </a:defRPr>
            </a:lvl1pPr>
          </a:lstStyle>
          <a:p>
            <a:r>
              <a:rPr lang="en-US" dirty="0"/>
              <a:t>Enter your assigned login (not your email address) and password, and click </a:t>
            </a:r>
            <a:r>
              <a:rPr lang="en-US" b="1" dirty="0" smtClean="0"/>
              <a:t>Sign In </a:t>
            </a:r>
            <a:r>
              <a:rPr lang="en-US" dirty="0" smtClean="0"/>
              <a:t>to </a:t>
            </a:r>
            <a:r>
              <a:rPr lang="en-US" dirty="0"/>
              <a:t>enter the portal and access </a:t>
            </a:r>
            <a:r>
              <a:rPr lang="en-US" b="1" dirty="0"/>
              <a:t>RMS</a:t>
            </a:r>
          </a:p>
        </p:txBody>
      </p:sp>
      <p:sp>
        <p:nvSpPr>
          <p:cNvPr id="9" name="Rectangle 8"/>
          <p:cNvSpPr/>
          <p:nvPr/>
        </p:nvSpPr>
        <p:spPr>
          <a:xfrm>
            <a:off x="8705639" y="2547727"/>
            <a:ext cx="797791" cy="16559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717857" y="2849114"/>
            <a:ext cx="3052612" cy="3142383"/>
          </a:xfrm>
          <a:prstGeom prst="rect">
            <a:avLst/>
          </a:prstGeom>
          <a:solidFill>
            <a:srgbClr val="5ABBD9">
              <a:alpha val="75000"/>
            </a:srgbClr>
          </a:solidFill>
        </p:spPr>
        <p:txBody>
          <a:bodyPr wrap="square" rtlCol="0">
            <a:spAutoFit/>
          </a:bodyPr>
          <a:lstStyle/>
          <a:p>
            <a:r>
              <a:rPr lang="en-US" dirty="0" smtClean="0">
                <a:solidFill>
                  <a:schemeClr val="bg1"/>
                </a:solidFill>
              </a:rPr>
              <a:t>NOTE: a </a:t>
            </a:r>
            <a:r>
              <a:rPr lang="en-US" dirty="0">
                <a:solidFill>
                  <a:schemeClr val="bg1"/>
                </a:solidFill>
              </a:rPr>
              <a:t>password can be reset by clicking on </a:t>
            </a:r>
            <a:r>
              <a:rPr lang="en-US" b="1" dirty="0" smtClean="0">
                <a:solidFill>
                  <a:schemeClr val="bg1"/>
                </a:solidFill>
              </a:rPr>
              <a:t>Reset Password</a:t>
            </a:r>
            <a:r>
              <a:rPr lang="en-US" dirty="0">
                <a:solidFill>
                  <a:schemeClr val="bg1"/>
                </a:solidFill>
              </a:rPr>
              <a:t>.  You will provide an email address and an email </a:t>
            </a:r>
            <a:r>
              <a:rPr lang="en-US" dirty="0" smtClean="0">
                <a:solidFill>
                  <a:schemeClr val="bg1"/>
                </a:solidFill>
              </a:rPr>
              <a:t>will </a:t>
            </a:r>
            <a:r>
              <a:rPr lang="en-US" dirty="0">
                <a:solidFill>
                  <a:schemeClr val="bg1"/>
                </a:solidFill>
              </a:rPr>
              <a:t>be generated and sent. Follow the email directions to complete the password reset procedure for your RMS account.  If unsuccessful, please call 877-344-8999, IT Support, Option #5</a:t>
            </a:r>
            <a:endParaRPr lang="en-US" b="1" dirty="0">
              <a:solidFill>
                <a:schemeClr val="bg1"/>
              </a:solidFill>
            </a:endParaRPr>
          </a:p>
        </p:txBody>
      </p:sp>
      <p:pic>
        <p:nvPicPr>
          <p:cNvPr id="2" name="p_02_03">
            <a:hlinkClick r:id="" action="ppaction://media"/>
          </p:cNvPr>
          <p:cNvPicPr>
            <a:picLocks noChangeAspect="1"/>
          </p:cNvPicPr>
          <p:nvPr>
            <a:audioFile r:link="rId2"/>
            <p:extLst>
              <p:ext uri="{DAA4B4D4-6D71-4841-9C94-3DE7FCFB9230}">
                <p14:media xmlns:p14="http://schemas.microsoft.com/office/powerpoint/2010/main" r:embed="rId3">
                  <p14:trim st="420"/>
                </p14:media>
              </p:ext>
            </p:extLst>
          </p:nvPr>
        </p:nvPicPr>
        <p:blipFill>
          <a:blip r:embed="rId8"/>
          <a:stretch>
            <a:fillRect/>
          </a:stretch>
        </p:blipFill>
        <p:spPr>
          <a:xfrm>
            <a:off x="5975350" y="3421063"/>
            <a:ext cx="406400" cy="406400"/>
          </a:xfrm>
          <a:prstGeom prst="rect">
            <a:avLst/>
          </a:prstGeom>
        </p:spPr>
      </p:pic>
      <p:pic>
        <p:nvPicPr>
          <p:cNvPr id="4" name="p_02_04">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077200" y="5383213"/>
            <a:ext cx="406400" cy="406400"/>
          </a:xfrm>
          <a:prstGeom prst="rect">
            <a:avLst/>
          </a:prstGeom>
        </p:spPr>
      </p:pic>
      <p:sp>
        <p:nvSpPr>
          <p:cNvPr id="12" name="Rectangle 11"/>
          <p:cNvSpPr/>
          <p:nvPr/>
        </p:nvSpPr>
        <p:spPr>
          <a:xfrm>
            <a:off x="8708424" y="1996500"/>
            <a:ext cx="1183232" cy="301387"/>
          </a:xfrm>
          <a:prstGeom prst="rect">
            <a:avLst/>
          </a:prstGeom>
          <a:noFill/>
          <a:ln>
            <a:solidFill>
              <a:srgbClr val="FF0000"/>
            </a:solidFill>
          </a:ln>
          <a:effectLst>
            <a:glow rad="25400">
              <a:srgbClr val="FF0000">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352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17000">
        <p:fade/>
      </p:transition>
    </mc:Choice>
    <mc:Fallback xmlns="">
      <p:transition spd="med"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93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grpId="0" nodeType="withEffect">
                                  <p:stCondLst>
                                    <p:cond delay="6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grpId="1" nodeType="withEffect">
                                  <p:stCondLst>
                                    <p:cond delay="400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34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xit" presetSubtype="0" fill="hold" grpId="1" nodeType="withEffect">
                                  <p:stCondLst>
                                    <p:cond delay="420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0" presetClass="entr" presetSubtype="0" fill="hold" grpId="0" nodeType="withEffect">
                                  <p:stCondLst>
                                    <p:cond delay="42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xit" presetSubtype="0" fill="hold" grpId="1" nodeType="withEffect">
                                  <p:stCondLst>
                                    <p:cond delay="870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ntr" presetSubtype="0" fill="hold" grpId="0" nodeType="withEffect">
                                  <p:stCondLst>
                                    <p:cond delay="13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xit" presetSubtype="0" fill="hold" grpId="1" nodeType="withEffect">
                                  <p:stCondLst>
                                    <p:cond delay="3600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ntr" presetSubtype="0" fill="hold" grpId="0" nodeType="withEffect">
                                  <p:stCondLst>
                                    <p:cond delay="97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xit" presetSubtype="0" fill="hold" grpId="1" nodeType="withEffect">
                                  <p:stCondLst>
                                    <p:cond delay="3600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 presetClass="mediacall" presetSubtype="0" fill="hold" nodeType="withEffect">
                                  <p:stCondLst>
                                    <p:cond delay="9700"/>
                                  </p:stCondLst>
                                  <p:childTnLst>
                                    <p:cmd type="call" cmd="playFrom(0.0)">
                                      <p:cBhvr>
                                        <p:cTn id="41" dur="257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2" fill="hold" display="0">
                  <p:stCondLst>
                    <p:cond delay="indefinite"/>
                  </p:stCondLst>
                  <p:endCondLst>
                    <p:cond evt="onStopAudio" delay="0">
                      <p:tgtEl>
                        <p:sldTgt/>
                      </p:tgtEl>
                    </p:cond>
                  </p:endCondLst>
                </p:cTn>
                <p:tgtEl>
                  <p:spTgt spid="2"/>
                </p:tgtEl>
              </p:cMediaNode>
            </p:audio>
            <p:audio>
              <p:cMediaNode vol="80000" showWhenStopped="0">
                <p:cTn id="43" fill="hold" display="0">
                  <p:stCondLst>
                    <p:cond delay="indefinite"/>
                  </p:stCondLst>
                  <p:endCondLst>
                    <p:cond evt="onStopAudio" delay="0">
                      <p:tgtEl>
                        <p:sldTgt/>
                      </p:tgtEl>
                    </p:cond>
                  </p:endCondLst>
                </p:cTn>
                <p:tgtEl>
                  <p:spTgt spid="4"/>
                </p:tgtEl>
              </p:cMediaNode>
            </p:audio>
          </p:childTnLst>
        </p:cTn>
      </p:par>
    </p:tnLst>
    <p:bldLst>
      <p:bldP spid="3" grpId="0" animBg="1"/>
      <p:bldP spid="3" grpId="1" animBg="1"/>
      <p:bldP spid="7" grpId="0" animBg="1"/>
      <p:bldP spid="7" grpId="1" animBg="1"/>
      <p:bldP spid="8" grpId="0" animBg="1"/>
      <p:bldP spid="9" grpId="0" animBg="1"/>
      <p:bldP spid="9" grpId="1" animBg="1"/>
      <p:bldP spid="10" grpId="0" animBg="1"/>
      <p:bldP spid="10" grpId="1" animBg="1"/>
      <p:bldP spid="12" grpId="0" animBg="1"/>
      <p:bldP spid="12" grpId="1"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5733144" y="796434"/>
            <a:ext cx="3098800" cy="646331"/>
          </a:xfrm>
          <a:prstGeom prst="rect">
            <a:avLst/>
          </a:prstGeom>
          <a:solidFill>
            <a:srgbClr val="F29220">
              <a:alpha val="75000"/>
            </a:srgbClr>
          </a:solidFill>
        </p:spPr>
        <p:txBody>
          <a:bodyPr wrap="square" rtlCol="0">
            <a:spAutoFit/>
          </a:bodyPr>
          <a:lstStyle/>
          <a:p>
            <a:r>
              <a:rPr lang="en-US" dirty="0">
                <a:solidFill>
                  <a:schemeClr val="bg1"/>
                </a:solidFill>
              </a:rPr>
              <a:t>Click the “</a:t>
            </a:r>
            <a:r>
              <a:rPr lang="en-US" b="1" dirty="0">
                <a:solidFill>
                  <a:schemeClr val="bg1"/>
                </a:solidFill>
              </a:rPr>
              <a:t>X</a:t>
            </a:r>
            <a:r>
              <a:rPr lang="en-US" dirty="0">
                <a:solidFill>
                  <a:schemeClr val="bg1"/>
                </a:solidFill>
              </a:rPr>
              <a:t>” button to close the report window</a:t>
            </a:r>
          </a:p>
        </p:txBody>
      </p:sp>
      <p:sp>
        <p:nvSpPr>
          <p:cNvPr id="4" name="Rectangle 3"/>
          <p:cNvSpPr/>
          <p:nvPr/>
        </p:nvSpPr>
        <p:spPr>
          <a:xfrm>
            <a:off x="9059636" y="948150"/>
            <a:ext cx="195943"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_05_20">
            <a:hlinkClick r:id="" action="ppaction://media"/>
          </p:cNvPr>
          <p:cNvPicPr>
            <a:picLocks noChangeAspect="1"/>
          </p:cNvPicPr>
          <p:nvPr>
            <a:audioFile r:link="rId1"/>
            <p:extLst>
              <p:ext uri="{DAA4B4D4-6D71-4841-9C94-3DE7FCFB9230}">
                <p14:media xmlns:p14="http://schemas.microsoft.com/office/powerpoint/2010/main" r:embed="rId2">
                  <p14:trim st="563" end="363.125"/>
                </p14:media>
              </p:ext>
            </p:extLst>
          </p:nvPr>
        </p:nvPicPr>
        <p:blipFill>
          <a:blip r:embed="rId5"/>
          <a:stretch>
            <a:fillRect/>
          </a:stretch>
        </p:blipFill>
        <p:spPr>
          <a:xfrm>
            <a:off x="5809344" y="2620529"/>
            <a:ext cx="406400" cy="406400"/>
          </a:xfrm>
          <a:prstGeom prst="rect">
            <a:avLst/>
          </a:prstGeom>
        </p:spPr>
      </p:pic>
    </p:spTree>
    <p:extLst>
      <p:ext uri="{BB962C8B-B14F-4D97-AF65-F5344CB8AC3E}">
        <p14:creationId xmlns:p14="http://schemas.microsoft.com/office/powerpoint/2010/main" val="118860449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31" fill="hold"/>
                                        <p:tgtEl>
                                          <p:spTgt spid="6"/>
                                        </p:tgtEl>
                                      </p:cBhvr>
                                    </p:cmd>
                                  </p:childTnLst>
                                </p:cTn>
                              </p:par>
                              <p:par>
                                <p:cTn id="7" presetID="10" presetClass="entr" presetSubtype="0" fill="hold" grpId="0" nodeType="withEffect">
                                  <p:stCondLst>
                                    <p:cond delay="5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4"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1754326"/>
          </a:xfrm>
          <a:prstGeom prst="rect">
            <a:avLst/>
          </a:prstGeom>
          <a:solidFill>
            <a:srgbClr val="F29220">
              <a:alpha val="75000"/>
            </a:srgbClr>
          </a:solidFill>
        </p:spPr>
        <p:txBody>
          <a:bodyPr wrap="square" rtlCol="0">
            <a:spAutoFit/>
          </a:bodyPr>
          <a:lstStyle/>
          <a:p>
            <a:r>
              <a:rPr lang="en-US" dirty="0">
                <a:solidFill>
                  <a:schemeClr val="bg1"/>
                </a:solidFill>
              </a:rPr>
              <a:t>Clicking the </a:t>
            </a:r>
            <a:r>
              <a:rPr lang="en-US" b="1" dirty="0">
                <a:solidFill>
                  <a:schemeClr val="bg1"/>
                </a:solidFill>
              </a:rPr>
              <a:t>Activity Log </a:t>
            </a:r>
            <a:r>
              <a:rPr lang="en-US" dirty="0">
                <a:solidFill>
                  <a:schemeClr val="bg1"/>
                </a:solidFill>
              </a:rPr>
              <a:t>button will display a detailed audit trail of all users who have accessed a package, downloaded records, or altered patient information</a:t>
            </a:r>
          </a:p>
        </p:txBody>
      </p:sp>
      <p:sp>
        <p:nvSpPr>
          <p:cNvPr id="7" name="Rectangle 6"/>
          <p:cNvSpPr/>
          <p:nvPr/>
        </p:nvSpPr>
        <p:spPr>
          <a:xfrm>
            <a:off x="7358744" y="1200150"/>
            <a:ext cx="650420" cy="23676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5_21">
            <a:hlinkClick r:id="" action="ppaction://media"/>
          </p:cNvPr>
          <p:cNvPicPr>
            <a:picLocks noChangeAspect="1"/>
          </p:cNvPicPr>
          <p:nvPr>
            <a:audioFile r:link="rId1"/>
            <p:extLst>
              <p:ext uri="{DAA4B4D4-6D71-4841-9C94-3DE7FCFB9230}">
                <p14:media xmlns:p14="http://schemas.microsoft.com/office/powerpoint/2010/main" r:embed="rId2">
                  <p14:trim st="448" end="196.125"/>
                </p14:media>
              </p:ext>
            </p:extLst>
          </p:nvPr>
        </p:nvPicPr>
        <p:blipFill>
          <a:blip r:embed="rId5"/>
          <a:stretch>
            <a:fillRect/>
          </a:stretch>
        </p:blipFill>
        <p:spPr>
          <a:xfrm>
            <a:off x="6200775" y="3130550"/>
            <a:ext cx="406400" cy="406400"/>
          </a:xfrm>
          <a:prstGeom prst="rect">
            <a:avLst/>
          </a:prstGeom>
        </p:spPr>
      </p:pic>
    </p:spTree>
    <p:extLst>
      <p:ext uri="{BB962C8B-B14F-4D97-AF65-F5344CB8AC3E}">
        <p14:creationId xmlns:p14="http://schemas.microsoft.com/office/powerpoint/2010/main" val="2280816340"/>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37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fill="hold" display="0">
                  <p:stCondLst>
                    <p:cond delay="indefinite"/>
                  </p:stCondLst>
                  <p:endCondLst>
                    <p:cond evt="onStopAudio" delay="0">
                      <p:tgtEl>
                        <p:sldTgt/>
                      </p:tgtEl>
                    </p:cond>
                  </p:endCondLst>
                </p:cTn>
                <p:tgtEl>
                  <p:spTgt spid="2"/>
                </p:tgtEl>
              </p:cMediaNode>
            </p:audio>
          </p:childTnLst>
        </p:cTn>
      </p:par>
    </p:tnLst>
    <p:bldLst>
      <p:bldP spid="5" grpId="0" animBg="1"/>
      <p:bldP spid="7" grpId="0" animBg="1"/>
      <p:bldP spid="7" grpId="1"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1754326"/>
          </a:xfrm>
          <a:prstGeom prst="rect">
            <a:avLst/>
          </a:prstGeom>
          <a:solidFill>
            <a:srgbClr val="F29220">
              <a:alpha val="75000"/>
            </a:srgbClr>
          </a:solidFill>
        </p:spPr>
        <p:txBody>
          <a:bodyPr wrap="square" rtlCol="0">
            <a:spAutoFit/>
          </a:bodyPr>
          <a:lstStyle/>
          <a:p>
            <a:r>
              <a:rPr lang="en-US" dirty="0">
                <a:solidFill>
                  <a:schemeClr val="bg1"/>
                </a:solidFill>
              </a:rPr>
              <a:t>Clicking the </a:t>
            </a:r>
            <a:r>
              <a:rPr lang="en-US" b="1" dirty="0">
                <a:solidFill>
                  <a:schemeClr val="bg1"/>
                </a:solidFill>
              </a:rPr>
              <a:t>Activity</a:t>
            </a:r>
            <a:r>
              <a:rPr lang="en-US" dirty="0">
                <a:solidFill>
                  <a:schemeClr val="bg1"/>
                </a:solidFill>
              </a:rPr>
              <a:t> </a:t>
            </a:r>
            <a:r>
              <a:rPr lang="en-US" b="1" dirty="0">
                <a:solidFill>
                  <a:schemeClr val="bg1"/>
                </a:solidFill>
              </a:rPr>
              <a:t>Log</a:t>
            </a:r>
            <a:r>
              <a:rPr lang="en-US" dirty="0">
                <a:solidFill>
                  <a:schemeClr val="bg1"/>
                </a:solidFill>
              </a:rPr>
              <a:t> button will display a detailed audit trail of all users who have accessed a package, downloaded records, or altered patient information</a:t>
            </a:r>
          </a:p>
        </p:txBody>
      </p:sp>
    </p:spTree>
    <p:extLst>
      <p:ext uri="{BB962C8B-B14F-4D97-AF65-F5344CB8AC3E}">
        <p14:creationId xmlns:p14="http://schemas.microsoft.com/office/powerpoint/2010/main" val="4156713736"/>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6" name="TextBox 5"/>
          <p:cNvSpPr txBox="1"/>
          <p:nvPr/>
        </p:nvSpPr>
        <p:spPr>
          <a:xfrm>
            <a:off x="4878011" y="1610595"/>
            <a:ext cx="3098800" cy="646331"/>
          </a:xfrm>
          <a:prstGeom prst="rect">
            <a:avLst/>
          </a:prstGeom>
          <a:solidFill>
            <a:srgbClr val="F29220">
              <a:alpha val="75000"/>
            </a:srgbClr>
          </a:solidFill>
        </p:spPr>
        <p:txBody>
          <a:bodyPr wrap="square" rtlCol="0">
            <a:spAutoFit/>
          </a:bodyPr>
          <a:lstStyle/>
          <a:p>
            <a:r>
              <a:rPr lang="en-US" dirty="0">
                <a:solidFill>
                  <a:schemeClr val="bg1"/>
                </a:solidFill>
              </a:rPr>
              <a:t>Click the “</a:t>
            </a:r>
            <a:r>
              <a:rPr lang="en-US" b="1" dirty="0">
                <a:solidFill>
                  <a:schemeClr val="bg1"/>
                </a:solidFill>
              </a:rPr>
              <a:t>X</a:t>
            </a:r>
            <a:r>
              <a:rPr lang="en-US" dirty="0">
                <a:solidFill>
                  <a:schemeClr val="bg1"/>
                </a:solidFill>
              </a:rPr>
              <a:t>” button to close the report window</a:t>
            </a:r>
          </a:p>
        </p:txBody>
      </p:sp>
      <p:sp>
        <p:nvSpPr>
          <p:cNvPr id="8" name="Rectangle 7"/>
          <p:cNvSpPr/>
          <p:nvPr/>
        </p:nvSpPr>
        <p:spPr>
          <a:xfrm>
            <a:off x="8072664" y="1848036"/>
            <a:ext cx="195943" cy="17145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5_20">
            <a:hlinkClick r:id="" action="ppaction://media"/>
          </p:cNvPr>
          <p:cNvPicPr>
            <a:picLocks noChangeAspect="1"/>
          </p:cNvPicPr>
          <p:nvPr>
            <a:audioFile r:link="rId1"/>
            <p:extLst>
              <p:ext uri="{DAA4B4D4-6D71-4841-9C94-3DE7FCFB9230}">
                <p14:media xmlns:p14="http://schemas.microsoft.com/office/powerpoint/2010/main" r:embed="rId2">
                  <p14:trim st="557" end="364.125"/>
                </p14:media>
              </p:ext>
            </p:extLst>
          </p:nvPr>
        </p:nvPicPr>
        <p:blipFill>
          <a:blip r:embed="rId5"/>
          <a:stretch>
            <a:fillRect/>
          </a:stretch>
        </p:blipFill>
        <p:spPr>
          <a:xfrm>
            <a:off x="6143625" y="4757738"/>
            <a:ext cx="406400" cy="406400"/>
          </a:xfrm>
          <a:prstGeom prst="rect">
            <a:avLst/>
          </a:prstGeom>
        </p:spPr>
      </p:pic>
    </p:spTree>
    <p:extLst>
      <p:ext uri="{BB962C8B-B14F-4D97-AF65-F5344CB8AC3E}">
        <p14:creationId xmlns:p14="http://schemas.microsoft.com/office/powerpoint/2010/main" val="8259101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36"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3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6" grpId="0" animBg="1"/>
      <p:bldP spid="8"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4259944" y="3784937"/>
            <a:ext cx="3098800" cy="1477328"/>
          </a:xfrm>
          <a:prstGeom prst="rect">
            <a:avLst/>
          </a:prstGeom>
          <a:solidFill>
            <a:srgbClr val="F29220">
              <a:alpha val="75000"/>
            </a:srgbClr>
          </a:solidFill>
        </p:spPr>
        <p:txBody>
          <a:bodyPr wrap="square" rtlCol="0">
            <a:spAutoFit/>
          </a:bodyPr>
          <a:lstStyle/>
          <a:p>
            <a:r>
              <a:rPr lang="en-US" dirty="0">
                <a:solidFill>
                  <a:schemeClr val="bg1"/>
                </a:solidFill>
              </a:rPr>
              <a:t>Click the </a:t>
            </a:r>
            <a:r>
              <a:rPr lang="en-US" b="1" dirty="0">
                <a:solidFill>
                  <a:schemeClr val="bg1"/>
                </a:solidFill>
              </a:rPr>
              <a:t>Retrieve Additional Records</a:t>
            </a:r>
            <a:r>
              <a:rPr lang="en-US" dirty="0">
                <a:solidFill>
                  <a:schemeClr val="bg1"/>
                </a:solidFill>
              </a:rPr>
              <a:t> button to submit a new request using the patient demographics entered in the initial request</a:t>
            </a:r>
          </a:p>
        </p:txBody>
      </p:sp>
      <p:sp>
        <p:nvSpPr>
          <p:cNvPr id="7" name="Rectangle 6"/>
          <p:cNvSpPr/>
          <p:nvPr/>
        </p:nvSpPr>
        <p:spPr>
          <a:xfrm>
            <a:off x="7979226" y="1200150"/>
            <a:ext cx="1406980" cy="23676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_05_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1785" y="3378537"/>
            <a:ext cx="406400" cy="406400"/>
          </a:xfrm>
          <a:prstGeom prst="rect">
            <a:avLst/>
          </a:prstGeom>
        </p:spPr>
      </p:pic>
    </p:spTree>
    <p:extLst>
      <p:ext uri="{BB962C8B-B14F-4D97-AF65-F5344CB8AC3E}">
        <p14:creationId xmlns:p14="http://schemas.microsoft.com/office/powerpoint/2010/main" val="1807015601"/>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58"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7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71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6"/>
                </p:tgtEl>
              </p:cMediaNode>
            </p:audio>
          </p:childTnLst>
        </p:cTn>
      </p:par>
    </p:tnLst>
    <p:bldLst>
      <p:bldP spid="5" grpId="0" animBg="1"/>
      <p:bldP spid="7" grpId="0" animBg="1"/>
      <p:bldP spid="7" grpId="1"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5" name="TextBox 4"/>
          <p:cNvSpPr txBox="1"/>
          <p:nvPr/>
        </p:nvSpPr>
        <p:spPr>
          <a:xfrm>
            <a:off x="6013929" y="2427314"/>
            <a:ext cx="4568172" cy="1200329"/>
          </a:xfrm>
          <a:prstGeom prst="rect">
            <a:avLst/>
          </a:prstGeom>
          <a:solidFill>
            <a:srgbClr val="F29220">
              <a:alpha val="75000"/>
            </a:srgbClr>
          </a:solidFill>
        </p:spPr>
        <p:txBody>
          <a:bodyPr wrap="square" rtlCol="0">
            <a:spAutoFit/>
          </a:bodyPr>
          <a:lstStyle/>
          <a:p>
            <a:r>
              <a:rPr lang="en-US" dirty="0">
                <a:solidFill>
                  <a:schemeClr val="bg1"/>
                </a:solidFill>
              </a:rPr>
              <a:t>At the bottom of the page you will see the </a:t>
            </a:r>
            <a:r>
              <a:rPr lang="en-US" b="1" dirty="0">
                <a:solidFill>
                  <a:schemeClr val="bg1"/>
                </a:solidFill>
              </a:rPr>
              <a:t>Patient Notes </a:t>
            </a:r>
            <a:r>
              <a:rPr lang="en-US" dirty="0">
                <a:solidFill>
                  <a:schemeClr val="bg1"/>
                </a:solidFill>
              </a:rPr>
              <a:t>box.  Use this area to keep your own personal notes. This information is not shared or transmitted to eHealth Technologies</a:t>
            </a:r>
          </a:p>
        </p:txBody>
      </p:sp>
      <p:sp>
        <p:nvSpPr>
          <p:cNvPr id="7" name="Rectangle 6"/>
          <p:cNvSpPr/>
          <p:nvPr/>
        </p:nvSpPr>
        <p:spPr>
          <a:xfrm>
            <a:off x="4314305" y="3851910"/>
            <a:ext cx="5095702" cy="101934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5_23">
            <a:hlinkClick r:id="" action="ppaction://media"/>
          </p:cNvPr>
          <p:cNvPicPr>
            <a:picLocks noChangeAspect="1"/>
          </p:cNvPicPr>
          <p:nvPr>
            <a:audioFile r:link="rId1"/>
            <p:extLst>
              <p:ext uri="{DAA4B4D4-6D71-4841-9C94-3DE7FCFB9230}">
                <p14:media xmlns:p14="http://schemas.microsoft.com/office/powerpoint/2010/main" r:embed="rId2">
                  <p14:trim st="414" end="238.75"/>
                </p14:media>
              </p:ext>
            </p:extLst>
          </p:nvPr>
        </p:nvPicPr>
        <p:blipFill>
          <a:blip r:embed="rId5"/>
          <a:stretch>
            <a:fillRect/>
          </a:stretch>
        </p:blipFill>
        <p:spPr>
          <a:xfrm>
            <a:off x="10272713" y="3929063"/>
            <a:ext cx="406400" cy="406400"/>
          </a:xfrm>
          <a:prstGeom prst="rect">
            <a:avLst/>
          </a:prstGeom>
        </p:spPr>
      </p:pic>
    </p:spTree>
    <p:extLst>
      <p:ext uri="{BB962C8B-B14F-4D97-AF65-F5344CB8AC3E}">
        <p14:creationId xmlns:p14="http://schemas.microsoft.com/office/powerpoint/2010/main" val="418752836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815"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19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5" grpId="0" animBg="1"/>
      <p:bldP spid="7"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Rectangle 6"/>
          <p:cNvSpPr/>
          <p:nvPr/>
        </p:nvSpPr>
        <p:spPr>
          <a:xfrm>
            <a:off x="2610197" y="5112326"/>
            <a:ext cx="1637607" cy="922713"/>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417884" y="3784937"/>
            <a:ext cx="3098800" cy="2308324"/>
          </a:xfrm>
          <a:prstGeom prst="rect">
            <a:avLst/>
          </a:prstGeom>
          <a:solidFill>
            <a:srgbClr val="F29220">
              <a:alpha val="75000"/>
            </a:srgbClr>
          </a:solidFill>
        </p:spPr>
        <p:txBody>
          <a:bodyPr wrap="square" rtlCol="0">
            <a:spAutoFit/>
          </a:bodyPr>
          <a:lstStyle/>
          <a:p>
            <a:r>
              <a:rPr lang="en-US" dirty="0" smtClean="0">
                <a:solidFill>
                  <a:schemeClr val="bg1"/>
                </a:solidFill>
              </a:rPr>
              <a:t>The </a:t>
            </a:r>
            <a:r>
              <a:rPr lang="en-US" b="1" dirty="0" smtClean="0">
                <a:solidFill>
                  <a:schemeClr val="bg1"/>
                </a:solidFill>
              </a:rPr>
              <a:t>Patient Files</a:t>
            </a:r>
            <a:r>
              <a:rPr lang="en-US" dirty="0" smtClean="0">
                <a:solidFill>
                  <a:schemeClr val="bg1"/>
                </a:solidFill>
              </a:rPr>
              <a:t> </a:t>
            </a:r>
            <a:r>
              <a:rPr lang="en-US" dirty="0">
                <a:solidFill>
                  <a:schemeClr val="bg1"/>
                </a:solidFill>
              </a:rPr>
              <a:t>u</a:t>
            </a:r>
            <a:r>
              <a:rPr lang="en-US" dirty="0" smtClean="0">
                <a:solidFill>
                  <a:schemeClr val="bg1"/>
                </a:solidFill>
              </a:rPr>
              <a:t>pload </a:t>
            </a:r>
            <a:r>
              <a:rPr lang="en-US" dirty="0">
                <a:solidFill>
                  <a:schemeClr val="bg1"/>
                </a:solidFill>
              </a:rPr>
              <a:t>t</a:t>
            </a:r>
            <a:r>
              <a:rPr lang="en-US" dirty="0" smtClean="0">
                <a:solidFill>
                  <a:schemeClr val="bg1"/>
                </a:solidFill>
              </a:rPr>
              <a:t>ool </a:t>
            </a:r>
            <a:r>
              <a:rPr lang="en-US" dirty="0">
                <a:solidFill>
                  <a:schemeClr val="bg1"/>
                </a:solidFill>
              </a:rPr>
              <a:t>located at the lower left hand corner of the page allows you to upload and forward electronic patient files to eHealth Technologies.  This is a very handy alternative to printing and faxing paper files</a:t>
            </a:r>
          </a:p>
        </p:txBody>
      </p:sp>
      <p:pic>
        <p:nvPicPr>
          <p:cNvPr id="2" name="p_05_24">
            <a:hlinkClick r:id="" action="ppaction://media"/>
          </p:cNvPr>
          <p:cNvPicPr>
            <a:picLocks noChangeAspect="1"/>
          </p:cNvPicPr>
          <p:nvPr>
            <a:audioFile r:link="rId1"/>
            <p:extLst>
              <p:ext uri="{DAA4B4D4-6D71-4841-9C94-3DE7FCFB9230}">
                <p14:media xmlns:p14="http://schemas.microsoft.com/office/powerpoint/2010/main" r:embed="rId2">
                  <p14:trim st="352" end="168.375"/>
                </p14:media>
              </p:ext>
            </p:extLst>
          </p:nvPr>
        </p:nvPicPr>
        <p:blipFill>
          <a:blip r:embed="rId5"/>
          <a:stretch>
            <a:fillRect/>
          </a:stretch>
        </p:blipFill>
        <p:spPr>
          <a:xfrm>
            <a:off x="8020050" y="5343525"/>
            <a:ext cx="406400" cy="406400"/>
          </a:xfrm>
          <a:prstGeom prst="rect">
            <a:avLst/>
          </a:prstGeom>
        </p:spPr>
      </p:pic>
    </p:spTree>
    <p:extLst>
      <p:ext uri="{BB962C8B-B14F-4D97-AF65-F5344CB8AC3E}">
        <p14:creationId xmlns:p14="http://schemas.microsoft.com/office/powerpoint/2010/main" val="392617341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638"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7" grpId="0" animBg="1"/>
      <p:bldP spid="6"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
        <p:nvSpPr>
          <p:cNvPr id="7" name="Rectangle 6"/>
          <p:cNvSpPr/>
          <p:nvPr/>
        </p:nvSpPr>
        <p:spPr>
          <a:xfrm>
            <a:off x="2699656" y="1049383"/>
            <a:ext cx="718457" cy="256903"/>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417884" y="3784937"/>
            <a:ext cx="3098800" cy="1200329"/>
          </a:xfrm>
          <a:prstGeom prst="rect">
            <a:avLst/>
          </a:prstGeom>
          <a:solidFill>
            <a:srgbClr val="F29220">
              <a:alpha val="75000"/>
            </a:srgbClr>
          </a:solidFill>
        </p:spPr>
        <p:txBody>
          <a:bodyPr wrap="square" rtlCol="0">
            <a:spAutoFit/>
          </a:bodyPr>
          <a:lstStyle/>
          <a:p>
            <a:r>
              <a:rPr lang="en-US" dirty="0">
                <a:solidFill>
                  <a:schemeClr val="bg1"/>
                </a:solidFill>
              </a:rPr>
              <a:t>Scroll to the top of the page and click the </a:t>
            </a:r>
            <a:r>
              <a:rPr lang="en-US" b="1" dirty="0">
                <a:solidFill>
                  <a:schemeClr val="bg1"/>
                </a:solidFill>
              </a:rPr>
              <a:t>Dashboard</a:t>
            </a:r>
            <a:r>
              <a:rPr lang="en-US" dirty="0">
                <a:solidFill>
                  <a:schemeClr val="bg1"/>
                </a:solidFill>
              </a:rPr>
              <a:t> button to return to the home </a:t>
            </a:r>
            <a:r>
              <a:rPr lang="en-US" b="1" dirty="0" smtClean="0">
                <a:solidFill>
                  <a:schemeClr val="bg1"/>
                </a:solidFill>
              </a:rPr>
              <a:t>Dashboard</a:t>
            </a:r>
            <a:r>
              <a:rPr lang="en-US" dirty="0" smtClean="0">
                <a:solidFill>
                  <a:schemeClr val="bg1"/>
                </a:solidFill>
              </a:rPr>
              <a:t> </a:t>
            </a:r>
            <a:r>
              <a:rPr lang="en-US" dirty="0">
                <a:solidFill>
                  <a:schemeClr val="bg1"/>
                </a:solidFill>
              </a:rPr>
              <a:t>screen</a:t>
            </a:r>
          </a:p>
        </p:txBody>
      </p:sp>
      <p:pic>
        <p:nvPicPr>
          <p:cNvPr id="2" name="p_05_25">
            <a:hlinkClick r:id="" action="ppaction://media"/>
          </p:cNvPr>
          <p:cNvPicPr>
            <a:picLocks noChangeAspect="1"/>
          </p:cNvPicPr>
          <p:nvPr>
            <a:audioFile r:link="rId1"/>
            <p:extLst>
              <p:ext uri="{DAA4B4D4-6D71-4841-9C94-3DE7FCFB9230}">
                <p14:media xmlns:p14="http://schemas.microsoft.com/office/powerpoint/2010/main" r:embed="rId2">
                  <p14:trim st="479" end="315.75"/>
                </p14:media>
              </p:ext>
            </p:extLst>
          </p:nvPr>
        </p:nvPicPr>
        <p:blipFill>
          <a:blip r:embed="rId5"/>
          <a:stretch>
            <a:fillRect/>
          </a:stretch>
        </p:blipFill>
        <p:spPr>
          <a:xfrm>
            <a:off x="6354763" y="5353050"/>
            <a:ext cx="406400" cy="406400"/>
          </a:xfrm>
          <a:prstGeom prst="rect">
            <a:avLst/>
          </a:prstGeom>
        </p:spPr>
      </p:pic>
    </p:spTree>
    <p:extLst>
      <p:ext uri="{BB962C8B-B14F-4D97-AF65-F5344CB8AC3E}">
        <p14:creationId xmlns:p14="http://schemas.microsoft.com/office/powerpoint/2010/main" val="278691138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19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29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0862"/>
            <a:ext cx="10160000" cy="5715000"/>
          </a:xfrm>
          <a:prstGeom prst="rect">
            <a:avLst/>
          </a:prstGeom>
        </p:spPr>
      </p:pic>
    </p:spTree>
    <p:extLst>
      <p:ext uri="{BB962C8B-B14F-4D97-AF65-F5344CB8AC3E}">
        <p14:creationId xmlns:p14="http://schemas.microsoft.com/office/powerpoint/2010/main" val="657475073"/>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spTree>
    <p:extLst>
      <p:ext uri="{BB962C8B-B14F-4D97-AF65-F5344CB8AC3E}">
        <p14:creationId xmlns:p14="http://schemas.microsoft.com/office/powerpoint/2010/main" val="2793451348"/>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2" name="Rectangle 1"/>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_02_05">
            <a:hlinkClick r:id="" action="ppaction://media"/>
          </p:cNvPr>
          <p:cNvPicPr>
            <a:picLocks noChangeAspect="1"/>
          </p:cNvPicPr>
          <p:nvPr>
            <a:audioFile r:link="rId1"/>
            <p:extLst>
              <p:ext uri="{DAA4B4D4-6D71-4841-9C94-3DE7FCFB9230}">
                <p14:media xmlns:p14="http://schemas.microsoft.com/office/powerpoint/2010/main" r:embed="rId2">
                  <p14:trim st="470"/>
                </p14:media>
              </p:ext>
            </p:extLst>
          </p:nvPr>
        </p:nvPicPr>
        <p:blipFill>
          <a:blip r:embed="rId5"/>
          <a:stretch>
            <a:fillRect/>
          </a:stretch>
        </p:blipFill>
        <p:spPr>
          <a:xfrm>
            <a:off x="5487988" y="2128838"/>
            <a:ext cx="406400" cy="406400"/>
          </a:xfrm>
          <a:prstGeom prst="rect">
            <a:avLst/>
          </a:prstGeom>
        </p:spPr>
      </p:pic>
      <p:sp>
        <p:nvSpPr>
          <p:cNvPr id="5" name="TextBox 4"/>
          <p:cNvSpPr txBox="1"/>
          <p:nvPr/>
        </p:nvSpPr>
        <p:spPr>
          <a:xfrm>
            <a:off x="1719720" y="1790700"/>
            <a:ext cx="4622168" cy="923330"/>
          </a:xfrm>
          <a:prstGeom prst="rect">
            <a:avLst/>
          </a:prstGeom>
          <a:solidFill>
            <a:srgbClr val="F29220">
              <a:alpha val="75000"/>
            </a:srgbClr>
          </a:solidFill>
        </p:spPr>
        <p:txBody>
          <a:bodyPr wrap="square" rtlCol="0">
            <a:spAutoFit/>
          </a:bodyPr>
          <a:lstStyle/>
          <a:p>
            <a:r>
              <a:rPr lang="en-US" dirty="0">
                <a:solidFill>
                  <a:schemeClr val="bg1"/>
                </a:solidFill>
              </a:rPr>
              <a:t>Once logged in, the first area you will see is the </a:t>
            </a:r>
            <a:r>
              <a:rPr lang="en-US" b="1" dirty="0">
                <a:solidFill>
                  <a:schemeClr val="bg1"/>
                </a:solidFill>
              </a:rPr>
              <a:t>To Do </a:t>
            </a:r>
            <a:r>
              <a:rPr lang="en-US" dirty="0">
                <a:solidFill>
                  <a:schemeClr val="bg1"/>
                </a:solidFill>
              </a:rPr>
              <a:t>screen.  This is the main </a:t>
            </a:r>
            <a:r>
              <a:rPr lang="en-US" b="1" dirty="0">
                <a:solidFill>
                  <a:schemeClr val="bg1"/>
                </a:solidFill>
              </a:rPr>
              <a:t>RMS</a:t>
            </a:r>
            <a:r>
              <a:rPr lang="en-US" dirty="0">
                <a:solidFill>
                  <a:schemeClr val="bg1"/>
                </a:solidFill>
              </a:rPr>
              <a:t> dashboard.  It is the default page for every </a:t>
            </a:r>
            <a:r>
              <a:rPr lang="en-US" dirty="0" smtClean="0">
                <a:solidFill>
                  <a:schemeClr val="bg1"/>
                </a:solidFill>
              </a:rPr>
              <a:t>login</a:t>
            </a:r>
            <a:endParaRPr lang="en-US" dirty="0">
              <a:solidFill>
                <a:schemeClr val="bg1"/>
              </a:solidFill>
            </a:endParaRPr>
          </a:p>
        </p:txBody>
      </p:sp>
    </p:spTree>
    <p:extLst>
      <p:ext uri="{BB962C8B-B14F-4D97-AF65-F5344CB8AC3E}">
        <p14:creationId xmlns:p14="http://schemas.microsoft.com/office/powerpoint/2010/main" val="224394779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9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5"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1978430" y="698269"/>
            <a:ext cx="8237912" cy="5527963"/>
          </a:xfrm>
          <a:prstGeom prst="rect">
            <a:avLst/>
          </a:prstGeom>
        </p:spPr>
        <p:txBody>
          <a:bodyPr vert="horz" lIns="91440" tIns="91440" rIns="274320" bIns="45720" rtlCol="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ctr">
              <a:lnSpc>
                <a:spcPct val="100000"/>
              </a:lnSpc>
            </a:pPr>
            <a:r>
              <a:rPr lang="en-US" dirty="0">
                <a:solidFill>
                  <a:schemeClr val="bg1"/>
                </a:solidFill>
              </a:rPr>
              <a:t>This concludes the RMS Orientation P</a:t>
            </a:r>
            <a:r>
              <a:rPr lang="en-US" dirty="0" smtClean="0">
                <a:solidFill>
                  <a:schemeClr val="bg1"/>
                </a:solidFill>
              </a:rPr>
              <a:t>rogram</a:t>
            </a:r>
          </a:p>
          <a:p>
            <a:pPr algn="ctr">
              <a:lnSpc>
                <a:spcPct val="100000"/>
              </a:lnSpc>
            </a:pPr>
            <a:endParaRPr lang="en-US" dirty="0" smtClean="0">
              <a:solidFill>
                <a:schemeClr val="bg1"/>
              </a:solidFill>
            </a:endParaRPr>
          </a:p>
          <a:p>
            <a:pPr algn="ctr">
              <a:lnSpc>
                <a:spcPct val="100000"/>
              </a:lnSpc>
            </a:pPr>
            <a:r>
              <a:rPr lang="en-US" dirty="0">
                <a:solidFill>
                  <a:schemeClr val="bg1"/>
                </a:solidFill>
              </a:rPr>
              <a:t>If you have questions, or require any additional information, please contact our technical support staff </a:t>
            </a:r>
            <a:r>
              <a:rPr lang="en-US" dirty="0" smtClean="0">
                <a:solidFill>
                  <a:schemeClr val="bg1"/>
                </a:solidFill>
              </a:rPr>
              <a:t>at:</a:t>
            </a:r>
          </a:p>
          <a:p>
            <a:pPr algn="ctr">
              <a:lnSpc>
                <a:spcPct val="100000"/>
              </a:lnSpc>
            </a:pPr>
            <a:endParaRPr lang="en-US" dirty="0" smtClean="0">
              <a:solidFill>
                <a:schemeClr val="bg1"/>
              </a:solidFill>
            </a:endParaRPr>
          </a:p>
          <a:p>
            <a:pPr algn="ctr">
              <a:lnSpc>
                <a:spcPct val="100000"/>
              </a:lnSpc>
            </a:pPr>
            <a:r>
              <a:rPr lang="en-US" b="1" dirty="0" smtClean="0">
                <a:solidFill>
                  <a:schemeClr val="bg1"/>
                </a:solidFill>
              </a:rPr>
              <a:t>877-344-8999 - Option 5</a:t>
            </a:r>
            <a:endParaRPr lang="en-US" dirty="0" smtClean="0">
              <a:solidFill>
                <a:schemeClr val="bg1"/>
              </a:solidFill>
            </a:endParaRPr>
          </a:p>
          <a:p>
            <a:pPr algn="ctr">
              <a:lnSpc>
                <a:spcPct val="100000"/>
              </a:lnSpc>
            </a:pPr>
            <a:endParaRPr lang="en-US" dirty="0" smtClean="0">
              <a:solidFill>
                <a:schemeClr val="bg1"/>
              </a:solidFill>
            </a:endParaRPr>
          </a:p>
          <a:p>
            <a:pPr algn="ctr">
              <a:lnSpc>
                <a:spcPct val="100000"/>
              </a:lnSpc>
            </a:pPr>
            <a:r>
              <a:rPr lang="en-US" dirty="0" smtClean="0">
                <a:solidFill>
                  <a:schemeClr val="bg1"/>
                </a:solidFill>
              </a:rPr>
              <a:t>The </a:t>
            </a:r>
            <a:r>
              <a:rPr lang="en-US" dirty="0">
                <a:solidFill>
                  <a:schemeClr val="bg1"/>
                </a:solidFill>
              </a:rPr>
              <a:t>support line is open </a:t>
            </a:r>
            <a:r>
              <a:rPr lang="en-US" b="1" dirty="0">
                <a:solidFill>
                  <a:schemeClr val="bg1"/>
                </a:solidFill>
              </a:rPr>
              <a:t>Monday -</a:t>
            </a:r>
            <a:r>
              <a:rPr lang="en-US" b="1" dirty="0" smtClean="0">
                <a:solidFill>
                  <a:schemeClr val="bg1"/>
                </a:solidFill>
              </a:rPr>
              <a:t> Friday</a:t>
            </a:r>
            <a:br>
              <a:rPr lang="en-US" b="1" dirty="0" smtClean="0">
                <a:solidFill>
                  <a:schemeClr val="bg1"/>
                </a:solidFill>
              </a:rPr>
            </a:br>
            <a:r>
              <a:rPr lang="en-US" b="1" dirty="0" smtClean="0">
                <a:solidFill>
                  <a:schemeClr val="bg1"/>
                </a:solidFill>
              </a:rPr>
              <a:t>from </a:t>
            </a:r>
            <a:r>
              <a:rPr lang="en-US" b="1" dirty="0">
                <a:solidFill>
                  <a:schemeClr val="bg1"/>
                </a:solidFill>
              </a:rPr>
              <a:t>8:30am to 7:30pm </a:t>
            </a:r>
            <a:r>
              <a:rPr lang="en-US" b="1" dirty="0" smtClean="0">
                <a:solidFill>
                  <a:schemeClr val="bg1"/>
                </a:solidFill>
              </a:rPr>
              <a:t>Eastern time</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pic>
        <p:nvPicPr>
          <p:cNvPr id="2" name="p_05_27a">
            <a:hlinkClick r:id="" action="ppaction://media"/>
          </p:cNvPr>
          <p:cNvPicPr>
            <a:picLocks noChangeAspect="1"/>
          </p:cNvPicPr>
          <p:nvPr>
            <a:audioFile r:link="rId1"/>
            <p:extLst>
              <p:ext uri="{DAA4B4D4-6D71-4841-9C94-3DE7FCFB9230}">
                <p14:media xmlns:p14="http://schemas.microsoft.com/office/powerpoint/2010/main" r:embed="rId2">
                  <p14:trim st="170"/>
                </p14:media>
              </p:ext>
            </p:extLst>
          </p:nvPr>
        </p:nvPicPr>
        <p:blipFill>
          <a:blip r:embed="rId5"/>
          <a:stretch>
            <a:fillRect/>
          </a:stretch>
        </p:blipFill>
        <p:spPr>
          <a:xfrm>
            <a:off x="6159500" y="406467"/>
            <a:ext cx="406400" cy="406400"/>
          </a:xfrm>
          <a:prstGeom prst="rect">
            <a:avLst/>
          </a:prstGeom>
        </p:spPr>
      </p:pic>
    </p:spTree>
    <p:extLst>
      <p:ext uri="{BB962C8B-B14F-4D97-AF65-F5344CB8AC3E}">
        <p14:creationId xmlns:p14="http://schemas.microsoft.com/office/powerpoint/2010/main" val="2760175330"/>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spTree>
    <p:extLst>
      <p:ext uri="{BB962C8B-B14F-4D97-AF65-F5344CB8AC3E}">
        <p14:creationId xmlns:p14="http://schemas.microsoft.com/office/powerpoint/2010/main" val="2502743814"/>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2635135" y="698269"/>
            <a:ext cx="6966065" cy="5527963"/>
          </a:xfrm>
          <a:prstGeom prst="rect">
            <a:avLst/>
          </a:prstGeom>
        </p:spPr>
        <p:txBody>
          <a:bodyPr vert="horz" lIns="91440" tIns="91440" rIns="274320" bIns="45720" rtlCol="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ctr">
              <a:lnSpc>
                <a:spcPct val="100000"/>
              </a:lnSpc>
            </a:pPr>
            <a:r>
              <a:rPr lang="en-US" dirty="0">
                <a:solidFill>
                  <a:schemeClr val="bg1"/>
                </a:solidFill>
              </a:rPr>
              <a:t>You can also email our support staff </a:t>
            </a:r>
            <a:r>
              <a:rPr lang="en-US" dirty="0" smtClean="0">
                <a:solidFill>
                  <a:schemeClr val="bg1"/>
                </a:solidFill>
              </a:rPr>
              <a:t>at:</a:t>
            </a:r>
          </a:p>
          <a:p>
            <a:pPr algn="ctr">
              <a:lnSpc>
                <a:spcPct val="100000"/>
              </a:lnSpc>
            </a:pPr>
            <a:endParaRPr lang="en-US" dirty="0" smtClean="0">
              <a:solidFill>
                <a:schemeClr val="bg1"/>
              </a:solidFill>
            </a:endParaRPr>
          </a:p>
          <a:p>
            <a:pPr algn="ctr">
              <a:lnSpc>
                <a:spcPct val="100000"/>
              </a:lnSpc>
            </a:pPr>
            <a:r>
              <a:rPr lang="en-US" b="1" dirty="0" smtClean="0">
                <a:solidFill>
                  <a:schemeClr val="bg1"/>
                </a:solidFill>
              </a:rPr>
              <a:t>support@ehealthtechnologies.com</a:t>
            </a:r>
          </a:p>
          <a:p>
            <a:pPr algn="ctr">
              <a:lnSpc>
                <a:spcPct val="100000"/>
              </a:lnSpc>
            </a:pPr>
            <a:endParaRPr lang="en-US" dirty="0">
              <a:solidFill>
                <a:schemeClr val="bg1"/>
              </a:solidFill>
            </a:endParaRPr>
          </a:p>
          <a:p>
            <a:pPr algn="ctr">
              <a:lnSpc>
                <a:spcPct val="100000"/>
              </a:lnSpc>
            </a:pPr>
            <a:r>
              <a:rPr lang="en-US" dirty="0" smtClean="0">
                <a:solidFill>
                  <a:schemeClr val="bg1"/>
                </a:solidFill>
              </a:rPr>
              <a:t>As </a:t>
            </a:r>
            <a:r>
              <a:rPr lang="en-US" dirty="0">
                <a:solidFill>
                  <a:schemeClr val="bg1"/>
                </a:solidFill>
              </a:rPr>
              <a:t>stated previously, please be aware that email sent to the support email address is unencrypted and not suitable for communicating any confidential PHI identifiers</a:t>
            </a:r>
            <a:endParaRPr lang="en-US" dirty="0" smtClean="0">
              <a:solidFill>
                <a:schemeClr val="bg1"/>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pic>
        <p:nvPicPr>
          <p:cNvPr id="2" name="p_05_28">
            <a:hlinkClick r:id="" action="ppaction://media"/>
          </p:cNvPr>
          <p:cNvPicPr>
            <a:picLocks noChangeAspect="1"/>
          </p:cNvPicPr>
          <p:nvPr>
            <a:audioFile r:link="rId1"/>
            <p:extLst>
              <p:ext uri="{DAA4B4D4-6D71-4841-9C94-3DE7FCFB9230}">
                <p14:media xmlns:p14="http://schemas.microsoft.com/office/powerpoint/2010/main" r:embed="rId2">
                  <p14:trim st="364"/>
                </p14:media>
              </p:ext>
            </p:extLst>
          </p:nvPr>
        </p:nvPicPr>
        <p:blipFill>
          <a:blip r:embed="rId5"/>
          <a:stretch>
            <a:fillRect/>
          </a:stretch>
        </p:blipFill>
        <p:spPr>
          <a:xfrm>
            <a:off x="6159500" y="495069"/>
            <a:ext cx="406400" cy="406400"/>
          </a:xfrm>
          <a:prstGeom prst="rect">
            <a:avLst/>
          </a:prstGeom>
        </p:spPr>
      </p:pic>
    </p:spTree>
    <p:extLst>
      <p:ext uri="{BB962C8B-B14F-4D97-AF65-F5344CB8AC3E}">
        <p14:creationId xmlns:p14="http://schemas.microsoft.com/office/powerpoint/2010/main" val="3230445751"/>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1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spTree>
    <p:extLst>
      <p:ext uri="{BB962C8B-B14F-4D97-AF65-F5344CB8AC3E}">
        <p14:creationId xmlns:p14="http://schemas.microsoft.com/office/powerpoint/2010/main" val="283393353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2635135" y="3937903"/>
            <a:ext cx="6966065" cy="1711382"/>
          </a:xfrm>
          <a:prstGeom prst="rect">
            <a:avLst/>
          </a:prstGeom>
        </p:spPr>
        <p:txBody>
          <a:bodyPr vert="horz" lIns="91440" tIns="91440" rIns="274320" bIns="45720" rtlCol="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ctr">
              <a:lnSpc>
                <a:spcPct val="100000"/>
              </a:lnSpc>
            </a:pPr>
            <a:r>
              <a:rPr lang="en-US" dirty="0">
                <a:solidFill>
                  <a:schemeClr val="bg1"/>
                </a:solidFill>
              </a:rPr>
              <a:t>Thank you for your attention and for choosing eHealth Connect® Intelligent Health Record Aggregation</a:t>
            </a:r>
            <a:endParaRPr lang="en-US" dirty="0" smtClean="0">
              <a:solidFill>
                <a:schemeClr val="bg1"/>
              </a:solidFill>
            </a:endParaRPr>
          </a:p>
        </p:txBody>
      </p:sp>
      <p:sp>
        <p:nvSpPr>
          <p:cNvPr id="10" name="Subtitle 2"/>
          <p:cNvSpPr txBox="1">
            <a:spLocks/>
          </p:cNvSpPr>
          <p:nvPr/>
        </p:nvSpPr>
        <p:spPr>
          <a:xfrm>
            <a:off x="1489526" y="3938647"/>
            <a:ext cx="9228833" cy="501380"/>
          </a:xfrm>
          <a:prstGeom prst="rect">
            <a:avLst/>
          </a:prstGeom>
        </p:spPr>
        <p:txBody>
          <a:bodyPr lIns="0" r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smtClean="0"/>
              <a:t>Your Online Solution to Patient Record Requests, Retrieval, and Intelligent Organization</a:t>
            </a:r>
            <a:endParaRPr lang="en-US" sz="2000" dirty="0"/>
          </a:p>
        </p:txBody>
      </p:sp>
      <p:sp>
        <p:nvSpPr>
          <p:cNvPr id="11" name="Title 1"/>
          <p:cNvSpPr txBox="1">
            <a:spLocks/>
          </p:cNvSpPr>
          <p:nvPr/>
        </p:nvSpPr>
        <p:spPr>
          <a:xfrm>
            <a:off x="1489526" y="2168165"/>
            <a:ext cx="9228833" cy="1640261"/>
          </a:xfrm>
          <a:prstGeom prst="rect">
            <a:avLst/>
          </a:prstGeom>
        </p:spPr>
        <p:txBody>
          <a:bodyPr lIns="0" rIns="0" anchor="b" anchorCtr="0">
            <a:normAutofit/>
          </a:bodyPr>
          <a:lst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a:lstStyle>
          <a:p>
            <a:pPr>
              <a:spcBef>
                <a:spcPts val="1200"/>
              </a:spcBef>
              <a:spcAft>
                <a:spcPts val="1800"/>
              </a:spcAft>
            </a:pPr>
            <a:r>
              <a:rPr lang="en-US" sz="2400" dirty="0" smtClean="0">
                <a:solidFill>
                  <a:schemeClr val="bg1"/>
                </a:solidFill>
              </a:rPr>
              <a:t>Intelligent Health Record Aggregation Platform</a:t>
            </a:r>
            <a:br>
              <a:rPr lang="en-US" sz="2400" dirty="0" smtClean="0">
                <a:solidFill>
                  <a:schemeClr val="bg1"/>
                </a:solidFill>
              </a:rPr>
            </a:br>
            <a:r>
              <a:rPr lang="en-US" sz="1400" dirty="0" smtClean="0">
                <a:solidFill>
                  <a:schemeClr val="bg1"/>
                </a:solidFill>
              </a:rPr>
              <a:t/>
            </a:r>
            <a:br>
              <a:rPr lang="en-US" sz="1400" dirty="0" smtClean="0">
                <a:solidFill>
                  <a:schemeClr val="bg1"/>
                </a:solidFill>
              </a:rPr>
            </a:br>
            <a:r>
              <a:rPr lang="en-US" sz="4800" dirty="0" smtClean="0">
                <a:solidFill>
                  <a:schemeClr val="bg1"/>
                </a:solidFill>
              </a:rPr>
              <a:t>Referral Management Solution (RMS)</a:t>
            </a:r>
            <a:endParaRPr lang="en-US" sz="4800" dirty="0">
              <a:solidFill>
                <a:schemeClr val="bg1"/>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8567" y="1705265"/>
            <a:ext cx="3981844" cy="695678"/>
          </a:xfrm>
          <a:prstGeom prst="rect">
            <a:avLst/>
          </a:prstGeom>
        </p:spPr>
      </p:pic>
      <p:pic>
        <p:nvPicPr>
          <p:cNvPr id="2" name="p_05_29">
            <a:hlinkClick r:id="" action="ppaction://media"/>
          </p:cNvPr>
          <p:cNvPicPr>
            <a:picLocks noChangeAspect="1"/>
          </p:cNvPicPr>
          <p:nvPr>
            <a:audioFile r:link="rId1"/>
            <p:extLst>
              <p:ext uri="{DAA4B4D4-6D71-4841-9C94-3DE7FCFB9230}">
                <p14:media xmlns:p14="http://schemas.microsoft.com/office/powerpoint/2010/main" r:embed="rId2">
                  <p14:trim st="470" end="254"/>
                </p14:media>
              </p:ext>
            </p:extLst>
          </p:nvPr>
        </p:nvPicPr>
        <p:blipFill>
          <a:blip r:embed="rId5"/>
          <a:stretch>
            <a:fillRect/>
          </a:stretch>
        </p:blipFill>
        <p:spPr>
          <a:xfrm>
            <a:off x="6096000" y="1153624"/>
            <a:ext cx="406400" cy="406400"/>
          </a:xfrm>
          <a:prstGeom prst="rect">
            <a:avLst/>
          </a:prstGeom>
        </p:spPr>
      </p:pic>
    </p:spTree>
    <p:extLst>
      <p:ext uri="{BB962C8B-B14F-4D97-AF65-F5344CB8AC3E}">
        <p14:creationId xmlns:p14="http://schemas.microsoft.com/office/powerpoint/2010/main" val="1794600043"/>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spTree>
    <p:extLst>
      <p:ext uri="{BB962C8B-B14F-4D97-AF65-F5344CB8AC3E}">
        <p14:creationId xmlns:p14="http://schemas.microsoft.com/office/powerpoint/2010/main" val="322633335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4817"/>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hlinkClick r:id="" action="ppaction://hlinkshowjump?jump=endshow" highlightClick="1">
              <a:snd r:embed="rId2" name="voltage.wav"/>
            </a:hlinkClick>
            <a:hlinkHover r:id="" action="ppaction://noaction" highlightClick="1">
              <a:snd r:embed="rId3" name="click.wav"/>
            </a:hlinkHover>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0805" y="5558790"/>
            <a:ext cx="736598" cy="737347"/>
          </a:xfrm>
          <a:prstGeom prst="rect">
            <a:avLst/>
          </a:prstGeom>
        </p:spPr>
      </p:pic>
      <p:sp>
        <p:nvSpPr>
          <p:cNvPr id="11" name="Rectangle 10">
            <a:hlinkClick r:id="rId5" action="ppaction://hlinksldjump">
              <a:snd r:embed="rId6" name="whoosh.wav"/>
            </a:hlinkClick>
            <a:hlinkHover r:id="" action="ppaction://noaction" highlightClick="1">
              <a:snd r:embed="rId3" name="click.wav"/>
            </a:hlinkHover>
          </p:cNvPr>
          <p:cNvSpPr/>
          <p:nvPr/>
        </p:nvSpPr>
        <p:spPr>
          <a:xfrm>
            <a:off x="3345543" y="3705131"/>
            <a:ext cx="4466046"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7" action="ppaction://hlinksldjump">
              <a:snd r:embed="rId6" name="whoosh.wav"/>
            </a:hlinkClick>
            <a:hlinkHover r:id="" action="ppaction://noaction" highlightClick="1">
              <a:snd r:embed="rId3" name="click.wav"/>
            </a:hlinkHover>
          </p:cNvPr>
          <p:cNvSpPr/>
          <p:nvPr/>
        </p:nvSpPr>
        <p:spPr>
          <a:xfrm>
            <a:off x="3345543" y="4186875"/>
            <a:ext cx="5328194"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sp>
        <p:nvSpPr>
          <p:cNvPr id="15" name="Rectangle 14">
            <a:hlinkClick r:id="rId9" action="ppaction://hlinksldjump">
              <a:snd r:embed="rId6" name="whoosh.wav"/>
            </a:hlinkClick>
            <a:hlinkHover r:id="" action="ppaction://noaction" highlightClick="1">
              <a:snd r:embed="rId3" name="click.wav"/>
            </a:hlinkHover>
          </p:cNvPr>
          <p:cNvSpPr/>
          <p:nvPr/>
        </p:nvSpPr>
        <p:spPr>
          <a:xfrm>
            <a:off x="3345542" y="3213888"/>
            <a:ext cx="5554617"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1522720" y="1197033"/>
            <a:ext cx="8036170" cy="4713316"/>
          </a:xfrm>
          <a:prstGeom prst="rect">
            <a:avLst/>
          </a:prstGeom>
        </p:spPr>
        <p:txBody>
          <a:bodyPr vert="horz" lIns="91440" tIns="91440" rIns="274320" bIns="45720" rtlCol="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marL="631825" algn="ctr">
              <a:lnSpc>
                <a:spcPct val="100000"/>
              </a:lnSpc>
            </a:pPr>
            <a:r>
              <a:rPr lang="en-US" dirty="0" smtClean="0">
                <a:solidFill>
                  <a:schemeClr val="bg1"/>
                </a:solidFill>
              </a:rPr>
              <a:t>Click the STOP Sign to exit the program:</a:t>
            </a:r>
          </a:p>
          <a:p>
            <a:pPr marL="855663" algn="ctr">
              <a:lnSpc>
                <a:spcPct val="100000"/>
              </a:lnSpc>
            </a:pPr>
            <a:r>
              <a:rPr lang="en-US" sz="2000" dirty="0" smtClean="0">
                <a:solidFill>
                  <a:schemeClr val="bg2">
                    <a:lumMod val="10000"/>
                  </a:schemeClr>
                </a:solidFill>
              </a:rPr>
              <a:t>(or go back to review a previous module)</a:t>
            </a:r>
            <a:br>
              <a:rPr lang="en-US" sz="2000" dirty="0" smtClean="0">
                <a:solidFill>
                  <a:schemeClr val="bg2">
                    <a:lumMod val="10000"/>
                  </a:schemeClr>
                </a:solidFill>
              </a:rPr>
            </a:br>
            <a:endParaRPr lang="en-US" sz="2000" dirty="0" smtClean="0">
              <a:solidFill>
                <a:schemeClr val="bg2">
                  <a:lumMod val="10000"/>
                </a:schemeClr>
              </a:solidFill>
            </a:endParaRPr>
          </a:p>
          <a:p>
            <a:pPr marL="1828800" algn="l">
              <a:lnSpc>
                <a:spcPct val="100000"/>
              </a:lnSpc>
            </a:pPr>
            <a:r>
              <a:rPr lang="en-US" dirty="0" smtClean="0">
                <a:solidFill>
                  <a:schemeClr val="bg2">
                    <a:lumMod val="10000"/>
                  </a:schemeClr>
                </a:solidFill>
              </a:rPr>
              <a:t>INTRODUCTION</a:t>
            </a:r>
            <a:endParaRPr lang="en-US" dirty="0">
              <a:solidFill>
                <a:schemeClr val="bg2">
                  <a:lumMod val="10000"/>
                </a:schemeClr>
              </a:solidFill>
            </a:endParaRPr>
          </a:p>
          <a:p>
            <a:pPr marL="1828800" algn="l">
              <a:lnSpc>
                <a:spcPct val="100000"/>
              </a:lnSpc>
            </a:pPr>
            <a:r>
              <a:rPr lang="en-US" dirty="0" smtClean="0">
                <a:solidFill>
                  <a:schemeClr val="bg2">
                    <a:lumMod val="10000"/>
                  </a:schemeClr>
                </a:solidFill>
              </a:rPr>
              <a:t>PATIENT </a:t>
            </a:r>
            <a:r>
              <a:rPr lang="en-US" dirty="0">
                <a:solidFill>
                  <a:schemeClr val="bg2">
                    <a:lumMod val="10000"/>
                  </a:schemeClr>
                </a:solidFill>
              </a:rPr>
              <a:t>DEMOGRAPHICS</a:t>
            </a:r>
          </a:p>
          <a:p>
            <a:pPr marL="1828800" algn="l">
              <a:lnSpc>
                <a:spcPct val="100000"/>
              </a:lnSpc>
            </a:pPr>
            <a:r>
              <a:rPr lang="en-US" dirty="0">
                <a:solidFill>
                  <a:schemeClr val="bg2">
                    <a:lumMod val="10000"/>
                  </a:schemeClr>
                </a:solidFill>
              </a:rPr>
              <a:t>PATIENT INTAKE OPTIONS</a:t>
            </a:r>
          </a:p>
          <a:p>
            <a:pPr marL="1828800" algn="l">
              <a:lnSpc>
                <a:spcPct val="100000"/>
              </a:lnSpc>
            </a:pPr>
            <a:r>
              <a:rPr lang="en-US" dirty="0" smtClean="0">
                <a:solidFill>
                  <a:schemeClr val="bg2">
                    <a:lumMod val="10000"/>
                  </a:schemeClr>
                </a:solidFill>
              </a:rPr>
              <a:t>IDENTIFYING </a:t>
            </a:r>
            <a:r>
              <a:rPr lang="en-US" dirty="0">
                <a:solidFill>
                  <a:schemeClr val="bg2">
                    <a:lumMod val="10000"/>
                  </a:schemeClr>
                </a:solidFill>
              </a:rPr>
              <a:t>RECORDS PROVIDERS</a:t>
            </a:r>
          </a:p>
          <a:p>
            <a:pPr marL="1828800" algn="l">
              <a:lnSpc>
                <a:spcPct val="100000"/>
              </a:lnSpc>
            </a:pPr>
            <a:r>
              <a:rPr lang="en-US" dirty="0">
                <a:solidFill>
                  <a:schemeClr val="bg2">
                    <a:lumMod val="10000"/>
                  </a:schemeClr>
                </a:solidFill>
              </a:rPr>
              <a:t>MANAGE PATIENT TO-DO LIST</a:t>
            </a:r>
          </a:p>
        </p:txBody>
      </p:sp>
      <p:sp>
        <p:nvSpPr>
          <p:cNvPr id="19" name="Rectangle 18">
            <a:hlinkClick r:id="rId10" action="ppaction://hlinksldjump">
              <a:snd r:embed="rId6" name="whoosh.wav"/>
            </a:hlinkClick>
            <a:hlinkHover r:id="" action="ppaction://noaction" highlightClick="1">
              <a:snd r:embed="rId3" name="click.wav"/>
            </a:hlinkHover>
          </p:cNvPr>
          <p:cNvSpPr/>
          <p:nvPr/>
        </p:nvSpPr>
        <p:spPr>
          <a:xfrm>
            <a:off x="3345542" y="4382825"/>
            <a:ext cx="5225144"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7" action="ppaction://hlinksldjump">
              <a:snd r:embed="rId6" name="whoosh.wav"/>
            </a:hlinkClick>
            <a:hlinkHover r:id="" action="ppaction://noaction" highlightClick="1">
              <a:snd r:embed="rId3" name="click.wav"/>
            </a:hlinkHover>
          </p:cNvPr>
          <p:cNvSpPr/>
          <p:nvPr/>
        </p:nvSpPr>
        <p:spPr>
          <a:xfrm>
            <a:off x="3345543" y="3903854"/>
            <a:ext cx="5925457"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hlinkClick r:id="rId5" action="ppaction://hlinksldjump">
              <a:snd r:embed="rId6" name="whoosh.wav"/>
            </a:hlinkClick>
            <a:hlinkHover r:id="" action="ppaction://noaction" highlightClick="1">
              <a:snd r:embed="rId3" name="click.wav"/>
            </a:hlinkHover>
          </p:cNvPr>
          <p:cNvSpPr/>
          <p:nvPr/>
        </p:nvSpPr>
        <p:spPr>
          <a:xfrm>
            <a:off x="3345543" y="3413402"/>
            <a:ext cx="4435375"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9" action="ppaction://hlinksldjump">
              <a:snd r:embed="rId6" name="whoosh.wav"/>
            </a:hlinkClick>
            <a:hlinkHover r:id="" action="ppaction://noaction" highlightClick="1">
              <a:snd r:embed="rId3" name="click.wav"/>
            </a:hlinkHover>
          </p:cNvPr>
          <p:cNvSpPr/>
          <p:nvPr/>
        </p:nvSpPr>
        <p:spPr>
          <a:xfrm>
            <a:off x="3345543" y="2922949"/>
            <a:ext cx="4435375"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hlinkClick r:id="rId11" action="ppaction://hlinksldjump">
              <a:snd r:embed="rId6" name="whoosh.wav"/>
            </a:hlinkClick>
            <a:hlinkHover r:id="" action="ppaction://noaction" highlightClick="1">
              <a:snd r:embed="rId3" name="click.wav"/>
            </a:hlinkHover>
          </p:cNvPr>
          <p:cNvSpPr/>
          <p:nvPr/>
        </p:nvSpPr>
        <p:spPr>
          <a:xfrm>
            <a:off x="3368961" y="2439282"/>
            <a:ext cx="2815708"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31949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8567" y="2187250"/>
            <a:ext cx="3977640" cy="694944"/>
          </a:xfrm>
          <a:prstGeom prst="rect">
            <a:avLst/>
          </a:prstGeom>
        </p:spPr>
      </p:pic>
      <p:pic>
        <p:nvPicPr>
          <p:cNvPr id="6" name="p_01_03">
            <a:hlinkClick r:id="" action="ppaction://media"/>
          </p:cNvPr>
          <p:cNvPicPr>
            <a:picLocks noChangeAspect="1"/>
          </p:cNvPicPr>
          <p:nvPr>
            <a:audioFile r:link="rId1"/>
            <p:extLst>
              <p:ext uri="{DAA4B4D4-6D71-4841-9C94-3DE7FCFB9230}">
                <p14:media xmlns:p14="http://schemas.microsoft.com/office/powerpoint/2010/main" r:embed="rId2">
                  <p14:trim st="336" end="10609.875"/>
                </p14:media>
              </p:ext>
            </p:extLst>
          </p:nvPr>
        </p:nvPicPr>
        <p:blipFill>
          <a:blip r:embed="rId5"/>
          <a:stretch>
            <a:fillRect/>
          </a:stretch>
        </p:blipFill>
        <p:spPr>
          <a:xfrm>
            <a:off x="6290705" y="1346200"/>
            <a:ext cx="406400" cy="406400"/>
          </a:xfrm>
          <a:prstGeom prst="rect">
            <a:avLst/>
          </a:prstGeom>
        </p:spPr>
      </p:pic>
      <p:sp>
        <p:nvSpPr>
          <p:cNvPr id="7" name="Title 1"/>
          <p:cNvSpPr txBox="1">
            <a:spLocks/>
          </p:cNvSpPr>
          <p:nvPr/>
        </p:nvSpPr>
        <p:spPr>
          <a:xfrm>
            <a:off x="1488732" y="2982141"/>
            <a:ext cx="9228833" cy="457233"/>
          </a:xfrm>
          <a:prstGeom prst="rect">
            <a:avLst/>
          </a:prstGeom>
        </p:spPr>
        <p:txBody>
          <a:bodyPr lIns="0" rIns="0" anchor="b" anchorCtr="0">
            <a:normAutofit/>
          </a:bodyPr>
          <a:lst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a:lstStyle>
          <a:p>
            <a:pPr>
              <a:spcBef>
                <a:spcPts val="1200"/>
              </a:spcBef>
              <a:spcAft>
                <a:spcPts val="1800"/>
              </a:spcAft>
            </a:pPr>
            <a:r>
              <a:rPr lang="en-US" sz="2400" dirty="0" smtClean="0"/>
              <a:t>Intelligent Health Record Aggregation Platform</a:t>
            </a:r>
            <a:endParaRPr lang="en-US" sz="4800" dirty="0"/>
          </a:p>
        </p:txBody>
      </p:sp>
      <p:sp>
        <p:nvSpPr>
          <p:cNvPr id="8" name="Subtitle 2"/>
          <p:cNvSpPr txBox="1">
            <a:spLocks/>
          </p:cNvSpPr>
          <p:nvPr/>
        </p:nvSpPr>
        <p:spPr>
          <a:xfrm>
            <a:off x="1489526" y="3439374"/>
            <a:ext cx="9228833" cy="501380"/>
          </a:xfrm>
          <a:prstGeom prst="rect">
            <a:avLst/>
          </a:prstGeom>
        </p:spPr>
        <p:txBody>
          <a:bodyPr lIns="0" r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Your Online Solution to Patient Record Requests, Retrieval, and Intelligent Organization</a:t>
            </a:r>
            <a:endParaRPr lang="en-US" sz="1800" dirty="0"/>
          </a:p>
        </p:txBody>
      </p:sp>
      <p:sp>
        <p:nvSpPr>
          <p:cNvPr id="9" name="Title 1"/>
          <p:cNvSpPr txBox="1">
            <a:spLocks/>
          </p:cNvSpPr>
          <p:nvPr/>
        </p:nvSpPr>
        <p:spPr>
          <a:xfrm>
            <a:off x="1489526" y="3592692"/>
            <a:ext cx="9228833" cy="709789"/>
          </a:xfrm>
          <a:prstGeom prst="rect">
            <a:avLst/>
          </a:prstGeom>
        </p:spPr>
        <p:txBody>
          <a:bodyPr lIns="0" rIns="0" anchor="t" anchorCtr="0">
            <a:normAutofit lnSpcReduction="10000"/>
          </a:bodyPr>
          <a:lstStyle>
            <a:lvl1pPr algn="l" defTabSz="914400" rtl="0" eaLnBrk="1" latinLnBrk="0" hangingPunct="1">
              <a:lnSpc>
                <a:spcPct val="90000"/>
              </a:lnSpc>
              <a:spcBef>
                <a:spcPct val="0"/>
              </a:spcBef>
              <a:buNone/>
              <a:defRPr sz="4400" kern="1200" baseline="0">
                <a:solidFill>
                  <a:srgbClr val="00528E"/>
                </a:solidFill>
                <a:latin typeface="Calibri" panose="020F0502020204030204" pitchFamily="34" charset="0"/>
                <a:ea typeface="+mj-ea"/>
                <a:cs typeface="+mj-cs"/>
              </a:defRPr>
            </a:lvl1pPr>
          </a:lstStyle>
          <a:p>
            <a:pPr>
              <a:spcBef>
                <a:spcPts val="1200"/>
              </a:spcBef>
              <a:spcAft>
                <a:spcPts val="1800"/>
              </a:spcAft>
            </a:pPr>
            <a:r>
              <a:rPr lang="en-US" sz="4800" dirty="0" smtClean="0"/>
              <a:t>Referral Management Solution (RMS)</a:t>
            </a:r>
            <a:endParaRPr lang="en-US" sz="4800" dirty="0"/>
          </a:p>
        </p:txBody>
      </p:sp>
    </p:spTree>
    <p:extLst>
      <p:ext uri="{BB962C8B-B14F-4D97-AF65-F5344CB8AC3E}">
        <p14:creationId xmlns:p14="http://schemas.microsoft.com/office/powerpoint/2010/main" val="2901657528"/>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48" fill="hold"/>
                                        <p:tgtEl>
                                          <p:spTgt spid="6"/>
                                        </p:tgtEl>
                                      </p:cBhvr>
                                    </p:cmd>
                                  </p:childTnLst>
                                </p:cTn>
                              </p:par>
                              <p:par>
                                <p:cTn id="7" presetID="42" presetClass="path" presetSubtype="0" accel="50000" decel="50000" fill="hold" grpId="0" nodeType="withEffect">
                                  <p:stCondLst>
                                    <p:cond delay="0"/>
                                  </p:stCondLst>
                                  <p:childTnLst>
                                    <p:animMotion origin="layout" path="M -1.04167E-6 -2.96296E-6 L -1.04167E-6 0.14306 " pathEditMode="relative" rAng="0" ptsTypes="AA">
                                      <p:cBhvr>
                                        <p:cTn id="8" dur="1000" fill="hold"/>
                                        <p:tgtEl>
                                          <p:spTgt spid="8"/>
                                        </p:tgtEl>
                                        <p:attrNameLst>
                                          <p:attrName>ppt_x</p:attrName>
                                          <p:attrName>ppt_y</p:attrName>
                                        </p:attrNameLst>
                                      </p:cBhvr>
                                      <p:rCtr x="0" y="7153"/>
                                    </p:animMotion>
                                  </p:childTnLst>
                                </p:cTn>
                              </p:par>
                              <p:par>
                                <p:cTn id="9" presetID="10" presetClass="entr" presetSubtype="0" fill="hold" grpId="0" nodeType="withEffect">
                                  <p:stCondLst>
                                    <p:cond delay="6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4" name="Rectangle 3"/>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2_07">
            <a:hlinkClick r:id="" action="ppaction://media"/>
          </p:cNvPr>
          <p:cNvPicPr>
            <a:picLocks noChangeAspect="1"/>
          </p:cNvPicPr>
          <p:nvPr>
            <a:audioFile r:link="rId1"/>
            <p:extLst>
              <p:ext uri="{DAA4B4D4-6D71-4841-9C94-3DE7FCFB9230}">
                <p14:media xmlns:p14="http://schemas.microsoft.com/office/powerpoint/2010/main" r:embed="rId2">
                  <p14:trim st="384" end="11940.375"/>
                </p14:media>
              </p:ext>
            </p:extLst>
          </p:nvPr>
        </p:nvPicPr>
        <p:blipFill>
          <a:blip r:embed="rId6"/>
          <a:stretch>
            <a:fillRect/>
          </a:stretch>
        </p:blipFill>
        <p:spPr>
          <a:xfrm>
            <a:off x="5430838" y="2263775"/>
            <a:ext cx="406400" cy="406400"/>
          </a:xfrm>
          <a:prstGeom prst="rect">
            <a:avLst/>
          </a:prstGeom>
        </p:spPr>
      </p:pic>
      <p:pic>
        <p:nvPicPr>
          <p:cNvPr id="5" name="p_02_06">
            <a:hlinkClick r:id="" action="ppaction://media"/>
          </p:cNvPr>
          <p:cNvPicPr>
            <a:picLocks noChangeAspect="1"/>
          </p:cNvPicPr>
          <p:nvPr>
            <a:audioFile r:link="rId1"/>
            <p:extLst>
              <p:ext uri="{DAA4B4D4-6D71-4841-9C94-3DE7FCFB9230}">
                <p14:media xmlns:p14="http://schemas.microsoft.com/office/powerpoint/2010/main" r:embed="rId3">
                  <p14:trim st="512"/>
                </p14:media>
              </p:ext>
            </p:extLst>
          </p:nvPr>
        </p:nvPicPr>
        <p:blipFill>
          <a:blip r:embed="rId6"/>
          <a:stretch>
            <a:fillRect/>
          </a:stretch>
        </p:blipFill>
        <p:spPr>
          <a:xfrm>
            <a:off x="4516438" y="2138363"/>
            <a:ext cx="406400" cy="406400"/>
          </a:xfrm>
          <a:prstGeom prst="rect">
            <a:avLst/>
          </a:prstGeom>
        </p:spPr>
      </p:pic>
      <p:sp>
        <p:nvSpPr>
          <p:cNvPr id="6" name="TextBox 5"/>
          <p:cNvSpPr txBox="1"/>
          <p:nvPr/>
        </p:nvSpPr>
        <p:spPr>
          <a:xfrm>
            <a:off x="1717478" y="1790700"/>
            <a:ext cx="4573611" cy="923330"/>
          </a:xfrm>
          <a:prstGeom prst="rect">
            <a:avLst/>
          </a:prstGeom>
          <a:solidFill>
            <a:srgbClr val="F29220">
              <a:alpha val="75000"/>
            </a:srgbClr>
          </a:solidFill>
        </p:spPr>
        <p:txBody>
          <a:bodyPr wrap="square" rtlCol="0">
            <a:spAutoFit/>
          </a:bodyPr>
          <a:lstStyle/>
          <a:p>
            <a:r>
              <a:rPr lang="en-US" dirty="0" smtClean="0">
                <a:solidFill>
                  <a:schemeClr val="bg1"/>
                </a:solidFill>
              </a:rPr>
              <a:t>We </a:t>
            </a:r>
            <a:r>
              <a:rPr lang="en-US" dirty="0">
                <a:solidFill>
                  <a:schemeClr val="bg1"/>
                </a:solidFill>
              </a:rPr>
              <a:t>would like to mention two very important things about using the RMS portal. The first item is about navigating within the portal</a:t>
            </a:r>
          </a:p>
        </p:txBody>
      </p:sp>
    </p:spTree>
    <p:extLst>
      <p:ext uri="{BB962C8B-B14F-4D97-AF65-F5344CB8AC3E}">
        <p14:creationId xmlns:p14="http://schemas.microsoft.com/office/powerpoint/2010/main" val="3668781048"/>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4608" fill="hold"/>
                                        <p:tgtEl>
                                          <p:spTgt spid="5"/>
                                        </p:tgtEl>
                                      </p:cBhvr>
                                    </p:cmd>
                                  </p:childTnLst>
                                </p:cTn>
                              </p:par>
                            </p:childTnLst>
                          </p:cTn>
                        </p:par>
                        <p:par>
                          <p:cTn id="11" fill="hold">
                            <p:stCondLst>
                              <p:cond delay="5108"/>
                            </p:stCondLst>
                            <p:childTnLst>
                              <p:par>
                                <p:cTn id="12" presetID="1" presetClass="mediacall" presetSubtype="0" fill="hold" nodeType="afterEffect">
                                  <p:stCondLst>
                                    <p:cond delay="0"/>
                                  </p:stCondLst>
                                  <p:childTnLst>
                                    <p:cmd type="call" cmd="playFrom(0.0)">
                                      <p:cBhvr>
                                        <p:cTn id="13" dur="29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3"/>
                </p:tgtEl>
              </p:cMediaNode>
            </p:audio>
            <p:audio>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4" name="Rectangle 3"/>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2_07">
            <a:hlinkClick r:id="" action="ppaction://media"/>
          </p:cNvPr>
          <p:cNvPicPr>
            <a:picLocks noChangeAspect="1"/>
          </p:cNvPicPr>
          <p:nvPr>
            <a:audioFile r:link="rId1"/>
            <p:extLst>
              <p:ext uri="{DAA4B4D4-6D71-4841-9C94-3DE7FCFB9230}">
                <p14:media xmlns:p14="http://schemas.microsoft.com/office/powerpoint/2010/main" r:embed="rId2">
                  <p14:trim st="3544" end="6965.375"/>
                </p14:media>
              </p:ext>
            </p:extLst>
          </p:nvPr>
        </p:nvPicPr>
        <p:blipFill>
          <a:blip r:embed="rId6"/>
          <a:stretch>
            <a:fillRect/>
          </a:stretch>
        </p:blipFill>
        <p:spPr>
          <a:xfrm>
            <a:off x="5430838" y="2263775"/>
            <a:ext cx="406400" cy="406400"/>
          </a:xfrm>
          <a:prstGeom prst="rect">
            <a:avLst/>
          </a:prstGeom>
        </p:spPr>
      </p:pic>
      <p:sp>
        <p:nvSpPr>
          <p:cNvPr id="6" name="TextBox 5"/>
          <p:cNvSpPr txBox="1"/>
          <p:nvPr/>
        </p:nvSpPr>
        <p:spPr>
          <a:xfrm>
            <a:off x="1717478" y="1790700"/>
            <a:ext cx="4573611" cy="646331"/>
          </a:xfrm>
          <a:prstGeom prst="rect">
            <a:avLst/>
          </a:prstGeom>
          <a:solidFill>
            <a:srgbClr val="F29220">
              <a:alpha val="75000"/>
            </a:srgbClr>
          </a:solidFill>
        </p:spPr>
        <p:txBody>
          <a:bodyPr wrap="square" rtlCol="0">
            <a:spAutoFit/>
          </a:bodyPr>
          <a:lstStyle/>
          <a:p>
            <a:r>
              <a:rPr lang="en-US" dirty="0">
                <a:solidFill>
                  <a:schemeClr val="bg1"/>
                </a:solidFill>
              </a:rPr>
              <a:t>When available, always use the </a:t>
            </a:r>
            <a:r>
              <a:rPr lang="en-US" b="1" dirty="0">
                <a:solidFill>
                  <a:schemeClr val="bg1"/>
                </a:solidFill>
              </a:rPr>
              <a:t>Back</a:t>
            </a:r>
            <a:r>
              <a:rPr lang="en-US" dirty="0">
                <a:solidFill>
                  <a:schemeClr val="bg1"/>
                </a:solidFill>
              </a:rPr>
              <a:t> button to return to a previous screen</a:t>
            </a:r>
          </a:p>
        </p:txBody>
      </p:sp>
      <p:sp>
        <p:nvSpPr>
          <p:cNvPr id="7" name="TextBox 6"/>
          <p:cNvSpPr txBox="1"/>
          <p:nvPr/>
        </p:nvSpPr>
        <p:spPr>
          <a:xfrm>
            <a:off x="6454068" y="1790700"/>
            <a:ext cx="4172505" cy="923330"/>
          </a:xfrm>
          <a:prstGeom prst="rect">
            <a:avLst/>
          </a:prstGeom>
          <a:solidFill>
            <a:srgbClr val="5ABBD9">
              <a:alpha val="75000"/>
            </a:srgbClr>
          </a:solidFill>
        </p:spPr>
        <p:txBody>
          <a:bodyPr wrap="square" rtlCol="0">
            <a:spAutoFit/>
          </a:bodyPr>
          <a:lstStyle/>
          <a:p>
            <a:r>
              <a:rPr lang="en-US" dirty="0" smtClean="0">
                <a:solidFill>
                  <a:schemeClr val="bg1"/>
                </a:solidFill>
              </a:rPr>
              <a:t>NOTE: do </a:t>
            </a:r>
            <a:r>
              <a:rPr lang="en-US" dirty="0">
                <a:solidFill>
                  <a:schemeClr val="bg1"/>
                </a:solidFill>
              </a:rPr>
              <a:t>not use the back arrow on your browser as this may end the session unexpectedly</a:t>
            </a:r>
            <a:endParaRPr lang="en-US" b="1" dirty="0">
              <a:solidFill>
                <a:schemeClr val="bg1"/>
              </a:solidFill>
            </a:endParaRPr>
          </a:p>
        </p:txBody>
      </p:sp>
      <p:pic>
        <p:nvPicPr>
          <p:cNvPr id="8" name="p_02_08">
            <a:hlinkClick r:id="" action="ppaction://media"/>
          </p:cNvPr>
          <p:cNvPicPr>
            <a:picLocks noChangeAspect="1"/>
          </p:cNvPicPr>
          <p:nvPr>
            <a:audioFile r:link="rId1"/>
            <p:extLst>
              <p:ext uri="{DAA4B4D4-6D71-4841-9C94-3DE7FCFB9230}">
                <p14:media xmlns:p14="http://schemas.microsoft.com/office/powerpoint/2010/main" r:embed="rId3">
                  <p14:trim st="427"/>
                </p14:media>
              </p:ext>
            </p:extLst>
          </p:nvPr>
        </p:nvPicPr>
        <p:blipFill>
          <a:blip r:embed="rId6"/>
          <a:stretch>
            <a:fillRect/>
          </a:stretch>
        </p:blipFill>
        <p:spPr>
          <a:xfrm>
            <a:off x="8395514" y="1804395"/>
            <a:ext cx="406400" cy="406400"/>
          </a:xfrm>
          <a:prstGeom prst="rect">
            <a:avLst/>
          </a:prstGeom>
        </p:spPr>
      </p:pic>
    </p:spTree>
    <p:extLst>
      <p:ext uri="{BB962C8B-B14F-4D97-AF65-F5344CB8AC3E}">
        <p14:creationId xmlns:p14="http://schemas.microsoft.com/office/powerpoint/2010/main" val="25454390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20"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50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 presetClass="mediacall" presetSubtype="0" fill="hold" nodeType="withEffect">
                                  <p:stCondLst>
                                    <p:cond delay="5000"/>
                                  </p:stCondLst>
                                  <p:childTnLst>
                                    <p:cmd type="call" cmd="playFrom(0.0)">
                                      <p:cBhvr>
                                        <p:cTn id="14" dur="605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 fill="hold" display="0">
                  <p:stCondLst>
                    <p:cond delay="indefinite"/>
                  </p:stCondLst>
                  <p:endCondLst>
                    <p:cond evt="onStopAudio" delay="0">
                      <p:tgtEl>
                        <p:sldTgt/>
                      </p:tgtEl>
                    </p:cond>
                  </p:endCondLst>
                </p:cTn>
                <p:tgtEl>
                  <p:spTgt spid="3"/>
                </p:tgtEl>
              </p:cMediaNode>
            </p:audio>
            <p:audio>
              <p:cMediaNode vol="80000" showWhenStopped="0">
                <p:cTn id="16" fill="hold" display="0">
                  <p:stCondLst>
                    <p:cond delay="indefinite"/>
                  </p:stCondLst>
                  <p:endCondLst>
                    <p:cond evt="onStopAudio" delay="0">
                      <p:tgtEl>
                        <p:sldTgt/>
                      </p:tgtEl>
                    </p:cond>
                  </p:endCondLst>
                </p:cTn>
                <p:tgtEl>
                  <p:spTgt spid="8"/>
                </p:tgtEl>
              </p:cMediaNode>
            </p:audio>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8" name="Rectangle 7"/>
          <p:cNvSpPr/>
          <p:nvPr/>
        </p:nvSpPr>
        <p:spPr>
          <a:xfrm>
            <a:off x="1932759" y="1164898"/>
            <a:ext cx="761038" cy="25684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_02_07">
            <a:hlinkClick r:id="" action="ppaction://media"/>
          </p:cNvPr>
          <p:cNvPicPr>
            <a:picLocks noChangeAspect="1"/>
          </p:cNvPicPr>
          <p:nvPr>
            <a:audioFile r:link="rId1"/>
            <p:extLst>
              <p:ext uri="{DAA4B4D4-6D71-4841-9C94-3DE7FCFB9230}">
                <p14:media xmlns:p14="http://schemas.microsoft.com/office/powerpoint/2010/main" r:embed="rId2">
                  <p14:trim st="8381" end="30.375"/>
                </p14:media>
              </p:ext>
            </p:extLst>
          </p:nvPr>
        </p:nvPicPr>
        <p:blipFill>
          <a:blip r:embed="rId5"/>
          <a:stretch>
            <a:fillRect/>
          </a:stretch>
        </p:blipFill>
        <p:spPr>
          <a:xfrm>
            <a:off x="6629783" y="4963409"/>
            <a:ext cx="406400" cy="406400"/>
          </a:xfrm>
          <a:prstGeom prst="rect">
            <a:avLst/>
          </a:prstGeom>
        </p:spPr>
      </p:pic>
      <p:sp>
        <p:nvSpPr>
          <p:cNvPr id="7" name="TextBox 6"/>
          <p:cNvSpPr txBox="1"/>
          <p:nvPr/>
        </p:nvSpPr>
        <p:spPr>
          <a:xfrm>
            <a:off x="1714500" y="1791341"/>
            <a:ext cx="4622168" cy="923330"/>
          </a:xfrm>
          <a:prstGeom prst="rect">
            <a:avLst/>
          </a:prstGeom>
          <a:solidFill>
            <a:srgbClr val="F29220">
              <a:alpha val="75000"/>
            </a:srgbClr>
          </a:solidFill>
        </p:spPr>
        <p:txBody>
          <a:bodyPr wrap="square" rtlCol="0">
            <a:spAutoFit/>
          </a:bodyPr>
          <a:lstStyle/>
          <a:p>
            <a:r>
              <a:rPr lang="en-US" dirty="0" smtClean="0">
                <a:solidFill>
                  <a:schemeClr val="bg1"/>
                </a:solidFill>
              </a:rPr>
              <a:t>If the </a:t>
            </a:r>
            <a:r>
              <a:rPr lang="en-US" b="1" dirty="0" smtClean="0">
                <a:solidFill>
                  <a:schemeClr val="bg1"/>
                </a:solidFill>
              </a:rPr>
              <a:t>Back </a:t>
            </a:r>
            <a:r>
              <a:rPr lang="en-US" dirty="0">
                <a:solidFill>
                  <a:schemeClr val="bg1"/>
                </a:solidFill>
              </a:rPr>
              <a:t>b</a:t>
            </a:r>
            <a:r>
              <a:rPr lang="en-US" dirty="0" smtClean="0">
                <a:solidFill>
                  <a:schemeClr val="bg1"/>
                </a:solidFill>
              </a:rPr>
              <a:t>utton</a:t>
            </a:r>
            <a:r>
              <a:rPr lang="en-US" b="1" dirty="0" smtClean="0">
                <a:solidFill>
                  <a:schemeClr val="bg1"/>
                </a:solidFill>
              </a:rPr>
              <a:t> </a:t>
            </a:r>
            <a:r>
              <a:rPr lang="en-US" dirty="0" smtClean="0">
                <a:solidFill>
                  <a:schemeClr val="bg1"/>
                </a:solidFill>
              </a:rPr>
              <a:t>is </a:t>
            </a:r>
            <a:r>
              <a:rPr lang="en-US" dirty="0">
                <a:solidFill>
                  <a:schemeClr val="bg1"/>
                </a:solidFill>
              </a:rPr>
              <a:t>not available, click on the </a:t>
            </a:r>
            <a:r>
              <a:rPr lang="en-US" b="1" dirty="0">
                <a:solidFill>
                  <a:schemeClr val="bg1"/>
                </a:solidFill>
              </a:rPr>
              <a:t>Dashboard</a:t>
            </a:r>
            <a:r>
              <a:rPr lang="en-US" dirty="0">
                <a:solidFill>
                  <a:schemeClr val="bg1"/>
                </a:solidFill>
              </a:rPr>
              <a:t> button in the </a:t>
            </a:r>
            <a:r>
              <a:rPr lang="en-US" dirty="0" smtClean="0">
                <a:solidFill>
                  <a:schemeClr val="bg1"/>
                </a:solidFill>
              </a:rPr>
              <a:t>Navigation Bar </a:t>
            </a:r>
            <a:r>
              <a:rPr lang="en-US" dirty="0">
                <a:solidFill>
                  <a:schemeClr val="bg1"/>
                </a:solidFill>
              </a:rPr>
              <a:t>to return to the </a:t>
            </a:r>
            <a:r>
              <a:rPr lang="en-US" dirty="0" smtClean="0">
                <a:solidFill>
                  <a:schemeClr val="bg1"/>
                </a:solidFill>
              </a:rPr>
              <a:t>Main </a:t>
            </a:r>
            <a:r>
              <a:rPr lang="en-US" dirty="0">
                <a:solidFill>
                  <a:schemeClr val="bg1"/>
                </a:solidFill>
              </a:rPr>
              <a:t>Dashboard page </a:t>
            </a:r>
          </a:p>
        </p:txBody>
      </p:sp>
    </p:spTree>
    <p:extLst>
      <p:ext uri="{BB962C8B-B14F-4D97-AF65-F5344CB8AC3E}">
        <p14:creationId xmlns:p14="http://schemas.microsoft.com/office/powerpoint/2010/main" val="4168662155"/>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18" fill="hold"/>
                                        <p:tgtEl>
                                          <p:spTgt spid="9"/>
                                        </p:tgtEl>
                                      </p:cBhvr>
                                    </p:cmd>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23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9"/>
                </p:tgtEl>
              </p:cMediaNode>
            </p:audio>
          </p:childTnLst>
        </p:cTn>
      </p:par>
    </p:tnLst>
    <p:bldLst>
      <p:bldP spid="8"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4" name="Rectangle 3"/>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2_10">
            <a:hlinkClick r:id="" action="ppaction://media"/>
          </p:cNvPr>
          <p:cNvPicPr>
            <a:picLocks noChangeAspect="1"/>
          </p:cNvPicPr>
          <p:nvPr>
            <a:audioFile r:link="rId1"/>
            <p:extLst>
              <p:ext uri="{DAA4B4D4-6D71-4841-9C94-3DE7FCFB9230}">
                <p14:media xmlns:p14="http://schemas.microsoft.com/office/powerpoint/2010/main" r:embed="rId2">
                  <p14:trim st="462" end="3286.875"/>
                </p14:media>
              </p:ext>
            </p:extLst>
          </p:nvPr>
        </p:nvPicPr>
        <p:blipFill>
          <a:blip r:embed="rId5"/>
          <a:stretch>
            <a:fillRect/>
          </a:stretch>
        </p:blipFill>
        <p:spPr>
          <a:xfrm>
            <a:off x="7123113" y="5138738"/>
            <a:ext cx="406400" cy="406400"/>
          </a:xfrm>
          <a:prstGeom prst="rect">
            <a:avLst/>
          </a:prstGeom>
        </p:spPr>
      </p:pic>
      <p:sp>
        <p:nvSpPr>
          <p:cNvPr id="7" name="Rectangle 6"/>
          <p:cNvSpPr/>
          <p:nvPr/>
        </p:nvSpPr>
        <p:spPr>
          <a:xfrm>
            <a:off x="1932758" y="1164898"/>
            <a:ext cx="8349162" cy="25684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32759" y="1164898"/>
            <a:ext cx="761038" cy="25684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719720" y="1790700"/>
            <a:ext cx="4622169" cy="646331"/>
          </a:xfrm>
          <a:prstGeom prst="rect">
            <a:avLst/>
          </a:prstGeom>
          <a:solidFill>
            <a:srgbClr val="F29220">
              <a:alpha val="75000"/>
            </a:srgbClr>
          </a:solidFill>
        </p:spPr>
        <p:txBody>
          <a:bodyPr wrap="square" rtlCol="0">
            <a:spAutoFit/>
          </a:bodyPr>
          <a:lstStyle/>
          <a:p>
            <a:r>
              <a:rPr lang="en-US" dirty="0">
                <a:solidFill>
                  <a:schemeClr val="bg1"/>
                </a:solidFill>
              </a:rPr>
              <a:t>The grey </a:t>
            </a:r>
            <a:r>
              <a:rPr lang="en-US" dirty="0" smtClean="0">
                <a:solidFill>
                  <a:schemeClr val="bg1"/>
                </a:solidFill>
              </a:rPr>
              <a:t>Navigation Bar </a:t>
            </a:r>
            <a:r>
              <a:rPr lang="en-US" dirty="0">
                <a:solidFill>
                  <a:schemeClr val="bg1"/>
                </a:solidFill>
              </a:rPr>
              <a:t>along the top of the page will be present on all </a:t>
            </a:r>
            <a:r>
              <a:rPr lang="en-US" b="1" dirty="0">
                <a:solidFill>
                  <a:schemeClr val="bg1"/>
                </a:solidFill>
              </a:rPr>
              <a:t>RMS</a:t>
            </a:r>
            <a:r>
              <a:rPr lang="en-US" dirty="0">
                <a:solidFill>
                  <a:schemeClr val="bg1"/>
                </a:solidFill>
              </a:rPr>
              <a:t> </a:t>
            </a:r>
            <a:r>
              <a:rPr lang="en-US" dirty="0" smtClean="0">
                <a:solidFill>
                  <a:schemeClr val="bg1"/>
                </a:solidFill>
              </a:rPr>
              <a:t>screens</a:t>
            </a:r>
            <a:endParaRPr lang="en-US" dirty="0">
              <a:solidFill>
                <a:schemeClr val="bg1"/>
              </a:solidFill>
            </a:endParaRPr>
          </a:p>
        </p:txBody>
      </p:sp>
    </p:spTree>
    <p:extLst>
      <p:ext uri="{BB962C8B-B14F-4D97-AF65-F5344CB8AC3E}">
        <p14:creationId xmlns:p14="http://schemas.microsoft.com/office/powerpoint/2010/main" val="113689915"/>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85"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grpId="0" nodeType="withEffect">
                                  <p:stCondLst>
                                    <p:cond delay="6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52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ntr" presetSubtype="0" fill="hold" grpId="0" nodeType="withEffect">
                                  <p:stCondLst>
                                    <p:cond delay="52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7" grpId="0" animBg="1"/>
      <p:bldP spid="7" grpId="1"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3" name="Rectangle 12"/>
          <p:cNvSpPr/>
          <p:nvPr/>
        </p:nvSpPr>
        <p:spPr>
          <a:xfrm>
            <a:off x="2627941" y="1165093"/>
            <a:ext cx="761038" cy="25684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45189" y="1790700"/>
            <a:ext cx="3338003" cy="646331"/>
          </a:xfrm>
          <a:prstGeom prst="rect">
            <a:avLst/>
          </a:prstGeom>
          <a:solidFill>
            <a:srgbClr val="5ABBD9">
              <a:alpha val="75000"/>
            </a:srgbClr>
          </a:solidFill>
        </p:spPr>
        <p:txBody>
          <a:bodyPr wrap="square" rtlCol="0">
            <a:spAutoFit/>
          </a:bodyPr>
          <a:lstStyle>
            <a:defPPr>
              <a:defRPr lang="en-US"/>
            </a:defPPr>
            <a:lvl1pPr>
              <a:defRPr>
                <a:solidFill>
                  <a:schemeClr val="bg1"/>
                </a:solidFill>
              </a:defRPr>
            </a:lvl1pPr>
          </a:lstStyle>
          <a:p>
            <a:r>
              <a:rPr lang="en-US" dirty="0" smtClean="0"/>
              <a:t>NOTE: </a:t>
            </a:r>
            <a:r>
              <a:rPr lang="en-US" dirty="0"/>
              <a:t>the </a:t>
            </a:r>
            <a:r>
              <a:rPr lang="en-US" b="1" dirty="0"/>
              <a:t>Admin</a:t>
            </a:r>
            <a:r>
              <a:rPr lang="en-US" dirty="0"/>
              <a:t> button has no current functionality</a:t>
            </a:r>
          </a:p>
        </p:txBody>
      </p:sp>
      <p:pic>
        <p:nvPicPr>
          <p:cNvPr id="3" name="p_02_11">
            <a:hlinkClick r:id="" action="ppaction://media"/>
          </p:cNvPr>
          <p:cNvPicPr>
            <a:picLocks noChangeAspect="1"/>
          </p:cNvPicPr>
          <p:nvPr>
            <a:audioFile r:link="rId1"/>
            <p:extLst>
              <p:ext uri="{DAA4B4D4-6D71-4841-9C94-3DE7FCFB9230}">
                <p14:media xmlns:p14="http://schemas.microsoft.com/office/powerpoint/2010/main" r:embed="rId2">
                  <p14:trim st="536" end="339.75"/>
                </p14:media>
              </p:ext>
            </p:extLst>
          </p:nvPr>
        </p:nvPicPr>
        <p:blipFill>
          <a:blip r:embed="rId5"/>
          <a:stretch>
            <a:fillRect/>
          </a:stretch>
        </p:blipFill>
        <p:spPr>
          <a:xfrm>
            <a:off x="7737475" y="2162175"/>
            <a:ext cx="406400" cy="406400"/>
          </a:xfrm>
          <a:prstGeom prst="rect">
            <a:avLst/>
          </a:prstGeom>
        </p:spPr>
      </p:pic>
      <p:sp>
        <p:nvSpPr>
          <p:cNvPr id="7" name="TextBox 6"/>
          <p:cNvSpPr txBox="1"/>
          <p:nvPr/>
        </p:nvSpPr>
        <p:spPr>
          <a:xfrm>
            <a:off x="1719720" y="1790700"/>
            <a:ext cx="4622169" cy="646331"/>
          </a:xfrm>
          <a:prstGeom prst="rect">
            <a:avLst/>
          </a:prstGeom>
          <a:solidFill>
            <a:srgbClr val="F29220">
              <a:alpha val="75000"/>
            </a:srgbClr>
          </a:solidFill>
        </p:spPr>
        <p:txBody>
          <a:bodyPr wrap="square" rtlCol="0">
            <a:spAutoFit/>
          </a:bodyPr>
          <a:lstStyle/>
          <a:p>
            <a:r>
              <a:rPr lang="en-US" dirty="0">
                <a:solidFill>
                  <a:schemeClr val="bg1"/>
                </a:solidFill>
              </a:rPr>
              <a:t>The grey </a:t>
            </a:r>
            <a:r>
              <a:rPr lang="en-US" dirty="0" smtClean="0">
                <a:solidFill>
                  <a:schemeClr val="bg1"/>
                </a:solidFill>
              </a:rPr>
              <a:t>Navigation Bar </a:t>
            </a:r>
            <a:r>
              <a:rPr lang="en-US" dirty="0">
                <a:solidFill>
                  <a:schemeClr val="bg1"/>
                </a:solidFill>
              </a:rPr>
              <a:t>along the top of the page will be present on all </a:t>
            </a:r>
            <a:r>
              <a:rPr lang="en-US" b="1" dirty="0">
                <a:solidFill>
                  <a:schemeClr val="bg1"/>
                </a:solidFill>
              </a:rPr>
              <a:t>RMS</a:t>
            </a:r>
            <a:r>
              <a:rPr lang="en-US" dirty="0">
                <a:solidFill>
                  <a:schemeClr val="bg1"/>
                </a:solidFill>
              </a:rPr>
              <a:t> </a:t>
            </a:r>
            <a:r>
              <a:rPr lang="en-US" dirty="0" smtClean="0">
                <a:solidFill>
                  <a:schemeClr val="bg1"/>
                </a:solidFill>
              </a:rPr>
              <a:t>screens</a:t>
            </a:r>
            <a:endParaRPr lang="en-US" dirty="0">
              <a:solidFill>
                <a:schemeClr val="bg1"/>
              </a:solidFill>
            </a:endParaRPr>
          </a:p>
        </p:txBody>
      </p:sp>
    </p:spTree>
    <p:extLst>
      <p:ext uri="{BB962C8B-B14F-4D97-AF65-F5344CB8AC3E}">
        <p14:creationId xmlns:p14="http://schemas.microsoft.com/office/powerpoint/2010/main" val="1702634703"/>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xit" presetSubtype="0" fill="hold" grpId="1" nodeType="withEffect">
                                  <p:stCondLst>
                                    <p:cond delay="300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3"/>
                </p:tgtEl>
              </p:cMediaNode>
            </p:audio>
          </p:childTnLst>
        </p:cTn>
      </p:par>
    </p:tnLst>
    <p:bldLst>
      <p:bldP spid="13" grpId="0" animBg="1"/>
      <p:bldP spid="13" grpId="1"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4" name="Rectangle 3"/>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09">
            <a:hlinkClick r:id="" action="ppaction://media"/>
          </p:cNvPr>
          <p:cNvPicPr>
            <a:picLocks noChangeAspect="1"/>
          </p:cNvPicPr>
          <p:nvPr>
            <a:audioFile r:link="rId1"/>
            <p:extLst>
              <p:ext uri="{DAA4B4D4-6D71-4841-9C94-3DE7FCFB9230}">
                <p14:media xmlns:p14="http://schemas.microsoft.com/office/powerpoint/2010/main" r:embed="rId2">
                  <p14:trim st="325" end="7196.6875"/>
                </p14:media>
              </p:ext>
            </p:extLst>
          </p:nvPr>
        </p:nvPicPr>
        <p:blipFill>
          <a:blip r:embed="rId5"/>
          <a:stretch>
            <a:fillRect/>
          </a:stretch>
        </p:blipFill>
        <p:spPr>
          <a:xfrm>
            <a:off x="7156450" y="5260975"/>
            <a:ext cx="406400" cy="406400"/>
          </a:xfrm>
          <a:prstGeom prst="rect">
            <a:avLst/>
          </a:prstGeom>
        </p:spPr>
      </p:pic>
      <p:sp>
        <p:nvSpPr>
          <p:cNvPr id="10" name="TextBox 9"/>
          <p:cNvSpPr txBox="1"/>
          <p:nvPr/>
        </p:nvSpPr>
        <p:spPr>
          <a:xfrm>
            <a:off x="1719720" y="1790700"/>
            <a:ext cx="4622169" cy="923330"/>
          </a:xfrm>
          <a:prstGeom prst="rect">
            <a:avLst/>
          </a:prstGeom>
          <a:solidFill>
            <a:srgbClr val="F29220">
              <a:alpha val="75000"/>
            </a:srgbClr>
          </a:solidFill>
        </p:spPr>
        <p:txBody>
          <a:bodyPr wrap="square" rtlCol="0">
            <a:spAutoFit/>
          </a:bodyPr>
          <a:lstStyle/>
          <a:p>
            <a:r>
              <a:rPr lang="en-US" dirty="0">
                <a:solidFill>
                  <a:schemeClr val="bg1"/>
                </a:solidFill>
              </a:rPr>
              <a:t>The other item is about security. </a:t>
            </a:r>
            <a:r>
              <a:rPr lang="en-US" dirty="0" smtClean="0">
                <a:solidFill>
                  <a:schemeClr val="bg1"/>
                </a:solidFill>
              </a:rPr>
              <a:t> The portal </a:t>
            </a:r>
            <a:r>
              <a:rPr lang="en-US" dirty="0">
                <a:solidFill>
                  <a:schemeClr val="bg1"/>
                </a:solidFill>
              </a:rPr>
              <a:t>will timeout after 2 hours of inactivity and automatically locks as a security </a:t>
            </a:r>
            <a:r>
              <a:rPr lang="en-US" dirty="0" smtClean="0">
                <a:solidFill>
                  <a:schemeClr val="bg1"/>
                </a:solidFill>
              </a:rPr>
              <a:t>measure</a:t>
            </a:r>
            <a:endParaRPr lang="en-US" dirty="0">
              <a:solidFill>
                <a:schemeClr val="bg1"/>
              </a:solidFill>
            </a:endParaRPr>
          </a:p>
        </p:txBody>
      </p:sp>
    </p:spTree>
    <p:extLst>
      <p:ext uri="{BB962C8B-B14F-4D97-AF65-F5344CB8AC3E}">
        <p14:creationId xmlns:p14="http://schemas.microsoft.com/office/powerpoint/2010/main" val="1054168784"/>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82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4" name="Rectangle 3"/>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09">
            <a:hlinkClick r:id="" action="ppaction://media"/>
          </p:cNvPr>
          <p:cNvPicPr>
            <a:picLocks noChangeAspect="1"/>
          </p:cNvPicPr>
          <p:nvPr>
            <a:audioFile r:link="rId1"/>
            <p:extLst>
              <p:ext uri="{DAA4B4D4-6D71-4841-9C94-3DE7FCFB9230}">
                <p14:media xmlns:p14="http://schemas.microsoft.com/office/powerpoint/2010/main" r:embed="rId2">
                  <p14:trim st="8825"/>
                </p14:media>
              </p:ext>
            </p:extLst>
          </p:nvPr>
        </p:nvPicPr>
        <p:blipFill>
          <a:blip r:embed="rId5"/>
          <a:stretch>
            <a:fillRect/>
          </a:stretch>
        </p:blipFill>
        <p:spPr>
          <a:xfrm>
            <a:off x="7156450" y="5260975"/>
            <a:ext cx="406400" cy="406400"/>
          </a:xfrm>
          <a:prstGeom prst="rect">
            <a:avLst/>
          </a:prstGeom>
        </p:spPr>
      </p:pic>
      <p:sp>
        <p:nvSpPr>
          <p:cNvPr id="10" name="TextBox 9"/>
          <p:cNvSpPr txBox="1"/>
          <p:nvPr/>
        </p:nvSpPr>
        <p:spPr>
          <a:xfrm>
            <a:off x="1719720" y="1790700"/>
            <a:ext cx="4622169" cy="923330"/>
          </a:xfrm>
          <a:prstGeom prst="rect">
            <a:avLst/>
          </a:prstGeom>
          <a:solidFill>
            <a:srgbClr val="F29220">
              <a:alpha val="75000"/>
            </a:srgbClr>
          </a:solidFill>
        </p:spPr>
        <p:txBody>
          <a:bodyPr wrap="square" rtlCol="0">
            <a:spAutoFit/>
          </a:bodyPr>
          <a:lstStyle/>
          <a:p>
            <a:r>
              <a:rPr lang="en-US" dirty="0" smtClean="0">
                <a:solidFill>
                  <a:schemeClr val="bg1"/>
                </a:solidFill>
              </a:rPr>
              <a:t>Once </a:t>
            </a:r>
            <a:r>
              <a:rPr lang="en-US" dirty="0">
                <a:solidFill>
                  <a:schemeClr val="bg1"/>
                </a:solidFill>
              </a:rPr>
              <a:t>a session times out, you will need to log back in to regain access to the </a:t>
            </a:r>
            <a:r>
              <a:rPr lang="en-US" dirty="0" smtClean="0">
                <a:solidFill>
                  <a:schemeClr val="bg1"/>
                </a:solidFill>
              </a:rPr>
              <a:t>RMS portal and continue working</a:t>
            </a:r>
            <a:endParaRPr lang="en-US" dirty="0">
              <a:solidFill>
                <a:schemeClr val="bg1"/>
              </a:solidFill>
            </a:endParaRPr>
          </a:p>
        </p:txBody>
      </p:sp>
    </p:spTree>
    <p:extLst>
      <p:ext uri="{BB962C8B-B14F-4D97-AF65-F5344CB8AC3E}">
        <p14:creationId xmlns:p14="http://schemas.microsoft.com/office/powerpoint/2010/main" val="421293592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6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1" name="TextBox 10"/>
          <p:cNvSpPr txBox="1"/>
          <p:nvPr/>
        </p:nvSpPr>
        <p:spPr>
          <a:xfrm>
            <a:off x="1719720" y="4692278"/>
            <a:ext cx="4622168" cy="646331"/>
          </a:xfrm>
          <a:prstGeom prst="rect">
            <a:avLst/>
          </a:prstGeom>
          <a:solidFill>
            <a:srgbClr val="F29220">
              <a:alpha val="75000"/>
            </a:srgbClr>
          </a:solidFill>
        </p:spPr>
        <p:txBody>
          <a:bodyPr wrap="square" rtlCol="0">
            <a:spAutoFit/>
          </a:bodyPr>
          <a:lstStyle/>
          <a:p>
            <a:r>
              <a:rPr lang="en-US" dirty="0">
                <a:solidFill>
                  <a:schemeClr val="bg1"/>
                </a:solidFill>
              </a:rPr>
              <a:t>Clicking the </a:t>
            </a:r>
            <a:r>
              <a:rPr lang="en-US" b="1" dirty="0" smtClean="0">
                <a:solidFill>
                  <a:schemeClr val="bg1"/>
                </a:solidFill>
              </a:rPr>
              <a:t>Help/Support</a:t>
            </a:r>
            <a:r>
              <a:rPr lang="en-US" dirty="0" smtClean="0">
                <a:solidFill>
                  <a:schemeClr val="bg1"/>
                </a:solidFill>
              </a:rPr>
              <a:t> </a:t>
            </a:r>
            <a:r>
              <a:rPr lang="en-US" dirty="0">
                <a:solidFill>
                  <a:schemeClr val="bg1"/>
                </a:solidFill>
              </a:rPr>
              <a:t>button will display links to </a:t>
            </a:r>
            <a:r>
              <a:rPr lang="en-US" dirty="0" smtClean="0">
                <a:solidFill>
                  <a:schemeClr val="bg1"/>
                </a:solidFill>
              </a:rPr>
              <a:t>download</a:t>
            </a:r>
            <a:endParaRPr lang="en-US" dirty="0">
              <a:solidFill>
                <a:schemeClr val="bg1"/>
              </a:solidFill>
            </a:endParaRPr>
          </a:p>
        </p:txBody>
      </p:sp>
      <p:sp>
        <p:nvSpPr>
          <p:cNvPr id="13" name="Rectangle 12"/>
          <p:cNvSpPr/>
          <p:nvPr/>
        </p:nvSpPr>
        <p:spPr>
          <a:xfrm>
            <a:off x="3326487" y="1164899"/>
            <a:ext cx="761038" cy="25684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12">
            <a:hlinkClick r:id="" action="ppaction://media"/>
          </p:cNvPr>
          <p:cNvPicPr>
            <a:picLocks noChangeAspect="1"/>
          </p:cNvPicPr>
          <p:nvPr>
            <a:audioFile r:link="rId1"/>
            <p:extLst>
              <p:ext uri="{DAA4B4D4-6D71-4841-9C94-3DE7FCFB9230}">
                <p14:media xmlns:p14="http://schemas.microsoft.com/office/powerpoint/2010/main" r:embed="rId2">
                  <p14:trim st="478" end="368.4375"/>
                </p14:media>
              </p:ext>
            </p:extLst>
          </p:nvPr>
        </p:nvPicPr>
        <p:blipFill>
          <a:blip r:embed="rId5"/>
          <a:stretch>
            <a:fillRect/>
          </a:stretch>
        </p:blipFill>
        <p:spPr>
          <a:xfrm>
            <a:off x="7134225" y="5132388"/>
            <a:ext cx="406400" cy="406400"/>
          </a:xfrm>
          <a:prstGeom prst="rect">
            <a:avLst/>
          </a:prstGeom>
        </p:spPr>
      </p:pic>
    </p:spTree>
    <p:extLst>
      <p:ext uri="{BB962C8B-B14F-4D97-AF65-F5344CB8AC3E}">
        <p14:creationId xmlns:p14="http://schemas.microsoft.com/office/powerpoint/2010/main" val="5498954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xit" presetSubtype="0" fill="hold" grpId="1" nodeType="withEffect">
                                  <p:stCondLst>
                                    <p:cond delay="310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xit" presetSubtype="0" fill="hold" grpId="1" nodeType="withEffect">
                                  <p:stCondLst>
                                    <p:cond delay="310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fill="hold" display="0">
                  <p:stCondLst>
                    <p:cond delay="indefinite"/>
                  </p:stCondLst>
                  <p:endCondLst>
                    <p:cond evt="onStopAudio" delay="0">
                      <p:tgtEl>
                        <p:sldTgt/>
                      </p:tgtEl>
                    </p:cond>
                  </p:endCondLst>
                </p:cTn>
                <p:tgtEl>
                  <p:spTgt spid="2"/>
                </p:tgtEl>
              </p:cMediaNode>
            </p:audio>
          </p:childTnLst>
        </p:cTn>
      </p:par>
    </p:tnLst>
    <p:bldLst>
      <p:bldP spid="11" grpId="0" animBg="1"/>
      <p:bldP spid="11" grpId="1" animBg="1"/>
      <p:bldP spid="13" grpId="0" animBg="1"/>
      <p:bldP spid="1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11" name="TextBox 10"/>
          <p:cNvSpPr txBox="1"/>
          <p:nvPr/>
        </p:nvSpPr>
        <p:spPr>
          <a:xfrm>
            <a:off x="7366244" y="2540236"/>
            <a:ext cx="3256932" cy="369332"/>
          </a:xfrm>
          <a:prstGeom prst="rect">
            <a:avLst/>
          </a:prstGeom>
          <a:solidFill>
            <a:srgbClr val="F29220">
              <a:alpha val="75000"/>
            </a:srgbClr>
          </a:solidFill>
        </p:spPr>
        <p:txBody>
          <a:bodyPr wrap="square" rtlCol="0">
            <a:spAutoFit/>
          </a:bodyPr>
          <a:lstStyle/>
          <a:p>
            <a:r>
              <a:rPr lang="en-US" dirty="0">
                <a:solidFill>
                  <a:schemeClr val="bg1"/>
                </a:solidFill>
              </a:rPr>
              <a:t>F</a:t>
            </a:r>
            <a:r>
              <a:rPr lang="en-US" dirty="0" smtClean="0">
                <a:solidFill>
                  <a:schemeClr val="bg1"/>
                </a:solidFill>
              </a:rPr>
              <a:t>ull </a:t>
            </a:r>
            <a:r>
              <a:rPr lang="en-US" dirty="0">
                <a:solidFill>
                  <a:schemeClr val="bg1"/>
                </a:solidFill>
              </a:rPr>
              <a:t>RMS User Guide</a:t>
            </a:r>
          </a:p>
        </p:txBody>
      </p:sp>
      <p:sp>
        <p:nvSpPr>
          <p:cNvPr id="7" name="TextBox 6"/>
          <p:cNvSpPr txBox="1"/>
          <p:nvPr/>
        </p:nvSpPr>
        <p:spPr>
          <a:xfrm>
            <a:off x="7366244" y="2687699"/>
            <a:ext cx="3256932" cy="369332"/>
          </a:xfrm>
          <a:prstGeom prst="rect">
            <a:avLst/>
          </a:prstGeom>
          <a:solidFill>
            <a:srgbClr val="F29220">
              <a:alpha val="75000"/>
            </a:srgbClr>
          </a:solidFill>
        </p:spPr>
        <p:txBody>
          <a:bodyPr wrap="square" rtlCol="0">
            <a:spAutoFit/>
          </a:bodyPr>
          <a:lstStyle/>
          <a:p>
            <a:r>
              <a:rPr lang="en-US" dirty="0">
                <a:solidFill>
                  <a:schemeClr val="bg1"/>
                </a:solidFill>
              </a:rPr>
              <a:t>RMS Quick Start Guide</a:t>
            </a:r>
          </a:p>
        </p:txBody>
      </p:sp>
      <p:sp>
        <p:nvSpPr>
          <p:cNvPr id="9" name="TextBox 8"/>
          <p:cNvSpPr txBox="1"/>
          <p:nvPr/>
        </p:nvSpPr>
        <p:spPr>
          <a:xfrm>
            <a:off x="7366244" y="2836682"/>
            <a:ext cx="3256932" cy="369332"/>
          </a:xfrm>
          <a:prstGeom prst="rect">
            <a:avLst/>
          </a:prstGeom>
          <a:solidFill>
            <a:srgbClr val="F29220">
              <a:alpha val="75000"/>
            </a:srgbClr>
          </a:solidFill>
        </p:spPr>
        <p:txBody>
          <a:bodyPr wrap="square" rtlCol="0">
            <a:spAutoFit/>
          </a:bodyPr>
          <a:lstStyle/>
          <a:p>
            <a:r>
              <a:rPr lang="en-US" dirty="0" err="1">
                <a:solidFill>
                  <a:schemeClr val="bg1"/>
                </a:solidFill>
              </a:rPr>
              <a:t>eHealthViewer</a:t>
            </a:r>
            <a:r>
              <a:rPr lang="en-US" dirty="0">
                <a:solidFill>
                  <a:schemeClr val="bg1"/>
                </a:solidFill>
              </a:rPr>
              <a:t> ZF User Guide</a:t>
            </a:r>
          </a:p>
        </p:txBody>
      </p:sp>
      <p:sp>
        <p:nvSpPr>
          <p:cNvPr id="10" name="TextBox 9"/>
          <p:cNvSpPr txBox="1"/>
          <p:nvPr/>
        </p:nvSpPr>
        <p:spPr>
          <a:xfrm>
            <a:off x="7366244" y="3144326"/>
            <a:ext cx="3256932" cy="369332"/>
          </a:xfrm>
          <a:prstGeom prst="rect">
            <a:avLst/>
          </a:prstGeom>
          <a:solidFill>
            <a:srgbClr val="F29220">
              <a:alpha val="75000"/>
            </a:srgbClr>
          </a:solidFill>
        </p:spPr>
        <p:txBody>
          <a:bodyPr wrap="square" rtlCol="0">
            <a:spAutoFit/>
          </a:bodyPr>
          <a:lstStyle/>
          <a:p>
            <a:r>
              <a:rPr lang="en-US" dirty="0">
                <a:solidFill>
                  <a:schemeClr val="bg1"/>
                </a:solidFill>
              </a:rPr>
              <a:t>RMS </a:t>
            </a:r>
            <a:r>
              <a:rPr lang="en-US" dirty="0" smtClean="0">
                <a:solidFill>
                  <a:schemeClr val="bg1"/>
                </a:solidFill>
              </a:rPr>
              <a:t>Support Telephone Number </a:t>
            </a:r>
            <a:endParaRPr lang="en-US" dirty="0">
              <a:solidFill>
                <a:schemeClr val="bg1"/>
              </a:solidFill>
            </a:endParaRPr>
          </a:p>
        </p:txBody>
      </p:sp>
      <p:sp>
        <p:nvSpPr>
          <p:cNvPr id="12" name="TextBox 11"/>
          <p:cNvSpPr txBox="1"/>
          <p:nvPr/>
        </p:nvSpPr>
        <p:spPr>
          <a:xfrm>
            <a:off x="7366244" y="3413275"/>
            <a:ext cx="3256932" cy="369332"/>
          </a:xfrm>
          <a:prstGeom prst="rect">
            <a:avLst/>
          </a:prstGeom>
          <a:solidFill>
            <a:srgbClr val="F29220">
              <a:alpha val="75000"/>
            </a:srgbClr>
          </a:solidFill>
        </p:spPr>
        <p:txBody>
          <a:bodyPr wrap="square" rtlCol="0">
            <a:spAutoFit/>
          </a:bodyPr>
          <a:lstStyle/>
          <a:p>
            <a:r>
              <a:rPr lang="en-US" dirty="0">
                <a:solidFill>
                  <a:schemeClr val="bg1"/>
                </a:solidFill>
              </a:rPr>
              <a:t>RMS Support </a:t>
            </a:r>
            <a:r>
              <a:rPr lang="en-US" dirty="0" err="1">
                <a:solidFill>
                  <a:schemeClr val="bg1"/>
                </a:solidFill>
              </a:rPr>
              <a:t>e</a:t>
            </a:r>
            <a:r>
              <a:rPr lang="en-US" dirty="0" err="1" smtClean="0">
                <a:solidFill>
                  <a:schemeClr val="bg1"/>
                </a:solidFill>
              </a:rPr>
              <a:t>Mail</a:t>
            </a:r>
            <a:r>
              <a:rPr lang="en-US" dirty="0" smtClean="0">
                <a:solidFill>
                  <a:schemeClr val="bg1"/>
                </a:solidFill>
              </a:rPr>
              <a:t> Address</a:t>
            </a:r>
            <a:endParaRPr lang="en-US" dirty="0">
              <a:solidFill>
                <a:schemeClr val="bg1"/>
              </a:solidFill>
            </a:endParaRPr>
          </a:p>
        </p:txBody>
      </p:sp>
      <p:sp>
        <p:nvSpPr>
          <p:cNvPr id="16" name="TextBox 15"/>
          <p:cNvSpPr txBox="1"/>
          <p:nvPr/>
        </p:nvSpPr>
        <p:spPr>
          <a:xfrm>
            <a:off x="7596579" y="3687943"/>
            <a:ext cx="3257547" cy="1477328"/>
          </a:xfrm>
          <a:prstGeom prst="rect">
            <a:avLst/>
          </a:prstGeom>
          <a:solidFill>
            <a:srgbClr val="5ABBD9">
              <a:alpha val="75000"/>
            </a:srgbClr>
          </a:solidFill>
        </p:spPr>
        <p:txBody>
          <a:bodyPr wrap="square" rtlCol="0">
            <a:spAutoFit/>
          </a:bodyPr>
          <a:lstStyle/>
          <a:p>
            <a:r>
              <a:rPr lang="en-US" dirty="0" smtClean="0">
                <a:solidFill>
                  <a:schemeClr val="bg1"/>
                </a:solidFill>
              </a:rPr>
              <a:t>NOTE: </a:t>
            </a:r>
            <a:r>
              <a:rPr lang="en-US" dirty="0">
                <a:solidFill>
                  <a:schemeClr val="bg1"/>
                </a:solidFill>
              </a:rPr>
              <a:t>email sent to the support email address is unencrypted. This address is not suitable for communicating any confidential PHI identifiers</a:t>
            </a:r>
            <a:endParaRPr lang="en-US" b="1" dirty="0">
              <a:solidFill>
                <a:schemeClr val="bg1"/>
              </a:solidFill>
            </a:endParaRPr>
          </a:p>
        </p:txBody>
      </p:sp>
      <p:sp>
        <p:nvSpPr>
          <p:cNvPr id="18" name="Rectangle 17"/>
          <p:cNvSpPr/>
          <p:nvPr/>
        </p:nvSpPr>
        <p:spPr>
          <a:xfrm>
            <a:off x="5382452" y="2641905"/>
            <a:ext cx="1745091" cy="17804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382452" y="2791608"/>
            <a:ext cx="1745091" cy="17804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382452" y="2937355"/>
            <a:ext cx="1745091" cy="178040"/>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82452" y="3165266"/>
            <a:ext cx="1863592" cy="31937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382452" y="3514379"/>
            <a:ext cx="1863592" cy="17356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13">
            <a:hlinkClick r:id="" action="ppaction://media"/>
          </p:cNvPr>
          <p:cNvPicPr>
            <a:picLocks noChangeAspect="1"/>
          </p:cNvPicPr>
          <p:nvPr>
            <a:audioFile r:link="rId1"/>
            <p:extLst>
              <p:ext uri="{DAA4B4D4-6D71-4841-9C94-3DE7FCFB9230}">
                <p14:media xmlns:p14="http://schemas.microsoft.com/office/powerpoint/2010/main" r:embed="rId2">
                  <p14:trim st="503" end="341.25"/>
                </p14:media>
              </p:ext>
            </p:extLst>
          </p:nvPr>
        </p:nvPicPr>
        <p:blipFill>
          <a:blip r:embed="rId10"/>
          <a:stretch>
            <a:fillRect/>
          </a:stretch>
        </p:blipFill>
        <p:spPr>
          <a:xfrm>
            <a:off x="2119313" y="1984375"/>
            <a:ext cx="406400" cy="406400"/>
          </a:xfrm>
          <a:prstGeom prst="rect">
            <a:avLst/>
          </a:prstGeom>
        </p:spPr>
      </p:pic>
      <p:pic>
        <p:nvPicPr>
          <p:cNvPr id="4" name="p_02_14">
            <a:hlinkClick r:id="" action="ppaction://media"/>
          </p:cNvPr>
          <p:cNvPicPr>
            <a:picLocks noChangeAspect="1"/>
          </p:cNvPicPr>
          <p:nvPr>
            <a:audioFile r:link="rId1"/>
            <p:extLst>
              <p:ext uri="{DAA4B4D4-6D71-4841-9C94-3DE7FCFB9230}">
                <p14:media xmlns:p14="http://schemas.microsoft.com/office/powerpoint/2010/main" r:embed="rId3">
                  <p14:trim st="528" end="346.75"/>
                </p14:media>
              </p:ext>
            </p:extLst>
          </p:nvPr>
        </p:nvPicPr>
        <p:blipFill>
          <a:blip r:embed="rId10"/>
          <a:stretch>
            <a:fillRect/>
          </a:stretch>
        </p:blipFill>
        <p:spPr>
          <a:xfrm>
            <a:off x="2119313" y="2392242"/>
            <a:ext cx="406400" cy="406400"/>
          </a:xfrm>
          <a:prstGeom prst="rect">
            <a:avLst/>
          </a:prstGeom>
        </p:spPr>
      </p:pic>
      <p:pic>
        <p:nvPicPr>
          <p:cNvPr id="5" name="p_02_15">
            <a:hlinkClick r:id="" action="ppaction://media"/>
          </p:cNvPr>
          <p:cNvPicPr>
            <a:picLocks noChangeAspect="1"/>
          </p:cNvPicPr>
          <p:nvPr>
            <a:audioFile r:link="rId1"/>
            <p:extLst>
              <p:ext uri="{DAA4B4D4-6D71-4841-9C94-3DE7FCFB9230}">
                <p14:media xmlns:p14="http://schemas.microsoft.com/office/powerpoint/2010/main" r:embed="rId4">
                  <p14:trim st="502" end="428.4375"/>
                </p14:media>
              </p:ext>
            </p:extLst>
          </p:nvPr>
        </p:nvPicPr>
        <p:blipFill>
          <a:blip r:embed="rId10"/>
          <a:stretch>
            <a:fillRect/>
          </a:stretch>
        </p:blipFill>
        <p:spPr>
          <a:xfrm>
            <a:off x="2119313" y="2791608"/>
            <a:ext cx="406400" cy="406400"/>
          </a:xfrm>
          <a:prstGeom prst="rect">
            <a:avLst/>
          </a:prstGeom>
        </p:spPr>
      </p:pic>
      <p:pic>
        <p:nvPicPr>
          <p:cNvPr id="6" name="p_02_16">
            <a:hlinkClick r:id="" action="ppaction://media"/>
          </p:cNvPr>
          <p:cNvPicPr>
            <a:picLocks noChangeAspect="1"/>
          </p:cNvPicPr>
          <p:nvPr>
            <a:audioFile r:link="rId1"/>
            <p:extLst>
              <p:ext uri="{DAA4B4D4-6D71-4841-9C94-3DE7FCFB9230}">
                <p14:media xmlns:p14="http://schemas.microsoft.com/office/powerpoint/2010/main" r:embed="rId5">
                  <p14:trim st="460" end="363"/>
                </p14:media>
              </p:ext>
            </p:extLst>
          </p:nvPr>
        </p:nvPicPr>
        <p:blipFill>
          <a:blip r:embed="rId10"/>
          <a:stretch>
            <a:fillRect/>
          </a:stretch>
        </p:blipFill>
        <p:spPr>
          <a:xfrm>
            <a:off x="2119313" y="3198008"/>
            <a:ext cx="406400" cy="406400"/>
          </a:xfrm>
          <a:prstGeom prst="rect">
            <a:avLst/>
          </a:prstGeom>
        </p:spPr>
      </p:pic>
      <p:sp>
        <p:nvSpPr>
          <p:cNvPr id="20" name="Rectangle 19"/>
          <p:cNvSpPr/>
          <p:nvPr/>
        </p:nvSpPr>
        <p:spPr>
          <a:xfrm>
            <a:off x="5081884" y="3717680"/>
            <a:ext cx="2408869" cy="62571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_02_17a">
            <a:hlinkClick r:id="" action="ppaction://media"/>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2119313" y="3687943"/>
            <a:ext cx="406400" cy="406400"/>
          </a:xfrm>
          <a:prstGeom prst="rect">
            <a:avLst/>
          </a:prstGeom>
        </p:spPr>
      </p:pic>
    </p:spTree>
    <p:extLst>
      <p:ext uri="{BB962C8B-B14F-4D97-AF65-F5344CB8AC3E}">
        <p14:creationId xmlns:p14="http://schemas.microsoft.com/office/powerpoint/2010/main" val="3806036051"/>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68"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xit" presetSubtype="0" fill="hold" grpId="1" nodeType="withEffect">
                                  <p:stCondLst>
                                    <p:cond delay="300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grpId="1" nodeType="withEffect">
                                  <p:stCondLst>
                                    <p:cond delay="300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36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36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 presetClass="mediacall" presetSubtype="0" fill="hold" nodeType="withEffect">
                                  <p:stCondLst>
                                    <p:cond delay="3600"/>
                                  </p:stCondLst>
                                  <p:childTnLst>
                                    <p:cmd type="call" cmd="playFrom(0.0)">
                                      <p:cBhvr>
                                        <p:cTn id="26" dur="1842" fill="hold"/>
                                        <p:tgtEl>
                                          <p:spTgt spid="4"/>
                                        </p:tgtEl>
                                      </p:cBhvr>
                                    </p:cmd>
                                  </p:childTnLst>
                                </p:cTn>
                              </p:par>
                              <p:par>
                                <p:cTn id="27" presetID="10" presetClass="exit" presetSubtype="0" fill="hold" grpId="1" nodeType="withEffect">
                                  <p:stCondLst>
                                    <p:cond delay="600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1" nodeType="withEffect">
                                  <p:stCondLst>
                                    <p:cond delay="600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10" presetClass="entr" presetSubtype="0" fill="hold" grpId="0" nodeType="withEffect">
                                  <p:stCondLst>
                                    <p:cond delay="6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65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 presetClass="mediacall" presetSubtype="0" fill="hold" nodeType="withEffect">
                                  <p:stCondLst>
                                    <p:cond delay="6500"/>
                                  </p:stCondLst>
                                  <p:childTnLst>
                                    <p:cmd type="call" cmd="playFrom(0.0)">
                                      <p:cBhvr>
                                        <p:cTn id="40" dur="2361" fill="hold"/>
                                        <p:tgtEl>
                                          <p:spTgt spid="5"/>
                                        </p:tgtEl>
                                      </p:cBhvr>
                                    </p:cmd>
                                  </p:childTnLst>
                                </p:cTn>
                              </p:par>
                              <p:par>
                                <p:cTn id="41" presetID="10" presetClass="exit" presetSubtype="0" fill="hold" grpId="1" nodeType="withEffect">
                                  <p:stCondLst>
                                    <p:cond delay="900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grpId="1" nodeType="withEffect">
                                  <p:stCondLst>
                                    <p:cond delay="9000"/>
                                  </p:stCondLst>
                                  <p:childTnLst>
                                    <p:animEffect transition="out" filter="fad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par>
                                <p:cTn id="47" presetID="10" presetClass="entr" presetSubtype="0" fill="hold" grpId="0" nodeType="withEffect">
                                  <p:stCondLst>
                                    <p:cond delay="950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95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 presetClass="mediacall" presetSubtype="0" fill="hold" nodeType="withEffect">
                                  <p:stCondLst>
                                    <p:cond delay="9500"/>
                                  </p:stCondLst>
                                  <p:childTnLst>
                                    <p:cmd type="call" cmd="playFrom(0.0)">
                                      <p:cBhvr>
                                        <p:cTn id="54" dur="5368" fill="hold"/>
                                        <p:tgtEl>
                                          <p:spTgt spid="6"/>
                                        </p:tgtEl>
                                      </p:cBhvr>
                                    </p:cmd>
                                  </p:childTnLst>
                                </p:cTn>
                              </p:par>
                              <p:par>
                                <p:cTn id="55" presetID="10" presetClass="exit" presetSubtype="0" fill="hold" grpId="1" nodeType="withEffect">
                                  <p:stCondLst>
                                    <p:cond delay="11200"/>
                                  </p:stCondLst>
                                  <p:childTnLst>
                                    <p:animEffect transition="out" filter="fade">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par>
                                <p:cTn id="58" presetID="10" presetClass="exit" presetSubtype="0" fill="hold" grpId="1" nodeType="withEffect">
                                  <p:stCondLst>
                                    <p:cond delay="11200"/>
                                  </p:stCondLst>
                                  <p:childTnLst>
                                    <p:animEffect transition="out" filter="fade">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par>
                                <p:cTn id="61" presetID="10" presetClass="entr" presetSubtype="0" fill="hold" grpId="0" nodeType="withEffect">
                                  <p:stCondLst>
                                    <p:cond delay="1170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par>
                                <p:cTn id="64" presetID="10" presetClass="entr" presetSubtype="0" fill="hold" grpId="0" nodeType="withEffect">
                                  <p:stCondLst>
                                    <p:cond delay="1170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xit" presetSubtype="0" fill="hold" grpId="1" nodeType="withEffect">
                                  <p:stCondLst>
                                    <p:cond delay="14800"/>
                                  </p:stCondLst>
                                  <p:childTnLst>
                                    <p:animEffect transition="out" filter="fade">
                                      <p:cBhvr>
                                        <p:cTn id="68" dur="500"/>
                                        <p:tgtEl>
                                          <p:spTgt spid="12"/>
                                        </p:tgtEl>
                                      </p:cBhvr>
                                    </p:animEffect>
                                    <p:set>
                                      <p:cBhvr>
                                        <p:cTn id="69" dur="1" fill="hold">
                                          <p:stCondLst>
                                            <p:cond delay="499"/>
                                          </p:stCondLst>
                                        </p:cTn>
                                        <p:tgtEl>
                                          <p:spTgt spid="12"/>
                                        </p:tgtEl>
                                        <p:attrNameLst>
                                          <p:attrName>style.visibility</p:attrName>
                                        </p:attrNameLst>
                                      </p:cBhvr>
                                      <p:to>
                                        <p:strVal val="hidden"/>
                                      </p:to>
                                    </p:set>
                                  </p:childTnLst>
                                </p:cTn>
                              </p:par>
                              <p:par>
                                <p:cTn id="70" presetID="10" presetClass="exit" presetSubtype="0" fill="hold" grpId="1" nodeType="withEffect">
                                  <p:stCondLst>
                                    <p:cond delay="14800"/>
                                  </p:stCondLst>
                                  <p:childTnLst>
                                    <p:animEffect transition="out" filter="fade">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par>
                                <p:cTn id="73" presetID="1" presetClass="mediacall" presetSubtype="0" fill="hold" nodeType="withEffect">
                                  <p:stCondLst>
                                    <p:cond delay="15300"/>
                                  </p:stCondLst>
                                  <p:childTnLst>
                                    <p:cmd type="call" cmd="playFrom(0.0)">
                                      <p:cBhvr>
                                        <p:cTn id="74" dur="11833" fill="hold"/>
                                        <p:tgtEl>
                                          <p:spTgt spid="17"/>
                                        </p:tgtEl>
                                      </p:cBhvr>
                                    </p:cmd>
                                  </p:childTnLst>
                                </p:cTn>
                              </p:par>
                              <p:par>
                                <p:cTn id="75" presetID="10" presetClass="entr" presetSubtype="0" fill="hold" grpId="0" nodeType="withEffect">
                                  <p:stCondLst>
                                    <p:cond delay="1570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10" presetClass="entr" presetSubtype="0" fill="hold" grpId="0" nodeType="withEffect">
                                  <p:stCondLst>
                                    <p:cond delay="1760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81" fill="hold" display="0">
                  <p:stCondLst>
                    <p:cond delay="indefinite"/>
                  </p:stCondLst>
                  <p:endCondLst>
                    <p:cond evt="onStopAudio" delay="0">
                      <p:tgtEl>
                        <p:sldTgt/>
                      </p:tgtEl>
                    </p:cond>
                  </p:endCondLst>
                </p:cTn>
                <p:tgtEl>
                  <p:spTgt spid="2"/>
                </p:tgtEl>
              </p:cMediaNode>
            </p:audio>
            <p:audio>
              <p:cMediaNode vol="80000" showWhenStopped="0">
                <p:cTn id="82" fill="hold" display="0">
                  <p:stCondLst>
                    <p:cond delay="indefinite"/>
                  </p:stCondLst>
                  <p:endCondLst>
                    <p:cond evt="onStopAudio" delay="0">
                      <p:tgtEl>
                        <p:sldTgt/>
                      </p:tgtEl>
                    </p:cond>
                  </p:endCondLst>
                </p:cTn>
                <p:tgtEl>
                  <p:spTgt spid="4"/>
                </p:tgtEl>
              </p:cMediaNode>
            </p:audio>
            <p:audio>
              <p:cMediaNode vol="80000" showWhenStopped="0">
                <p:cTn id="83" fill="hold" display="0">
                  <p:stCondLst>
                    <p:cond delay="indefinite"/>
                  </p:stCondLst>
                  <p:endCondLst>
                    <p:cond evt="onStopAudio" delay="0">
                      <p:tgtEl>
                        <p:sldTgt/>
                      </p:tgtEl>
                    </p:cond>
                  </p:endCondLst>
                </p:cTn>
                <p:tgtEl>
                  <p:spTgt spid="5"/>
                </p:tgtEl>
              </p:cMediaNode>
            </p:audio>
            <p:audio>
              <p:cMediaNode vol="80000" showWhenStopped="0">
                <p:cTn id="84" fill="hold" display="0">
                  <p:stCondLst>
                    <p:cond delay="indefinite"/>
                  </p:stCondLst>
                  <p:endCondLst>
                    <p:cond evt="onStopAudio" delay="0">
                      <p:tgtEl>
                        <p:sldTgt/>
                      </p:tgtEl>
                    </p:cond>
                  </p:endCondLst>
                </p:cTn>
                <p:tgtEl>
                  <p:spTgt spid="6"/>
                </p:tgtEl>
              </p:cMediaNode>
            </p:audio>
            <p:audio>
              <p:cMediaNode vol="80000" showWhenStopped="0">
                <p:cTn id="85" fill="hold" display="0">
                  <p:stCondLst>
                    <p:cond delay="indefinite"/>
                  </p:stCondLst>
                  <p:endCondLst>
                    <p:cond evt="onStopAudio" delay="0">
                      <p:tgtEl>
                        <p:sldTgt/>
                      </p:tgtEl>
                    </p:cond>
                  </p:endCondLst>
                </p:cTn>
                <p:tgtEl>
                  <p:spTgt spid="17"/>
                </p:tgtEl>
              </p:cMediaNode>
            </p:audio>
          </p:childTnLst>
        </p:cTn>
      </p:par>
    </p:tnLst>
    <p:bldLst>
      <p:bldP spid="11" grpId="0" animBg="1"/>
      <p:bldP spid="11" grpId="1" animBg="1"/>
      <p:bldP spid="7" grpId="0" animBg="1"/>
      <p:bldP spid="7" grpId="1" animBg="1"/>
      <p:bldP spid="9" grpId="0" animBg="1"/>
      <p:bldP spid="9" grpId="1" animBg="1"/>
      <p:bldP spid="10" grpId="0" animBg="1"/>
      <p:bldP spid="10" grpId="1" animBg="1"/>
      <p:bldP spid="12" grpId="0" animBg="1"/>
      <p:bldP spid="12" grpId="1" animBg="1"/>
      <p:bldP spid="16" grpId="0" animBg="1"/>
      <p:bldP spid="18" grpId="0" animBg="1"/>
      <p:bldP spid="18" grpId="1" animBg="1"/>
      <p:bldP spid="13" grpId="0" animBg="1"/>
      <p:bldP spid="13" grpId="1" animBg="1"/>
      <p:bldP spid="14" grpId="0" animBg="1"/>
      <p:bldP spid="14" grpId="1" animBg="1"/>
      <p:bldP spid="15" grpId="0" animBg="1"/>
      <p:bldP spid="15" grpId="1" animBg="1"/>
      <p:bldP spid="19" grpId="0" animBg="1"/>
      <p:bldP spid="19" grpId="1" animBg="1"/>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7" name="TextBox 16"/>
          <p:cNvSpPr txBox="1"/>
          <p:nvPr/>
        </p:nvSpPr>
        <p:spPr>
          <a:xfrm>
            <a:off x="1495412" y="1939735"/>
            <a:ext cx="2851621" cy="950785"/>
          </a:xfrm>
          <a:prstGeom prst="rect">
            <a:avLst/>
          </a:prstGeom>
          <a:solidFill>
            <a:srgbClr val="F29220">
              <a:alpha val="75000"/>
            </a:srgbClr>
          </a:solidFill>
        </p:spPr>
        <p:txBody>
          <a:bodyPr wrap="square" rtlCol="0">
            <a:spAutoFit/>
          </a:bodyPr>
          <a:lstStyle/>
          <a:p>
            <a:r>
              <a:rPr lang="en-US" dirty="0" smtClean="0">
                <a:solidFill>
                  <a:schemeClr val="bg1"/>
                </a:solidFill>
              </a:rPr>
              <a:t>Click </a:t>
            </a:r>
            <a:r>
              <a:rPr lang="en-US" dirty="0">
                <a:solidFill>
                  <a:schemeClr val="bg1"/>
                </a:solidFill>
              </a:rPr>
              <a:t>the </a:t>
            </a:r>
            <a:r>
              <a:rPr lang="en-US" b="1" dirty="0">
                <a:solidFill>
                  <a:schemeClr val="bg1"/>
                </a:solidFill>
              </a:rPr>
              <a:t>Dashboard</a:t>
            </a:r>
            <a:r>
              <a:rPr lang="en-US" dirty="0">
                <a:solidFill>
                  <a:schemeClr val="bg1"/>
                </a:solidFill>
              </a:rPr>
              <a:t> button </a:t>
            </a:r>
            <a:r>
              <a:rPr lang="en-US" dirty="0" smtClean="0">
                <a:solidFill>
                  <a:schemeClr val="bg1"/>
                </a:solidFill>
              </a:rPr>
              <a:t>to </a:t>
            </a:r>
            <a:r>
              <a:rPr lang="en-US" dirty="0">
                <a:solidFill>
                  <a:schemeClr val="bg1"/>
                </a:solidFill>
              </a:rPr>
              <a:t>return to the main </a:t>
            </a:r>
            <a:r>
              <a:rPr lang="en-US" b="1" dirty="0">
                <a:solidFill>
                  <a:schemeClr val="bg1"/>
                </a:solidFill>
              </a:rPr>
              <a:t>Dashboard</a:t>
            </a:r>
            <a:r>
              <a:rPr lang="en-US" dirty="0">
                <a:solidFill>
                  <a:schemeClr val="bg1"/>
                </a:solidFill>
              </a:rPr>
              <a:t> page </a:t>
            </a:r>
          </a:p>
        </p:txBody>
      </p:sp>
      <p:sp>
        <p:nvSpPr>
          <p:cNvPr id="20" name="Rectangle 19"/>
          <p:cNvSpPr/>
          <p:nvPr/>
        </p:nvSpPr>
        <p:spPr>
          <a:xfrm>
            <a:off x="2752820" y="1077087"/>
            <a:ext cx="761038" cy="25684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18">
            <a:hlinkClick r:id="" action="ppaction://media"/>
          </p:cNvPr>
          <p:cNvPicPr>
            <a:picLocks noChangeAspect="1"/>
          </p:cNvPicPr>
          <p:nvPr>
            <a:audioFile r:link="rId1"/>
            <p:extLst>
              <p:ext uri="{DAA4B4D4-6D71-4841-9C94-3DE7FCFB9230}">
                <p14:media xmlns:p14="http://schemas.microsoft.com/office/powerpoint/2010/main" r:embed="rId2">
                  <p14:trim st="391" end="272.875"/>
                </p14:media>
              </p:ext>
            </p:extLst>
          </p:nvPr>
        </p:nvPicPr>
        <p:blipFill>
          <a:blip r:embed="rId5"/>
          <a:stretch>
            <a:fillRect/>
          </a:stretch>
        </p:blipFill>
        <p:spPr>
          <a:xfrm>
            <a:off x="1638300" y="3284538"/>
            <a:ext cx="406400" cy="406400"/>
          </a:xfrm>
          <a:prstGeom prst="rect">
            <a:avLst/>
          </a:prstGeom>
        </p:spPr>
      </p:pic>
    </p:spTree>
    <p:extLst>
      <p:ext uri="{BB962C8B-B14F-4D97-AF65-F5344CB8AC3E}">
        <p14:creationId xmlns:p14="http://schemas.microsoft.com/office/powerpoint/2010/main" val="914597824"/>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50"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fade">
                                      <p:cBhvr>
                                        <p:cTn id="9" dur="500"/>
                                        <p:tgtEl>
                                          <p:spTgt spid="17"/>
                                        </p:tgtEl>
                                      </p:cBhvr>
                                    </p:animEffect>
                                  </p:childTnLst>
                                </p:cTn>
                              </p:par>
                              <p:par>
                                <p:cTn id="10" presetID="10" presetClass="entr" presetSubtype="0" fill="hold" grpId="0" nodeType="withEffect">
                                  <p:stCondLst>
                                    <p:cond delay="8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17"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pic>
        <p:nvPicPr>
          <p:cNvPr id="2" name="Crystal Bungalow-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02796243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4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5102" numSld="999" showWhenStopped="0">
                <p:cTn id="10"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3" name="Rectangle 12"/>
          <p:cNvSpPr/>
          <p:nvPr/>
        </p:nvSpPr>
        <p:spPr>
          <a:xfrm>
            <a:off x="4863567" y="2409716"/>
            <a:ext cx="4825843" cy="71768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12546" y="2410687"/>
            <a:ext cx="1262098" cy="71768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74811" y="2408745"/>
            <a:ext cx="1252500" cy="71768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415782" y="2409716"/>
            <a:ext cx="1273795" cy="71768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863567" y="1411957"/>
            <a:ext cx="3728519" cy="931167"/>
          </a:xfrm>
          <a:prstGeom prst="rect">
            <a:avLst/>
          </a:prstGeom>
          <a:solidFill>
            <a:srgbClr val="F29220">
              <a:alpha val="75000"/>
            </a:srgbClr>
          </a:solidFill>
        </p:spPr>
        <p:txBody>
          <a:bodyPr wrap="square" rtlCol="0">
            <a:spAutoFit/>
          </a:bodyPr>
          <a:lstStyle/>
          <a:p>
            <a:r>
              <a:rPr lang="en-US" dirty="0">
                <a:solidFill>
                  <a:schemeClr val="bg1"/>
                </a:solidFill>
              </a:rPr>
              <a:t>These </a:t>
            </a:r>
            <a:r>
              <a:rPr lang="en-US" b="1" dirty="0">
                <a:solidFill>
                  <a:schemeClr val="bg1"/>
                </a:solidFill>
              </a:rPr>
              <a:t>Key Metrics </a:t>
            </a:r>
            <a:r>
              <a:rPr lang="en-US" dirty="0">
                <a:solidFill>
                  <a:schemeClr val="bg1"/>
                </a:solidFill>
              </a:rPr>
              <a:t>areas are clickable widgets that redirect you to a set of matching criteria</a:t>
            </a:r>
          </a:p>
        </p:txBody>
      </p:sp>
      <p:sp>
        <p:nvSpPr>
          <p:cNvPr id="10" name="TextBox 9"/>
          <p:cNvSpPr txBox="1"/>
          <p:nvPr/>
        </p:nvSpPr>
        <p:spPr>
          <a:xfrm>
            <a:off x="8280281" y="3258647"/>
            <a:ext cx="2580864" cy="646331"/>
          </a:xfrm>
          <a:prstGeom prst="rect">
            <a:avLst/>
          </a:prstGeom>
          <a:solidFill>
            <a:srgbClr val="5ABBD9">
              <a:alpha val="75000"/>
            </a:srgbClr>
          </a:solidFill>
        </p:spPr>
        <p:txBody>
          <a:bodyPr wrap="square" rtlCol="0">
            <a:spAutoFit/>
          </a:bodyPr>
          <a:lstStyle/>
          <a:p>
            <a:r>
              <a:rPr lang="en-US" dirty="0" smtClean="0">
                <a:solidFill>
                  <a:schemeClr val="bg1"/>
                </a:solidFill>
              </a:rPr>
              <a:t>NOTE: </a:t>
            </a:r>
            <a:r>
              <a:rPr lang="en-US" dirty="0">
                <a:solidFill>
                  <a:schemeClr val="bg1"/>
                </a:solidFill>
              </a:rPr>
              <a:t>the output data is department </a:t>
            </a:r>
            <a:r>
              <a:rPr lang="en-US" dirty="0" smtClean="0">
                <a:solidFill>
                  <a:schemeClr val="bg1"/>
                </a:solidFill>
              </a:rPr>
              <a:t>specific</a:t>
            </a:r>
            <a:endParaRPr lang="en-US" b="1" dirty="0">
              <a:solidFill>
                <a:schemeClr val="bg1"/>
              </a:solidFill>
            </a:endParaRPr>
          </a:p>
        </p:txBody>
      </p:sp>
      <p:sp>
        <p:nvSpPr>
          <p:cNvPr id="12" name="Rectangle 11"/>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_02_24">
            <a:hlinkClick r:id="" action="ppaction://media"/>
          </p:cNvPr>
          <p:cNvPicPr>
            <a:picLocks noChangeAspect="1"/>
          </p:cNvPicPr>
          <p:nvPr>
            <a:audioFile r:link="rId1"/>
            <p:extLst>
              <p:ext uri="{DAA4B4D4-6D71-4841-9C94-3DE7FCFB9230}">
                <p14:media xmlns:p14="http://schemas.microsoft.com/office/powerpoint/2010/main" r:embed="rId2">
                  <p14:trim st="395"/>
                </p14:media>
              </p:ext>
            </p:extLst>
          </p:nvPr>
        </p:nvPicPr>
        <p:blipFill>
          <a:blip r:embed="rId5"/>
          <a:stretch>
            <a:fillRect/>
          </a:stretch>
        </p:blipFill>
        <p:spPr>
          <a:xfrm>
            <a:off x="4257222" y="1846606"/>
            <a:ext cx="406400" cy="406400"/>
          </a:xfrm>
          <a:prstGeom prst="rect">
            <a:avLst/>
          </a:prstGeom>
        </p:spPr>
      </p:pic>
    </p:spTree>
    <p:extLst>
      <p:ext uri="{BB962C8B-B14F-4D97-AF65-F5344CB8AC3E}">
        <p14:creationId xmlns:p14="http://schemas.microsoft.com/office/powerpoint/2010/main" val="295124919"/>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930"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xit" presetSubtype="0" fill="hold" grpId="1" nodeType="withEffect">
                                  <p:stCondLst>
                                    <p:cond delay="450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grpId="0" nodeType="withEffect">
                                  <p:stCondLst>
                                    <p:cond delay="55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xit" presetSubtype="0" fill="hold" grpId="1" nodeType="withEffect">
                                  <p:stCondLst>
                                    <p:cond delay="630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ntr" presetSubtype="0" fill="hold" grpId="0" nodeType="withEffect">
                                  <p:stCondLst>
                                    <p:cond delay="70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xit" presetSubtype="0" fill="hold" grpId="1" nodeType="withEffect">
                                  <p:stCondLst>
                                    <p:cond delay="770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par>
                                <p:cTn id="28" presetID="10" presetClass="entr" presetSubtype="0" fill="hold" grpId="0" nodeType="withEffect">
                                  <p:stCondLst>
                                    <p:cond delay="85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xit" presetSubtype="0" fill="hold" grpId="1" nodeType="withEffect">
                                  <p:stCondLst>
                                    <p:cond delay="900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ntr" presetSubtype="0" fill="hold" grpId="0" nodeType="withEffect">
                                  <p:stCondLst>
                                    <p:cond delay="55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3"/>
                </p:tgtEl>
              </p:cMediaNode>
            </p:audio>
          </p:childTnLst>
        </p:cTn>
      </p:par>
    </p:tnLst>
    <p:bldLst>
      <p:bldP spid="13" grpId="0" animBg="1"/>
      <p:bldP spid="13" grpId="1" animBg="1"/>
      <p:bldP spid="15" grpId="0" animBg="1"/>
      <p:bldP spid="15" grpId="1" animBg="1"/>
      <p:bldP spid="16" grpId="0" animBg="1"/>
      <p:bldP spid="16" grpId="1" animBg="1"/>
      <p:bldP spid="18" grpId="0" animBg="1"/>
      <p:bldP spid="18" grpId="1" animBg="1"/>
      <p:bldP spid="11"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3" name="Rectangle 12"/>
          <p:cNvSpPr/>
          <p:nvPr/>
        </p:nvSpPr>
        <p:spPr>
          <a:xfrm>
            <a:off x="1968823" y="3791063"/>
            <a:ext cx="7463497" cy="35276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968823" y="4451341"/>
            <a:ext cx="3802316" cy="1200329"/>
          </a:xfrm>
          <a:prstGeom prst="rect">
            <a:avLst/>
          </a:prstGeom>
          <a:solidFill>
            <a:srgbClr val="F29220">
              <a:alpha val="75000"/>
            </a:srgbClr>
          </a:solidFill>
        </p:spPr>
        <p:txBody>
          <a:bodyPr wrap="square" rtlCol="0">
            <a:spAutoFit/>
          </a:bodyPr>
          <a:lstStyle/>
          <a:p>
            <a:r>
              <a:rPr lang="en-US" dirty="0">
                <a:solidFill>
                  <a:schemeClr val="bg1"/>
                </a:solidFill>
              </a:rPr>
              <a:t>The </a:t>
            </a:r>
            <a:r>
              <a:rPr lang="en-US" dirty="0" smtClean="0">
                <a:solidFill>
                  <a:schemeClr val="bg1"/>
                </a:solidFill>
              </a:rPr>
              <a:t>Patient </a:t>
            </a:r>
            <a:r>
              <a:rPr lang="en-US" dirty="0">
                <a:solidFill>
                  <a:schemeClr val="bg1"/>
                </a:solidFill>
              </a:rPr>
              <a:t>L</a:t>
            </a:r>
            <a:r>
              <a:rPr lang="en-US" dirty="0" smtClean="0">
                <a:solidFill>
                  <a:schemeClr val="bg1"/>
                </a:solidFill>
              </a:rPr>
              <a:t>ist shows the </a:t>
            </a:r>
            <a:r>
              <a:rPr lang="en-US" dirty="0">
                <a:solidFill>
                  <a:schemeClr val="bg1"/>
                </a:solidFill>
              </a:rPr>
              <a:t>patient’s record request in process once eHealth Technologies has begun to send back related records or messages</a:t>
            </a:r>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25">
            <a:hlinkClick r:id="" action="ppaction://media"/>
          </p:cNvPr>
          <p:cNvPicPr>
            <a:picLocks noChangeAspect="1"/>
          </p:cNvPicPr>
          <p:nvPr>
            <a:audioFile r:link="rId1"/>
            <p:extLst>
              <p:ext uri="{DAA4B4D4-6D71-4841-9C94-3DE7FCFB9230}">
                <p14:media xmlns:p14="http://schemas.microsoft.com/office/powerpoint/2010/main" r:embed="rId2">
                  <p14:trim st="373" end="379.25"/>
                </p14:media>
              </p:ext>
            </p:extLst>
          </p:nvPr>
        </p:nvPicPr>
        <p:blipFill>
          <a:blip r:embed="rId5"/>
          <a:stretch>
            <a:fillRect/>
          </a:stretch>
        </p:blipFill>
        <p:spPr>
          <a:xfrm>
            <a:off x="8535307" y="5171790"/>
            <a:ext cx="406400" cy="406400"/>
          </a:xfrm>
          <a:prstGeom prst="rect">
            <a:avLst/>
          </a:prstGeom>
        </p:spPr>
      </p:pic>
    </p:spTree>
    <p:extLst>
      <p:ext uri="{BB962C8B-B14F-4D97-AF65-F5344CB8AC3E}">
        <p14:creationId xmlns:p14="http://schemas.microsoft.com/office/powerpoint/2010/main" val="1253475711"/>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40"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13"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5" name="Rectangle 14"/>
          <p:cNvSpPr/>
          <p:nvPr/>
        </p:nvSpPr>
        <p:spPr>
          <a:xfrm>
            <a:off x="1957937" y="3618816"/>
            <a:ext cx="6957462" cy="15773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57937" y="4451341"/>
            <a:ext cx="3802316" cy="646331"/>
          </a:xfrm>
          <a:prstGeom prst="rect">
            <a:avLst/>
          </a:prstGeom>
          <a:solidFill>
            <a:srgbClr val="F29220">
              <a:alpha val="75000"/>
            </a:srgbClr>
          </a:solidFill>
        </p:spPr>
        <p:txBody>
          <a:bodyPr wrap="square" rtlCol="0">
            <a:spAutoFit/>
          </a:bodyPr>
          <a:lstStyle/>
          <a:p>
            <a:r>
              <a:rPr lang="en-US" dirty="0">
                <a:solidFill>
                  <a:schemeClr val="bg1"/>
                </a:solidFill>
              </a:rPr>
              <a:t>The information </a:t>
            </a:r>
            <a:r>
              <a:rPr lang="en-US" dirty="0" smtClean="0">
                <a:solidFill>
                  <a:schemeClr val="bg1"/>
                </a:solidFill>
              </a:rPr>
              <a:t>is sortable via  </a:t>
            </a:r>
            <a:r>
              <a:rPr lang="en-US" dirty="0">
                <a:solidFill>
                  <a:schemeClr val="bg1"/>
                </a:solidFill>
              </a:rPr>
              <a:t>individual table </a:t>
            </a:r>
            <a:r>
              <a:rPr lang="en-US" dirty="0" smtClean="0">
                <a:solidFill>
                  <a:schemeClr val="bg1"/>
                </a:solidFill>
              </a:rPr>
              <a:t>headings</a:t>
            </a:r>
            <a:endParaRPr lang="en-US" dirty="0">
              <a:solidFill>
                <a:schemeClr val="bg1"/>
              </a:solidFill>
            </a:endParaRPr>
          </a:p>
        </p:txBody>
      </p:sp>
      <p:sp>
        <p:nvSpPr>
          <p:cNvPr id="5" name="Rectangle 4"/>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26">
            <a:hlinkClick r:id="" action="ppaction://media"/>
          </p:cNvPr>
          <p:cNvPicPr>
            <a:picLocks noChangeAspect="1"/>
          </p:cNvPicPr>
          <p:nvPr>
            <a:audioFile r:link="rId1"/>
            <p:extLst>
              <p:ext uri="{DAA4B4D4-6D71-4841-9C94-3DE7FCFB9230}">
                <p14:media xmlns:p14="http://schemas.microsoft.com/office/powerpoint/2010/main" r:embed="rId2">
                  <p14:trim st="435"/>
                </p14:media>
              </p:ext>
            </p:extLst>
          </p:nvPr>
        </p:nvPicPr>
        <p:blipFill>
          <a:blip r:embed="rId5"/>
          <a:stretch>
            <a:fillRect/>
          </a:stretch>
        </p:blipFill>
        <p:spPr>
          <a:xfrm>
            <a:off x="8643938" y="4921250"/>
            <a:ext cx="406400" cy="406400"/>
          </a:xfrm>
          <a:prstGeom prst="rect">
            <a:avLst/>
          </a:prstGeom>
        </p:spPr>
      </p:pic>
    </p:spTree>
    <p:extLst>
      <p:ext uri="{BB962C8B-B14F-4D97-AF65-F5344CB8AC3E}">
        <p14:creationId xmlns:p14="http://schemas.microsoft.com/office/powerpoint/2010/main" val="2241082631"/>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9"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1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Rectangle 6"/>
          <p:cNvSpPr/>
          <p:nvPr/>
        </p:nvSpPr>
        <p:spPr>
          <a:xfrm>
            <a:off x="4199491" y="3622445"/>
            <a:ext cx="629559" cy="15773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943100" y="4440020"/>
            <a:ext cx="3802316" cy="923330"/>
          </a:xfrm>
          <a:prstGeom prst="rect">
            <a:avLst/>
          </a:prstGeom>
          <a:solidFill>
            <a:srgbClr val="F29220">
              <a:alpha val="75000"/>
            </a:srgbClr>
          </a:solidFill>
        </p:spPr>
        <p:txBody>
          <a:bodyPr wrap="square" rtlCol="0">
            <a:spAutoFit/>
          </a:bodyPr>
          <a:lstStyle/>
          <a:p>
            <a:r>
              <a:rPr lang="en-US" dirty="0" smtClean="0">
                <a:solidFill>
                  <a:schemeClr val="bg1"/>
                </a:solidFill>
              </a:rPr>
              <a:t>For example, to sort </a:t>
            </a:r>
            <a:r>
              <a:rPr lang="en-US" dirty="0">
                <a:solidFill>
                  <a:schemeClr val="bg1"/>
                </a:solidFill>
              </a:rPr>
              <a:t>the patient records by their </a:t>
            </a:r>
            <a:r>
              <a:rPr lang="en-US" dirty="0" smtClean="0">
                <a:solidFill>
                  <a:schemeClr val="bg1"/>
                </a:solidFill>
              </a:rPr>
              <a:t>creation date</a:t>
            </a:r>
            <a:r>
              <a:rPr lang="en-US" dirty="0">
                <a:solidFill>
                  <a:schemeClr val="bg1"/>
                </a:solidFill>
              </a:rPr>
              <a:t>, simply click on the </a:t>
            </a:r>
            <a:r>
              <a:rPr lang="en-US" b="1" dirty="0">
                <a:solidFill>
                  <a:schemeClr val="bg1"/>
                </a:solidFill>
              </a:rPr>
              <a:t>Date Created</a:t>
            </a:r>
            <a:r>
              <a:rPr lang="en-US" dirty="0">
                <a:solidFill>
                  <a:schemeClr val="bg1"/>
                </a:solidFill>
              </a:rPr>
              <a:t> heading</a:t>
            </a:r>
          </a:p>
        </p:txBody>
      </p:sp>
      <p:pic>
        <p:nvPicPr>
          <p:cNvPr id="2" name="p_02_27">
            <a:hlinkClick r:id="" action="ppaction://media"/>
          </p:cNvPr>
          <p:cNvPicPr>
            <a:picLocks noChangeAspect="1"/>
          </p:cNvPicPr>
          <p:nvPr>
            <a:audioFile r:link="rId1"/>
            <p:extLst>
              <p:ext uri="{DAA4B4D4-6D71-4841-9C94-3DE7FCFB9230}">
                <p14:media xmlns:p14="http://schemas.microsoft.com/office/powerpoint/2010/main" r:embed="rId2">
                  <p14:trim st="451"/>
                </p14:media>
              </p:ext>
            </p:extLst>
          </p:nvPr>
        </p:nvPicPr>
        <p:blipFill>
          <a:blip r:embed="rId5"/>
          <a:stretch>
            <a:fillRect/>
          </a:stretch>
        </p:blipFill>
        <p:spPr>
          <a:xfrm>
            <a:off x="6335713" y="4964113"/>
            <a:ext cx="406400" cy="406400"/>
          </a:xfrm>
          <a:prstGeom prst="rect">
            <a:avLst/>
          </a:prstGeom>
        </p:spPr>
      </p:pic>
    </p:spTree>
    <p:extLst>
      <p:ext uri="{BB962C8B-B14F-4D97-AF65-F5344CB8AC3E}">
        <p14:creationId xmlns:p14="http://schemas.microsoft.com/office/powerpoint/2010/main" val="75802286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45"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grpId="0" nodeType="withEffect">
                                  <p:stCondLst>
                                    <p:cond delay="47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7"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3" name="Rectangle 12"/>
          <p:cNvSpPr/>
          <p:nvPr/>
        </p:nvSpPr>
        <p:spPr>
          <a:xfrm>
            <a:off x="1940163" y="2714598"/>
            <a:ext cx="1903561" cy="31931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200680" y="1719027"/>
            <a:ext cx="3802316" cy="923330"/>
          </a:xfrm>
          <a:prstGeom prst="rect">
            <a:avLst/>
          </a:prstGeom>
          <a:solidFill>
            <a:srgbClr val="F29220">
              <a:alpha val="75000"/>
            </a:srgbClr>
          </a:solidFill>
        </p:spPr>
        <p:txBody>
          <a:bodyPr wrap="square" rtlCol="0">
            <a:spAutoFit/>
          </a:bodyPr>
          <a:lstStyle/>
          <a:p>
            <a:r>
              <a:rPr lang="en-US" dirty="0">
                <a:solidFill>
                  <a:schemeClr val="bg1"/>
                </a:solidFill>
              </a:rPr>
              <a:t>You can also filter the information by choosing from the different view </a:t>
            </a:r>
            <a:r>
              <a:rPr lang="en-US" dirty="0" smtClean="0">
                <a:solidFill>
                  <a:schemeClr val="bg1"/>
                </a:solidFill>
              </a:rPr>
              <a:t>options of:</a:t>
            </a:r>
            <a:endParaRPr lang="en-US" dirty="0">
              <a:solidFill>
                <a:schemeClr val="bg1"/>
              </a:solidFill>
            </a:endParaRPr>
          </a:p>
        </p:txBody>
      </p:sp>
      <p:sp>
        <p:nvSpPr>
          <p:cNvPr id="5" name="Rectangle 4"/>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28">
            <a:hlinkClick r:id="" action="ppaction://media"/>
          </p:cNvPr>
          <p:cNvPicPr>
            <a:picLocks noChangeAspect="1"/>
          </p:cNvPicPr>
          <p:nvPr>
            <a:audioFile r:link="rId1"/>
            <p:extLst>
              <p:ext uri="{DAA4B4D4-6D71-4841-9C94-3DE7FCFB9230}">
                <p14:media xmlns:p14="http://schemas.microsoft.com/office/powerpoint/2010/main" r:embed="rId2">
                  <p14:trim st="464" end="357.875"/>
                </p14:media>
              </p:ext>
            </p:extLst>
          </p:nvPr>
        </p:nvPicPr>
        <p:blipFill>
          <a:blip r:embed="rId5"/>
          <a:stretch>
            <a:fillRect/>
          </a:stretch>
        </p:blipFill>
        <p:spPr>
          <a:xfrm>
            <a:off x="8480425" y="2155825"/>
            <a:ext cx="406400" cy="406400"/>
          </a:xfrm>
          <a:prstGeom prst="rect">
            <a:avLst/>
          </a:prstGeom>
        </p:spPr>
      </p:pic>
    </p:spTree>
    <p:extLst>
      <p:ext uri="{BB962C8B-B14F-4D97-AF65-F5344CB8AC3E}">
        <p14:creationId xmlns:p14="http://schemas.microsoft.com/office/powerpoint/2010/main" val="3379611778"/>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63" fill="hold"/>
                                        <p:tgtEl>
                                          <p:spTgt spid="2"/>
                                        </p:tgtEl>
                                      </p:cBhvr>
                                    </p:cmd>
                                  </p:childTnLst>
                                </p:cTn>
                              </p:par>
                              <p:par>
                                <p:cTn id="7" presetID="10" presetClass="entr" presetSubtype="0" fill="hold" grpId="0" nodeType="withEffect">
                                  <p:stCondLst>
                                    <p:cond delay="220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xit" presetSubtype="0" fill="hold" grpId="1" nodeType="withEffect">
                                  <p:stCondLst>
                                    <p:cond delay="390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2"/>
                </p:tgtEl>
              </p:cMediaNode>
            </p:audio>
          </p:childTnLst>
        </p:cTn>
      </p:par>
    </p:tnLst>
    <p:bldLst>
      <p:bldP spid="13" grpId="0" animBg="1"/>
      <p:bldP spid="13" grpId="1" animBg="1"/>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13" name="Rectangle 12"/>
          <p:cNvSpPr/>
          <p:nvPr/>
        </p:nvSpPr>
        <p:spPr>
          <a:xfrm>
            <a:off x="2160439" y="2813773"/>
            <a:ext cx="1589369" cy="17966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200680" y="1712495"/>
            <a:ext cx="3802316" cy="923330"/>
          </a:xfrm>
          <a:prstGeom prst="rect">
            <a:avLst/>
          </a:prstGeom>
          <a:solidFill>
            <a:srgbClr val="F29220">
              <a:alpha val="75000"/>
            </a:srgbClr>
          </a:solidFill>
        </p:spPr>
        <p:txBody>
          <a:bodyPr wrap="square" rtlCol="0">
            <a:spAutoFit/>
          </a:bodyPr>
          <a:lstStyle/>
          <a:p>
            <a:r>
              <a:rPr lang="en-US" dirty="0">
                <a:solidFill>
                  <a:schemeClr val="bg1"/>
                </a:solidFill>
              </a:rPr>
              <a:t>You can also filter the information by choosing from the different view </a:t>
            </a:r>
            <a:r>
              <a:rPr lang="en-US" dirty="0" smtClean="0">
                <a:solidFill>
                  <a:schemeClr val="bg1"/>
                </a:solidFill>
              </a:rPr>
              <a:t>options of: </a:t>
            </a:r>
            <a:r>
              <a:rPr lang="en-US" b="1" dirty="0" smtClean="0">
                <a:solidFill>
                  <a:schemeClr val="bg1"/>
                </a:solidFill>
              </a:rPr>
              <a:t>To Do</a:t>
            </a:r>
            <a:endParaRPr lang="en-US" b="1" dirty="0">
              <a:solidFill>
                <a:schemeClr val="bg1"/>
              </a:solidFill>
            </a:endParaRPr>
          </a:p>
        </p:txBody>
      </p:sp>
      <p:sp>
        <p:nvSpPr>
          <p:cNvPr id="5" name="TextBox 4"/>
          <p:cNvSpPr txBox="1"/>
          <p:nvPr/>
        </p:nvSpPr>
        <p:spPr>
          <a:xfrm>
            <a:off x="4200680" y="2635825"/>
            <a:ext cx="3802316" cy="1200329"/>
          </a:xfrm>
          <a:prstGeom prst="rect">
            <a:avLst/>
          </a:prstGeom>
          <a:solidFill>
            <a:srgbClr val="F29220">
              <a:alpha val="75000"/>
            </a:srgbClr>
          </a:solidFill>
        </p:spPr>
        <p:txBody>
          <a:bodyPr wrap="square" rtlCol="0">
            <a:spAutoFit/>
          </a:bodyPr>
          <a:lstStyle/>
          <a:p>
            <a:pPr marL="285750" indent="-285750">
              <a:buFont typeface="Arial" panose="020B0604020202020204" pitchFamily="34" charset="0"/>
              <a:buChar char="•"/>
            </a:pPr>
            <a:r>
              <a:rPr lang="en-US" dirty="0" smtClean="0">
                <a:solidFill>
                  <a:schemeClr val="bg1"/>
                </a:solidFill>
              </a:rPr>
              <a:t>Includes </a:t>
            </a:r>
            <a:r>
              <a:rPr lang="en-US" dirty="0">
                <a:solidFill>
                  <a:schemeClr val="bg1"/>
                </a:solidFill>
              </a:rPr>
              <a:t>any action required patients, or updated patients who have new records or messages available</a:t>
            </a:r>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29">
            <a:hlinkClick r:id="" action="ppaction://media"/>
          </p:cNvPr>
          <p:cNvPicPr>
            <a:picLocks noChangeAspect="1"/>
          </p:cNvPicPr>
          <p:nvPr>
            <a:audioFile r:link="rId1"/>
            <p:extLst>
              <p:ext uri="{DAA4B4D4-6D71-4841-9C94-3DE7FCFB9230}">
                <p14:media xmlns:p14="http://schemas.microsoft.com/office/powerpoint/2010/main" r:embed="rId2">
                  <p14:trim st="495" end="306.5"/>
                </p14:media>
              </p:ext>
            </p:extLst>
          </p:nvPr>
        </p:nvPicPr>
        <p:blipFill>
          <a:blip r:embed="rId5"/>
          <a:stretch>
            <a:fillRect/>
          </a:stretch>
        </p:blipFill>
        <p:spPr>
          <a:xfrm>
            <a:off x="8567738" y="2122488"/>
            <a:ext cx="406400" cy="406400"/>
          </a:xfrm>
          <a:prstGeom prst="rect">
            <a:avLst/>
          </a:prstGeom>
        </p:spPr>
      </p:pic>
    </p:spTree>
    <p:extLst>
      <p:ext uri="{BB962C8B-B14F-4D97-AF65-F5344CB8AC3E}">
        <p14:creationId xmlns:p14="http://schemas.microsoft.com/office/powerpoint/2010/main" val="83635501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13" name="Rectangle 12"/>
          <p:cNvSpPr/>
          <p:nvPr/>
        </p:nvSpPr>
        <p:spPr>
          <a:xfrm>
            <a:off x="2163685" y="2970004"/>
            <a:ext cx="1593668" cy="17487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200680" y="1712495"/>
            <a:ext cx="3802316" cy="923330"/>
          </a:xfrm>
          <a:prstGeom prst="rect">
            <a:avLst/>
          </a:prstGeom>
          <a:solidFill>
            <a:srgbClr val="F29220">
              <a:alpha val="75000"/>
            </a:srgbClr>
          </a:solidFill>
        </p:spPr>
        <p:txBody>
          <a:bodyPr wrap="square" rtlCol="0">
            <a:spAutoFit/>
          </a:bodyPr>
          <a:lstStyle/>
          <a:p>
            <a:r>
              <a:rPr lang="en-US" dirty="0">
                <a:solidFill>
                  <a:schemeClr val="bg1"/>
                </a:solidFill>
              </a:rPr>
              <a:t>You can also filter the information by choosing from the different view </a:t>
            </a:r>
            <a:r>
              <a:rPr lang="en-US" dirty="0" smtClean="0">
                <a:solidFill>
                  <a:schemeClr val="bg1"/>
                </a:solidFill>
              </a:rPr>
              <a:t>options of: </a:t>
            </a:r>
            <a:r>
              <a:rPr lang="en-US" b="1" dirty="0" smtClean="0">
                <a:solidFill>
                  <a:schemeClr val="bg1"/>
                </a:solidFill>
              </a:rPr>
              <a:t>Created Today</a:t>
            </a:r>
            <a:endParaRPr lang="en-US" b="1" dirty="0">
              <a:solidFill>
                <a:schemeClr val="bg1"/>
              </a:solidFill>
            </a:endParaRPr>
          </a:p>
        </p:txBody>
      </p:sp>
      <p:sp>
        <p:nvSpPr>
          <p:cNvPr id="5" name="TextBox 4"/>
          <p:cNvSpPr txBox="1"/>
          <p:nvPr/>
        </p:nvSpPr>
        <p:spPr>
          <a:xfrm>
            <a:off x="4200680" y="2635825"/>
            <a:ext cx="3802316" cy="646331"/>
          </a:xfrm>
          <a:prstGeom prst="rect">
            <a:avLst/>
          </a:prstGeom>
          <a:solidFill>
            <a:srgbClr val="F29220">
              <a:alpha val="75000"/>
            </a:srgbClr>
          </a:solidFill>
        </p:spPr>
        <p:txBody>
          <a:bodyPr wrap="square" rtlCol="0">
            <a:spAutoFit/>
          </a:bodyPr>
          <a:lstStyle/>
          <a:p>
            <a:pPr marL="285750" indent="-285750">
              <a:buFont typeface="Arial" panose="020B0604020202020204" pitchFamily="34" charset="0"/>
              <a:buChar char="•"/>
            </a:pPr>
            <a:r>
              <a:rPr lang="en-US" dirty="0" smtClean="0">
                <a:solidFill>
                  <a:schemeClr val="bg1"/>
                </a:solidFill>
              </a:rPr>
              <a:t>Shows </a:t>
            </a:r>
            <a:r>
              <a:rPr lang="en-US" dirty="0">
                <a:solidFill>
                  <a:schemeClr val="bg1"/>
                </a:solidFill>
              </a:rPr>
              <a:t>any patient record requests submitted to the </a:t>
            </a:r>
            <a:r>
              <a:rPr lang="en-US" b="1" dirty="0">
                <a:solidFill>
                  <a:schemeClr val="bg1"/>
                </a:solidFill>
              </a:rPr>
              <a:t>RMS</a:t>
            </a:r>
            <a:r>
              <a:rPr lang="en-US" dirty="0">
                <a:solidFill>
                  <a:schemeClr val="bg1"/>
                </a:solidFill>
              </a:rPr>
              <a:t> portal today</a:t>
            </a:r>
          </a:p>
        </p:txBody>
      </p:sp>
      <p:pic>
        <p:nvPicPr>
          <p:cNvPr id="2" name="p_02_30">
            <a:hlinkClick r:id="" action="ppaction://media"/>
          </p:cNvPr>
          <p:cNvPicPr>
            <a:picLocks noChangeAspect="1"/>
          </p:cNvPicPr>
          <p:nvPr>
            <a:audioFile r:link="rId1"/>
            <p:extLst>
              <p:ext uri="{DAA4B4D4-6D71-4841-9C94-3DE7FCFB9230}">
                <p14:media xmlns:p14="http://schemas.microsoft.com/office/powerpoint/2010/main" r:embed="rId2">
                  <p14:trim st="459" end="341.625"/>
                </p14:media>
              </p:ext>
            </p:extLst>
          </p:nvPr>
        </p:nvPicPr>
        <p:blipFill>
          <a:blip r:embed="rId5"/>
          <a:stretch>
            <a:fillRect/>
          </a:stretch>
        </p:blipFill>
        <p:spPr>
          <a:xfrm>
            <a:off x="8567738" y="2144713"/>
            <a:ext cx="406400" cy="406400"/>
          </a:xfrm>
          <a:prstGeom prst="rect">
            <a:avLst/>
          </a:prstGeom>
        </p:spPr>
      </p:pic>
    </p:spTree>
    <p:extLst>
      <p:ext uri="{BB962C8B-B14F-4D97-AF65-F5344CB8AC3E}">
        <p14:creationId xmlns:p14="http://schemas.microsoft.com/office/powerpoint/2010/main" val="140854028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13" name="Rectangle 12"/>
          <p:cNvSpPr/>
          <p:nvPr/>
        </p:nvSpPr>
        <p:spPr>
          <a:xfrm>
            <a:off x="2149553" y="3123111"/>
            <a:ext cx="1603297" cy="17961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200680" y="1712495"/>
            <a:ext cx="3802316" cy="923330"/>
          </a:xfrm>
          <a:prstGeom prst="rect">
            <a:avLst/>
          </a:prstGeom>
          <a:solidFill>
            <a:srgbClr val="F29220">
              <a:alpha val="75000"/>
            </a:srgbClr>
          </a:solidFill>
        </p:spPr>
        <p:txBody>
          <a:bodyPr wrap="square" rtlCol="0">
            <a:spAutoFit/>
          </a:bodyPr>
          <a:lstStyle/>
          <a:p>
            <a:r>
              <a:rPr lang="en-US" dirty="0">
                <a:solidFill>
                  <a:schemeClr val="bg1"/>
                </a:solidFill>
              </a:rPr>
              <a:t>You can also filter the information by choosing from the different view </a:t>
            </a:r>
            <a:r>
              <a:rPr lang="en-US" dirty="0" smtClean="0">
                <a:solidFill>
                  <a:schemeClr val="bg1"/>
                </a:solidFill>
              </a:rPr>
              <a:t>options of: </a:t>
            </a:r>
            <a:r>
              <a:rPr lang="en-US" b="1" dirty="0" smtClean="0">
                <a:solidFill>
                  <a:schemeClr val="bg1"/>
                </a:solidFill>
              </a:rPr>
              <a:t>Incomplete</a:t>
            </a:r>
            <a:endParaRPr lang="en-US" b="1" dirty="0">
              <a:solidFill>
                <a:schemeClr val="bg1"/>
              </a:solidFill>
            </a:endParaRPr>
          </a:p>
        </p:txBody>
      </p:sp>
      <p:sp>
        <p:nvSpPr>
          <p:cNvPr id="5" name="TextBox 4"/>
          <p:cNvSpPr txBox="1"/>
          <p:nvPr/>
        </p:nvSpPr>
        <p:spPr>
          <a:xfrm>
            <a:off x="4200680" y="2635825"/>
            <a:ext cx="3802316" cy="646331"/>
          </a:xfrm>
          <a:prstGeom prst="rect">
            <a:avLst/>
          </a:prstGeom>
          <a:solidFill>
            <a:srgbClr val="F29220">
              <a:alpha val="75000"/>
            </a:srgbClr>
          </a:solidFill>
        </p:spPr>
        <p:txBody>
          <a:bodyPr wrap="square" rtlCol="0">
            <a:spAutoFit/>
          </a:bodyPr>
          <a:lstStyle/>
          <a:p>
            <a:pPr marL="285750" indent="-285750">
              <a:buFont typeface="Arial" panose="020B0604020202020204" pitchFamily="34" charset="0"/>
              <a:buChar char="•"/>
            </a:pPr>
            <a:r>
              <a:rPr lang="en-US" dirty="0" smtClean="0">
                <a:solidFill>
                  <a:schemeClr val="bg1"/>
                </a:solidFill>
              </a:rPr>
              <a:t>Shows </a:t>
            </a:r>
            <a:r>
              <a:rPr lang="en-US" dirty="0">
                <a:solidFill>
                  <a:schemeClr val="bg1"/>
                </a:solidFill>
              </a:rPr>
              <a:t>all requests started, but incomplete</a:t>
            </a:r>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31">
            <a:hlinkClick r:id="" action="ppaction://media"/>
          </p:cNvPr>
          <p:cNvPicPr>
            <a:picLocks noChangeAspect="1"/>
          </p:cNvPicPr>
          <p:nvPr>
            <a:audioFile r:link="rId1"/>
            <p:extLst>
              <p:ext uri="{DAA4B4D4-6D71-4841-9C94-3DE7FCFB9230}">
                <p14:media xmlns:p14="http://schemas.microsoft.com/office/powerpoint/2010/main" r:embed="rId2">
                  <p14:trim st="463" end="234.0625"/>
                </p14:media>
              </p:ext>
            </p:extLst>
          </p:nvPr>
        </p:nvPicPr>
        <p:blipFill>
          <a:blip r:embed="rId5"/>
          <a:stretch>
            <a:fillRect/>
          </a:stretch>
        </p:blipFill>
        <p:spPr>
          <a:xfrm>
            <a:off x="8632825" y="2189163"/>
            <a:ext cx="406400" cy="406400"/>
          </a:xfrm>
          <a:prstGeom prst="rect">
            <a:avLst/>
          </a:prstGeom>
        </p:spPr>
      </p:pic>
    </p:spTree>
    <p:extLst>
      <p:ext uri="{BB962C8B-B14F-4D97-AF65-F5344CB8AC3E}">
        <p14:creationId xmlns:p14="http://schemas.microsoft.com/office/powerpoint/2010/main" val="332933180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13" name="Rectangle 12"/>
          <p:cNvSpPr/>
          <p:nvPr/>
        </p:nvSpPr>
        <p:spPr>
          <a:xfrm>
            <a:off x="2163160" y="3279239"/>
            <a:ext cx="1592411" cy="17860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200680" y="1712495"/>
            <a:ext cx="3802316" cy="923330"/>
          </a:xfrm>
          <a:prstGeom prst="rect">
            <a:avLst/>
          </a:prstGeom>
          <a:solidFill>
            <a:srgbClr val="F29220">
              <a:alpha val="75000"/>
            </a:srgbClr>
          </a:solidFill>
        </p:spPr>
        <p:txBody>
          <a:bodyPr wrap="square" rtlCol="0">
            <a:spAutoFit/>
          </a:bodyPr>
          <a:lstStyle/>
          <a:p>
            <a:r>
              <a:rPr lang="en-US" dirty="0">
                <a:solidFill>
                  <a:schemeClr val="bg1"/>
                </a:solidFill>
              </a:rPr>
              <a:t>You can also filter the information by choosing from the different view </a:t>
            </a:r>
            <a:r>
              <a:rPr lang="en-US" dirty="0" smtClean="0">
                <a:solidFill>
                  <a:schemeClr val="bg1"/>
                </a:solidFill>
              </a:rPr>
              <a:t>options of: </a:t>
            </a:r>
            <a:r>
              <a:rPr lang="en-US" b="1" dirty="0" smtClean="0">
                <a:solidFill>
                  <a:schemeClr val="bg1"/>
                </a:solidFill>
              </a:rPr>
              <a:t>Action Required</a:t>
            </a:r>
            <a:endParaRPr lang="en-US" b="1" dirty="0">
              <a:solidFill>
                <a:schemeClr val="bg1"/>
              </a:solidFill>
            </a:endParaRPr>
          </a:p>
        </p:txBody>
      </p:sp>
      <p:sp>
        <p:nvSpPr>
          <p:cNvPr id="5" name="TextBox 4"/>
          <p:cNvSpPr txBox="1"/>
          <p:nvPr/>
        </p:nvSpPr>
        <p:spPr>
          <a:xfrm>
            <a:off x="4200680" y="2635825"/>
            <a:ext cx="3802316" cy="1477328"/>
          </a:xfrm>
          <a:prstGeom prst="rect">
            <a:avLst/>
          </a:prstGeom>
          <a:solidFill>
            <a:srgbClr val="F29220">
              <a:alpha val="75000"/>
            </a:srgbClr>
          </a:solidFill>
        </p:spPr>
        <p:txBody>
          <a:bodyPr wrap="square" rtlCol="0">
            <a:spAutoFit/>
          </a:bodyPr>
          <a:lstStyle/>
          <a:p>
            <a:pPr marL="285750" indent="-285750">
              <a:buFont typeface="Arial" panose="020B0604020202020204" pitchFamily="34" charset="0"/>
              <a:buChar char="•"/>
            </a:pPr>
            <a:r>
              <a:rPr lang="en-US" dirty="0" smtClean="0">
                <a:solidFill>
                  <a:schemeClr val="bg1"/>
                </a:solidFill>
              </a:rPr>
              <a:t>Shows </a:t>
            </a:r>
            <a:r>
              <a:rPr lang="en-US" dirty="0">
                <a:solidFill>
                  <a:schemeClr val="bg1"/>
                </a:solidFill>
              </a:rPr>
              <a:t>only patients’ record </a:t>
            </a:r>
            <a:r>
              <a:rPr lang="en-US" dirty="0" smtClean="0">
                <a:solidFill>
                  <a:schemeClr val="bg1"/>
                </a:solidFill>
              </a:rPr>
              <a:t>requests </a:t>
            </a:r>
            <a:r>
              <a:rPr lang="en-US" dirty="0">
                <a:solidFill>
                  <a:schemeClr val="bg1"/>
                </a:solidFill>
              </a:rPr>
              <a:t>where an action is </a:t>
            </a:r>
            <a:r>
              <a:rPr lang="en-US" dirty="0" smtClean="0">
                <a:solidFill>
                  <a:schemeClr val="bg1"/>
                </a:solidFill>
              </a:rPr>
              <a:t>required (patients </a:t>
            </a:r>
            <a:r>
              <a:rPr lang="en-US" dirty="0">
                <a:solidFill>
                  <a:schemeClr val="bg1"/>
                </a:solidFill>
              </a:rPr>
              <a:t>where eHealth Technologies has hit a stopping </a:t>
            </a:r>
            <a:r>
              <a:rPr lang="en-US" dirty="0" smtClean="0">
                <a:solidFill>
                  <a:schemeClr val="bg1"/>
                </a:solidFill>
              </a:rPr>
              <a:t>point </a:t>
            </a:r>
            <a:r>
              <a:rPr lang="en-US" dirty="0">
                <a:solidFill>
                  <a:schemeClr val="bg1"/>
                </a:solidFill>
              </a:rPr>
              <a:t>on a </a:t>
            </a:r>
            <a:r>
              <a:rPr lang="en-US" dirty="0" smtClean="0">
                <a:solidFill>
                  <a:schemeClr val="bg1"/>
                </a:solidFill>
              </a:rPr>
              <a:t>request)</a:t>
            </a:r>
            <a:endParaRPr lang="en-US" dirty="0">
              <a:solidFill>
                <a:schemeClr val="bg1"/>
              </a:solidFill>
            </a:endParaRPr>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32">
            <a:hlinkClick r:id="" action="ppaction://media"/>
          </p:cNvPr>
          <p:cNvPicPr>
            <a:picLocks noChangeAspect="1"/>
          </p:cNvPicPr>
          <p:nvPr>
            <a:audioFile r:link="rId1"/>
            <p:extLst>
              <p:ext uri="{DAA4B4D4-6D71-4841-9C94-3DE7FCFB9230}">
                <p14:media xmlns:p14="http://schemas.microsoft.com/office/powerpoint/2010/main" r:embed="rId2">
                  <p14:trim st="414" end="287.1875"/>
                </p14:media>
              </p:ext>
            </p:extLst>
          </p:nvPr>
        </p:nvPicPr>
        <p:blipFill>
          <a:blip r:embed="rId5"/>
          <a:stretch>
            <a:fillRect/>
          </a:stretch>
        </p:blipFill>
        <p:spPr>
          <a:xfrm>
            <a:off x="8395247" y="1846606"/>
            <a:ext cx="406400" cy="406400"/>
          </a:xfrm>
          <a:prstGeom prst="rect">
            <a:avLst/>
          </a:prstGeom>
        </p:spPr>
      </p:pic>
    </p:spTree>
    <p:extLst>
      <p:ext uri="{BB962C8B-B14F-4D97-AF65-F5344CB8AC3E}">
        <p14:creationId xmlns:p14="http://schemas.microsoft.com/office/powerpoint/2010/main" val="275477774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8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13" name="Rectangle 12"/>
          <p:cNvSpPr/>
          <p:nvPr/>
        </p:nvSpPr>
        <p:spPr>
          <a:xfrm>
            <a:off x="2152274" y="3444457"/>
            <a:ext cx="1603297" cy="17326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200680" y="1712495"/>
            <a:ext cx="3802316" cy="923330"/>
          </a:xfrm>
          <a:prstGeom prst="rect">
            <a:avLst/>
          </a:prstGeom>
          <a:solidFill>
            <a:srgbClr val="F29220">
              <a:alpha val="75000"/>
            </a:srgbClr>
          </a:solidFill>
        </p:spPr>
        <p:txBody>
          <a:bodyPr wrap="square" rtlCol="0">
            <a:spAutoFit/>
          </a:bodyPr>
          <a:lstStyle/>
          <a:p>
            <a:r>
              <a:rPr lang="en-US" dirty="0">
                <a:solidFill>
                  <a:schemeClr val="bg1"/>
                </a:solidFill>
              </a:rPr>
              <a:t>You can also filter the information by choosing from the different view </a:t>
            </a:r>
            <a:r>
              <a:rPr lang="en-US" dirty="0" smtClean="0">
                <a:solidFill>
                  <a:schemeClr val="bg1"/>
                </a:solidFill>
              </a:rPr>
              <a:t>options of: </a:t>
            </a:r>
            <a:r>
              <a:rPr lang="en-US" b="1" dirty="0" smtClean="0">
                <a:solidFill>
                  <a:schemeClr val="bg1"/>
                </a:solidFill>
              </a:rPr>
              <a:t>All Patients</a:t>
            </a:r>
            <a:endParaRPr lang="en-US" b="1" dirty="0">
              <a:solidFill>
                <a:schemeClr val="bg1"/>
              </a:solidFill>
            </a:endParaRPr>
          </a:p>
        </p:txBody>
      </p:sp>
      <p:sp>
        <p:nvSpPr>
          <p:cNvPr id="5" name="TextBox 4"/>
          <p:cNvSpPr txBox="1"/>
          <p:nvPr/>
        </p:nvSpPr>
        <p:spPr>
          <a:xfrm>
            <a:off x="4200680" y="2635825"/>
            <a:ext cx="3802316" cy="369332"/>
          </a:xfrm>
          <a:prstGeom prst="rect">
            <a:avLst/>
          </a:prstGeom>
          <a:solidFill>
            <a:srgbClr val="F29220">
              <a:alpha val="75000"/>
            </a:srgbClr>
          </a:solidFill>
        </p:spPr>
        <p:txBody>
          <a:bodyPr wrap="square" rtlCol="0">
            <a:spAutoFit/>
          </a:bodyPr>
          <a:lstStyle/>
          <a:p>
            <a:pPr marL="285750" indent="-285750">
              <a:buFont typeface="Arial" panose="020B0604020202020204" pitchFamily="34" charset="0"/>
              <a:buChar char="•"/>
            </a:pPr>
            <a:r>
              <a:rPr lang="en-US" dirty="0" smtClean="0">
                <a:solidFill>
                  <a:schemeClr val="bg1"/>
                </a:solidFill>
              </a:rPr>
              <a:t>Shows </a:t>
            </a:r>
            <a:r>
              <a:rPr lang="en-US" dirty="0">
                <a:solidFill>
                  <a:schemeClr val="bg1"/>
                </a:solidFill>
              </a:rPr>
              <a:t>the last 90 days of requests</a:t>
            </a:r>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33">
            <a:hlinkClick r:id="" action="ppaction://media"/>
          </p:cNvPr>
          <p:cNvPicPr>
            <a:picLocks noChangeAspect="1"/>
          </p:cNvPicPr>
          <p:nvPr>
            <a:audioFile r:link="rId1"/>
            <p:extLst>
              <p:ext uri="{DAA4B4D4-6D71-4841-9C94-3DE7FCFB9230}">
                <p14:media xmlns:p14="http://schemas.microsoft.com/office/powerpoint/2010/main" r:embed="rId2">
                  <p14:trim st="477" end="307.0625"/>
                </p14:media>
              </p:ext>
            </p:extLst>
          </p:nvPr>
        </p:nvPicPr>
        <p:blipFill>
          <a:blip r:embed="rId5"/>
          <a:stretch>
            <a:fillRect/>
          </a:stretch>
        </p:blipFill>
        <p:spPr>
          <a:xfrm>
            <a:off x="8599488" y="2014538"/>
            <a:ext cx="406400" cy="406400"/>
          </a:xfrm>
          <a:prstGeom prst="rect">
            <a:avLst/>
          </a:prstGeom>
        </p:spPr>
      </p:pic>
    </p:spTree>
    <p:extLst>
      <p:ext uri="{BB962C8B-B14F-4D97-AF65-F5344CB8AC3E}">
        <p14:creationId xmlns:p14="http://schemas.microsoft.com/office/powerpoint/2010/main" val="225048343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hlinkClick r:id="rId2" action="ppaction://hlinksldjump">
              <a:snd r:embed="rId3" name="whoosh.wav"/>
            </a:hlinkClick>
            <a:hlinkHover r:id="" action="ppaction://noaction" highlightClick="1">
              <a:snd r:embed="rId4" name="click.wav"/>
            </a:hlinkHover>
          </p:cNvPr>
          <p:cNvSpPr txBox="1">
            <a:spLocks/>
          </p:cNvSpPr>
          <p:nvPr/>
        </p:nvSpPr>
        <p:spPr>
          <a:xfrm>
            <a:off x="2831318" y="2971800"/>
            <a:ext cx="6558213" cy="675028"/>
          </a:xfrm>
          <a:prstGeom prst="rect">
            <a:avLst/>
          </a:prstGeom>
        </p:spPr>
        <p:txBody>
          <a:bodyPr vert="horz" lIns="91440" tIns="9144" rIns="274320" bIns="91440" rtlCol="0" anchor="ctr" anchorCtr="1">
            <a:no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ctr">
              <a:lnSpc>
                <a:spcPct val="100000"/>
              </a:lnSpc>
            </a:pPr>
            <a:r>
              <a:rPr lang="en-US" dirty="0" smtClean="0">
                <a:solidFill>
                  <a:schemeClr val="bg1"/>
                </a:solidFill>
              </a:rPr>
              <a:t>  First time viewers click here to begin</a:t>
            </a: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sp>
        <p:nvSpPr>
          <p:cNvPr id="7" name="Title 1">
            <a:hlinkClick r:id="" action="ppaction://hlinkshowjump?jump=nextslide">
              <a:snd r:embed="rId3" name="whoosh.wav"/>
            </a:hlinkClick>
            <a:hlinkHover r:id="" action="ppaction://noaction" highlightClick="1">
              <a:snd r:embed="rId4" name="click.wav"/>
            </a:hlinkHover>
          </p:cNvPr>
          <p:cNvSpPr txBox="1">
            <a:spLocks/>
          </p:cNvSpPr>
          <p:nvPr/>
        </p:nvSpPr>
        <p:spPr>
          <a:xfrm>
            <a:off x="3936999" y="4268058"/>
            <a:ext cx="4326467" cy="422475"/>
          </a:xfrm>
          <a:prstGeom prst="rect">
            <a:avLst/>
          </a:prstGeom>
        </p:spPr>
        <p:txBody>
          <a:bodyPr vert="horz" lIns="91440" tIns="0" rIns="274320" bIns="45720" rtlCol="0" anchor="ctr" anchorCtr="1">
            <a:no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algn="ctr">
              <a:lnSpc>
                <a:spcPct val="100000"/>
              </a:lnSpc>
            </a:pPr>
            <a:r>
              <a:rPr lang="en-US" sz="1800" dirty="0" smtClean="0">
                <a:solidFill>
                  <a:schemeClr val="tx1">
                    <a:lumMod val="50000"/>
                    <a:lumOff val="50000"/>
                  </a:schemeClr>
                </a:solidFill>
              </a:rPr>
              <a:t>   (Click here to resume a previous session)</a:t>
            </a:r>
          </a:p>
        </p:txBody>
      </p:sp>
    </p:spTree>
    <p:extLst>
      <p:ext uri="{BB962C8B-B14F-4D97-AF65-F5344CB8AC3E}">
        <p14:creationId xmlns:p14="http://schemas.microsoft.com/office/powerpoint/2010/main" val="6440503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13" name="Rectangle 12"/>
          <p:cNvSpPr/>
          <p:nvPr/>
        </p:nvSpPr>
        <p:spPr>
          <a:xfrm>
            <a:off x="2154996" y="3602982"/>
            <a:ext cx="1606018" cy="17326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200680" y="1712495"/>
            <a:ext cx="3802316" cy="923330"/>
          </a:xfrm>
          <a:prstGeom prst="rect">
            <a:avLst/>
          </a:prstGeom>
          <a:solidFill>
            <a:srgbClr val="F29220">
              <a:alpha val="75000"/>
            </a:srgbClr>
          </a:solidFill>
        </p:spPr>
        <p:txBody>
          <a:bodyPr wrap="square" rtlCol="0">
            <a:spAutoFit/>
          </a:bodyPr>
          <a:lstStyle/>
          <a:p>
            <a:r>
              <a:rPr lang="en-US" dirty="0">
                <a:solidFill>
                  <a:schemeClr val="bg1"/>
                </a:solidFill>
              </a:rPr>
              <a:t>You can also filter the information by choosing from the different view </a:t>
            </a:r>
            <a:r>
              <a:rPr lang="en-US" dirty="0" smtClean="0">
                <a:solidFill>
                  <a:schemeClr val="bg1"/>
                </a:solidFill>
              </a:rPr>
              <a:t>options of: </a:t>
            </a:r>
            <a:r>
              <a:rPr lang="en-US" b="1" dirty="0" smtClean="0">
                <a:solidFill>
                  <a:schemeClr val="bg1"/>
                </a:solidFill>
              </a:rPr>
              <a:t>Intakes Received Today</a:t>
            </a:r>
            <a:endParaRPr lang="en-US" b="1" dirty="0">
              <a:solidFill>
                <a:schemeClr val="bg1"/>
              </a:solidFill>
            </a:endParaRPr>
          </a:p>
        </p:txBody>
      </p:sp>
      <p:sp>
        <p:nvSpPr>
          <p:cNvPr id="5" name="TextBox 4"/>
          <p:cNvSpPr txBox="1"/>
          <p:nvPr/>
        </p:nvSpPr>
        <p:spPr>
          <a:xfrm>
            <a:off x="4200680" y="2635825"/>
            <a:ext cx="3802316" cy="1200329"/>
          </a:xfrm>
          <a:prstGeom prst="rect">
            <a:avLst/>
          </a:prstGeom>
          <a:solidFill>
            <a:srgbClr val="F29220">
              <a:alpha val="75000"/>
            </a:srgbClr>
          </a:solidFill>
        </p:spPr>
        <p:txBody>
          <a:bodyPr wrap="square" rtlCol="0">
            <a:spAutoFit/>
          </a:bodyPr>
          <a:lstStyle/>
          <a:p>
            <a:pPr marL="285750" indent="-285750">
              <a:buFont typeface="Arial" panose="020B0604020202020204" pitchFamily="34" charset="0"/>
              <a:buChar char="•"/>
            </a:pPr>
            <a:r>
              <a:rPr lang="en-US" dirty="0" smtClean="0">
                <a:solidFill>
                  <a:schemeClr val="bg1"/>
                </a:solidFill>
              </a:rPr>
              <a:t>Are </a:t>
            </a:r>
            <a:r>
              <a:rPr lang="en-US" dirty="0">
                <a:solidFill>
                  <a:schemeClr val="bg1"/>
                </a:solidFill>
              </a:rPr>
              <a:t>for customers with Health Level </a:t>
            </a:r>
            <a:r>
              <a:rPr lang="en-US" dirty="0" smtClean="0">
                <a:solidFill>
                  <a:schemeClr val="bg1"/>
                </a:solidFill>
              </a:rPr>
              <a:t>Seven </a:t>
            </a:r>
            <a:r>
              <a:rPr lang="en-US" dirty="0">
                <a:solidFill>
                  <a:schemeClr val="bg1"/>
                </a:solidFill>
              </a:rPr>
              <a:t>International </a:t>
            </a:r>
            <a:r>
              <a:rPr lang="en-US" dirty="0" smtClean="0">
                <a:solidFill>
                  <a:schemeClr val="bg1"/>
                </a:solidFill>
              </a:rPr>
              <a:t>(HL7) Admissions</a:t>
            </a:r>
            <a:r>
              <a:rPr lang="en-US" dirty="0">
                <a:solidFill>
                  <a:schemeClr val="bg1"/>
                </a:solidFill>
              </a:rPr>
              <a:t>, </a:t>
            </a:r>
            <a:r>
              <a:rPr lang="en-US" dirty="0" smtClean="0">
                <a:solidFill>
                  <a:schemeClr val="bg1"/>
                </a:solidFill>
              </a:rPr>
              <a:t>Discharge, and Transfer (ADT) feed </a:t>
            </a:r>
            <a:r>
              <a:rPr lang="en-US" dirty="0">
                <a:solidFill>
                  <a:schemeClr val="bg1"/>
                </a:solidFill>
              </a:rPr>
              <a:t>integrations</a:t>
            </a:r>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34a">
            <a:hlinkClick r:id="" action="ppaction://media"/>
          </p:cNvPr>
          <p:cNvPicPr>
            <a:picLocks noChangeAspect="1"/>
          </p:cNvPicPr>
          <p:nvPr>
            <a:audioFile r:link="rId1"/>
            <p:extLst>
              <p:ext uri="{DAA4B4D4-6D71-4841-9C94-3DE7FCFB9230}">
                <p14:media xmlns:p14="http://schemas.microsoft.com/office/powerpoint/2010/main" r:embed="rId2">
                  <p14:trim st="513"/>
                </p14:media>
              </p:ext>
            </p:extLst>
          </p:nvPr>
        </p:nvPicPr>
        <p:blipFill>
          <a:blip r:embed="rId5"/>
          <a:stretch>
            <a:fillRect/>
          </a:stretch>
        </p:blipFill>
        <p:spPr>
          <a:xfrm>
            <a:off x="8395247" y="1950301"/>
            <a:ext cx="406400" cy="406400"/>
          </a:xfrm>
          <a:prstGeom prst="rect">
            <a:avLst/>
          </a:prstGeom>
        </p:spPr>
      </p:pic>
    </p:spTree>
    <p:extLst>
      <p:ext uri="{BB962C8B-B14F-4D97-AF65-F5344CB8AC3E}">
        <p14:creationId xmlns:p14="http://schemas.microsoft.com/office/powerpoint/2010/main" val="4176026768"/>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13" name="Rectangle 12"/>
          <p:cNvSpPr/>
          <p:nvPr/>
        </p:nvSpPr>
        <p:spPr>
          <a:xfrm>
            <a:off x="2157717" y="3758109"/>
            <a:ext cx="1603297" cy="17326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200680" y="1712495"/>
            <a:ext cx="3802316" cy="923330"/>
          </a:xfrm>
          <a:prstGeom prst="rect">
            <a:avLst/>
          </a:prstGeom>
          <a:solidFill>
            <a:srgbClr val="F29220">
              <a:alpha val="75000"/>
            </a:srgbClr>
          </a:solidFill>
        </p:spPr>
        <p:txBody>
          <a:bodyPr wrap="square" rtlCol="0">
            <a:spAutoFit/>
          </a:bodyPr>
          <a:lstStyle/>
          <a:p>
            <a:r>
              <a:rPr lang="en-US" dirty="0">
                <a:solidFill>
                  <a:schemeClr val="bg1"/>
                </a:solidFill>
              </a:rPr>
              <a:t>You can also filter the information by choosing from the different view </a:t>
            </a:r>
            <a:r>
              <a:rPr lang="en-US" dirty="0" smtClean="0">
                <a:solidFill>
                  <a:schemeClr val="bg1"/>
                </a:solidFill>
              </a:rPr>
              <a:t>options of: </a:t>
            </a:r>
            <a:r>
              <a:rPr lang="en-US" b="1" dirty="0" smtClean="0">
                <a:solidFill>
                  <a:schemeClr val="bg1"/>
                </a:solidFill>
              </a:rPr>
              <a:t>Recycle Bin</a:t>
            </a:r>
            <a:endParaRPr lang="en-US" b="1" dirty="0">
              <a:solidFill>
                <a:schemeClr val="bg1"/>
              </a:solidFill>
            </a:endParaRPr>
          </a:p>
        </p:txBody>
      </p:sp>
      <p:sp>
        <p:nvSpPr>
          <p:cNvPr id="5" name="TextBox 4"/>
          <p:cNvSpPr txBox="1"/>
          <p:nvPr/>
        </p:nvSpPr>
        <p:spPr>
          <a:xfrm>
            <a:off x="4200680" y="2635825"/>
            <a:ext cx="3802316" cy="923330"/>
          </a:xfrm>
          <a:prstGeom prst="rect">
            <a:avLst/>
          </a:prstGeom>
          <a:solidFill>
            <a:srgbClr val="F29220">
              <a:alpha val="75000"/>
            </a:srgbClr>
          </a:solidFill>
        </p:spPr>
        <p:txBody>
          <a:bodyPr wrap="square" rtlCol="0">
            <a:spAutoFit/>
          </a:bodyPr>
          <a:lstStyle/>
          <a:p>
            <a:pPr marL="285750" indent="-285750">
              <a:buFont typeface="Arial" panose="020B0604020202020204" pitchFamily="34" charset="0"/>
              <a:buChar char="•"/>
            </a:pPr>
            <a:r>
              <a:rPr lang="en-US" dirty="0" smtClean="0">
                <a:solidFill>
                  <a:schemeClr val="bg1"/>
                </a:solidFill>
              </a:rPr>
              <a:t>This </a:t>
            </a:r>
            <a:r>
              <a:rPr lang="en-US" dirty="0">
                <a:solidFill>
                  <a:schemeClr val="bg1"/>
                </a:solidFill>
              </a:rPr>
              <a:t>will show all patients’ record requests  deleted within the past 30 days</a:t>
            </a:r>
          </a:p>
        </p:txBody>
      </p:sp>
      <p:sp>
        <p:nvSpPr>
          <p:cNvPr id="7" name="TextBox 6"/>
          <p:cNvSpPr txBox="1"/>
          <p:nvPr/>
        </p:nvSpPr>
        <p:spPr>
          <a:xfrm>
            <a:off x="4200680" y="3716250"/>
            <a:ext cx="3802316" cy="1215612"/>
          </a:xfrm>
          <a:prstGeom prst="rect">
            <a:avLst/>
          </a:prstGeom>
          <a:solidFill>
            <a:srgbClr val="5ABBD9">
              <a:alpha val="75000"/>
            </a:srgbClr>
          </a:solidFill>
        </p:spPr>
        <p:txBody>
          <a:bodyPr wrap="square" rtlCol="0">
            <a:spAutoFit/>
          </a:bodyPr>
          <a:lstStyle/>
          <a:p>
            <a:r>
              <a:rPr lang="en-US" dirty="0" smtClean="0">
                <a:solidFill>
                  <a:schemeClr val="bg1"/>
                </a:solidFill>
              </a:rPr>
              <a:t>NOTE: </a:t>
            </a:r>
            <a:r>
              <a:rPr lang="en-US" dirty="0">
                <a:solidFill>
                  <a:schemeClr val="bg1"/>
                </a:solidFill>
              </a:rPr>
              <a:t>as with patients shown in the </a:t>
            </a:r>
            <a:r>
              <a:rPr lang="en-US" b="1" dirty="0" smtClean="0">
                <a:solidFill>
                  <a:schemeClr val="bg1"/>
                </a:solidFill>
              </a:rPr>
              <a:t>Incomplete</a:t>
            </a:r>
            <a:r>
              <a:rPr lang="en-US" dirty="0" smtClean="0">
                <a:solidFill>
                  <a:schemeClr val="bg1"/>
                </a:solidFill>
              </a:rPr>
              <a:t> </a:t>
            </a:r>
            <a:r>
              <a:rPr lang="en-US" dirty="0">
                <a:solidFill>
                  <a:schemeClr val="bg1"/>
                </a:solidFill>
              </a:rPr>
              <a:t>view, you can pick up and continue working on patients listed in the </a:t>
            </a:r>
            <a:r>
              <a:rPr lang="en-US" b="1" dirty="0">
                <a:solidFill>
                  <a:schemeClr val="bg1"/>
                </a:solidFill>
              </a:rPr>
              <a:t>Recycle </a:t>
            </a:r>
            <a:r>
              <a:rPr lang="en-US" b="1" dirty="0" smtClean="0">
                <a:solidFill>
                  <a:schemeClr val="bg1"/>
                </a:solidFill>
              </a:rPr>
              <a:t>Bin </a:t>
            </a:r>
            <a:r>
              <a:rPr lang="en-US" dirty="0">
                <a:solidFill>
                  <a:schemeClr val="bg1"/>
                </a:solidFill>
              </a:rPr>
              <a:t>view</a:t>
            </a:r>
            <a:endParaRPr lang="en-US" b="1" dirty="0">
              <a:solidFill>
                <a:schemeClr val="bg1"/>
              </a:solidFill>
            </a:endParaRPr>
          </a:p>
        </p:txBody>
      </p:sp>
      <p:sp>
        <p:nvSpPr>
          <p:cNvPr id="9" name="Rectangle 8"/>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35">
            <a:hlinkClick r:id="" action="ppaction://media"/>
          </p:cNvPr>
          <p:cNvPicPr>
            <a:picLocks noChangeAspect="1"/>
          </p:cNvPicPr>
          <p:nvPr>
            <a:audioFile r:link="rId1"/>
            <p:extLst>
              <p:ext uri="{DAA4B4D4-6D71-4841-9C94-3DE7FCFB9230}">
                <p14:media xmlns:p14="http://schemas.microsoft.com/office/powerpoint/2010/main" r:embed="rId2">
                  <p14:trim st="288" end="276.5"/>
                </p14:media>
              </p:ext>
            </p:extLst>
          </p:nvPr>
        </p:nvPicPr>
        <p:blipFill>
          <a:blip r:embed="rId5"/>
          <a:stretch>
            <a:fillRect/>
          </a:stretch>
        </p:blipFill>
        <p:spPr>
          <a:xfrm>
            <a:off x="8643938" y="1938338"/>
            <a:ext cx="406400" cy="406400"/>
          </a:xfrm>
          <a:prstGeom prst="rect">
            <a:avLst/>
          </a:prstGeom>
        </p:spPr>
      </p:pic>
    </p:spTree>
    <p:extLst>
      <p:ext uri="{BB962C8B-B14F-4D97-AF65-F5344CB8AC3E}">
        <p14:creationId xmlns:p14="http://schemas.microsoft.com/office/powerpoint/2010/main" val="411074156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482" fill="hold"/>
                                        <p:tgtEl>
                                          <p:spTgt spid="2"/>
                                        </p:tgtEl>
                                      </p:cBhvr>
                                    </p:cmd>
                                  </p:childTnLst>
                                </p:cTn>
                              </p:par>
                              <p:par>
                                <p:cTn id="7" presetID="10" presetClass="entr" presetSubtype="0" fill="hold" grpId="0" nodeType="withEffect">
                                  <p:stCondLst>
                                    <p:cond delay="6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3" name="Rectangle 12"/>
          <p:cNvSpPr/>
          <p:nvPr/>
        </p:nvSpPr>
        <p:spPr>
          <a:xfrm>
            <a:off x="4170187" y="1439932"/>
            <a:ext cx="2665134" cy="28651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181073" y="1863798"/>
            <a:ext cx="4622169" cy="923330"/>
          </a:xfrm>
          <a:prstGeom prst="rect">
            <a:avLst/>
          </a:prstGeom>
          <a:solidFill>
            <a:srgbClr val="F29220">
              <a:alpha val="75000"/>
            </a:srgbClr>
          </a:solidFill>
        </p:spPr>
        <p:txBody>
          <a:bodyPr wrap="square" rtlCol="0">
            <a:spAutoFit/>
          </a:bodyPr>
          <a:lstStyle/>
          <a:p>
            <a:r>
              <a:rPr lang="en-US" dirty="0">
                <a:solidFill>
                  <a:schemeClr val="bg1"/>
                </a:solidFill>
              </a:rPr>
              <a:t>The </a:t>
            </a:r>
            <a:r>
              <a:rPr lang="en-US" b="1" dirty="0" smtClean="0">
                <a:solidFill>
                  <a:schemeClr val="bg1"/>
                </a:solidFill>
              </a:rPr>
              <a:t>Patient Search </a:t>
            </a:r>
            <a:r>
              <a:rPr lang="en-US" dirty="0">
                <a:solidFill>
                  <a:schemeClr val="bg1"/>
                </a:solidFill>
              </a:rPr>
              <a:t>field allows you to </a:t>
            </a:r>
            <a:r>
              <a:rPr lang="en-US" dirty="0" smtClean="0">
                <a:solidFill>
                  <a:schemeClr val="bg1"/>
                </a:solidFill>
              </a:rPr>
              <a:t>search for </a:t>
            </a:r>
            <a:r>
              <a:rPr lang="en-US" dirty="0">
                <a:solidFill>
                  <a:schemeClr val="bg1"/>
                </a:solidFill>
              </a:rPr>
              <a:t>a patient using stored information.  You can search by various keys including:</a:t>
            </a:r>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36">
            <a:hlinkClick r:id="" action="ppaction://media"/>
          </p:cNvPr>
          <p:cNvPicPr>
            <a:picLocks noChangeAspect="1"/>
          </p:cNvPicPr>
          <p:nvPr>
            <a:audioFile r:link="rId1"/>
            <p:extLst>
              <p:ext uri="{DAA4B4D4-6D71-4841-9C94-3DE7FCFB9230}">
                <p14:media xmlns:p14="http://schemas.microsoft.com/office/powerpoint/2010/main" r:embed="rId2">
                  <p14:trim st="455" end="364.4375"/>
                </p14:media>
              </p:ext>
            </p:extLst>
          </p:nvPr>
        </p:nvPicPr>
        <p:blipFill>
          <a:blip r:embed="rId5"/>
          <a:stretch>
            <a:fillRect/>
          </a:stretch>
        </p:blipFill>
        <p:spPr>
          <a:xfrm>
            <a:off x="9340850" y="2025650"/>
            <a:ext cx="406400" cy="406400"/>
          </a:xfrm>
          <a:prstGeom prst="rect">
            <a:avLst/>
          </a:prstGeom>
        </p:spPr>
      </p:pic>
    </p:spTree>
    <p:extLst>
      <p:ext uri="{BB962C8B-B14F-4D97-AF65-F5344CB8AC3E}">
        <p14:creationId xmlns:p14="http://schemas.microsoft.com/office/powerpoint/2010/main" val="164932180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38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3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13" grpId="0"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3" name="Rectangle 12"/>
          <p:cNvSpPr/>
          <p:nvPr/>
        </p:nvSpPr>
        <p:spPr>
          <a:xfrm>
            <a:off x="4170187" y="1439932"/>
            <a:ext cx="2665134" cy="28651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181073" y="1863798"/>
            <a:ext cx="4622169" cy="1200329"/>
          </a:xfrm>
          <a:prstGeom prst="rect">
            <a:avLst/>
          </a:prstGeom>
          <a:solidFill>
            <a:srgbClr val="F29220">
              <a:alpha val="75000"/>
            </a:srgbClr>
          </a:solidFill>
        </p:spPr>
        <p:txBody>
          <a:bodyPr wrap="square" rtlCol="0">
            <a:spAutoFit/>
          </a:bodyPr>
          <a:lstStyle/>
          <a:p>
            <a:r>
              <a:rPr lang="en-US" dirty="0">
                <a:solidFill>
                  <a:schemeClr val="bg1"/>
                </a:solidFill>
              </a:rPr>
              <a:t>The </a:t>
            </a:r>
            <a:r>
              <a:rPr lang="en-US" b="1" dirty="0">
                <a:solidFill>
                  <a:schemeClr val="bg1"/>
                </a:solidFill>
              </a:rPr>
              <a:t>Patient Search </a:t>
            </a:r>
            <a:r>
              <a:rPr lang="en-US" dirty="0">
                <a:solidFill>
                  <a:schemeClr val="bg1"/>
                </a:solidFill>
              </a:rPr>
              <a:t>field allows you to search for a patient using stored information.  You can search by various keys including:</a:t>
            </a:r>
          </a:p>
          <a:p>
            <a:pPr marL="290513" indent="-290513">
              <a:buFont typeface="Arial" panose="020B0604020202020204" pitchFamily="34" charset="0"/>
              <a:buChar char="•"/>
            </a:pPr>
            <a:r>
              <a:rPr lang="en-US" dirty="0" smtClean="0">
                <a:solidFill>
                  <a:schemeClr val="bg1"/>
                </a:solidFill>
              </a:rPr>
              <a:t>Patient </a:t>
            </a:r>
            <a:r>
              <a:rPr lang="en-US" dirty="0">
                <a:solidFill>
                  <a:schemeClr val="bg1"/>
                </a:solidFill>
              </a:rPr>
              <a:t>Name</a:t>
            </a:r>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37">
            <a:hlinkClick r:id="" action="ppaction://media"/>
          </p:cNvPr>
          <p:cNvPicPr>
            <a:picLocks noChangeAspect="1"/>
          </p:cNvPicPr>
          <p:nvPr>
            <a:audioFile r:link="rId1"/>
            <p:extLst>
              <p:ext uri="{DAA4B4D4-6D71-4841-9C94-3DE7FCFB9230}">
                <p14:media xmlns:p14="http://schemas.microsoft.com/office/powerpoint/2010/main" r:embed="rId2">
                  <p14:trim st="492" end="376.6875"/>
                </p14:media>
              </p:ext>
            </p:extLst>
          </p:nvPr>
        </p:nvPicPr>
        <p:blipFill>
          <a:blip r:embed="rId5"/>
          <a:stretch>
            <a:fillRect/>
          </a:stretch>
        </p:blipFill>
        <p:spPr>
          <a:xfrm>
            <a:off x="9372600" y="2057400"/>
            <a:ext cx="406400" cy="406400"/>
          </a:xfrm>
          <a:prstGeom prst="rect">
            <a:avLst/>
          </a:prstGeom>
        </p:spPr>
      </p:pic>
    </p:spTree>
    <p:extLst>
      <p:ext uri="{BB962C8B-B14F-4D97-AF65-F5344CB8AC3E}">
        <p14:creationId xmlns:p14="http://schemas.microsoft.com/office/powerpoint/2010/main" val="4176531459"/>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3" name="Rectangle 12"/>
          <p:cNvSpPr/>
          <p:nvPr/>
        </p:nvSpPr>
        <p:spPr>
          <a:xfrm>
            <a:off x="4170187" y="1439932"/>
            <a:ext cx="2665134" cy="28651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181073" y="1863798"/>
            <a:ext cx="4622169" cy="1477328"/>
          </a:xfrm>
          <a:prstGeom prst="rect">
            <a:avLst/>
          </a:prstGeom>
          <a:solidFill>
            <a:srgbClr val="F29220">
              <a:alpha val="75000"/>
            </a:srgbClr>
          </a:solidFill>
        </p:spPr>
        <p:txBody>
          <a:bodyPr wrap="square" rtlCol="0">
            <a:spAutoFit/>
          </a:bodyPr>
          <a:lstStyle/>
          <a:p>
            <a:r>
              <a:rPr lang="en-US" dirty="0">
                <a:solidFill>
                  <a:schemeClr val="bg1"/>
                </a:solidFill>
              </a:rPr>
              <a:t>The </a:t>
            </a:r>
            <a:r>
              <a:rPr lang="en-US" b="1" dirty="0">
                <a:solidFill>
                  <a:schemeClr val="bg1"/>
                </a:solidFill>
              </a:rPr>
              <a:t>Patient Search </a:t>
            </a:r>
            <a:r>
              <a:rPr lang="en-US" dirty="0">
                <a:solidFill>
                  <a:schemeClr val="bg1"/>
                </a:solidFill>
              </a:rPr>
              <a:t>field allows you to search for a patient using stored information.  You can search by various keys including:</a:t>
            </a:r>
          </a:p>
          <a:p>
            <a:pPr marL="290513" indent="-290513">
              <a:buFont typeface="Arial" panose="020B0604020202020204" pitchFamily="34" charset="0"/>
              <a:buChar char="•"/>
            </a:pPr>
            <a:r>
              <a:rPr lang="en-US" dirty="0" smtClean="0">
                <a:solidFill>
                  <a:schemeClr val="bg1"/>
                </a:solidFill>
              </a:rPr>
              <a:t>Patient </a:t>
            </a:r>
            <a:r>
              <a:rPr lang="en-US" dirty="0">
                <a:solidFill>
                  <a:schemeClr val="bg1"/>
                </a:solidFill>
              </a:rPr>
              <a:t>Name</a:t>
            </a:r>
          </a:p>
          <a:p>
            <a:pPr marL="290513" indent="-290513">
              <a:buFont typeface="Arial" panose="020B0604020202020204" pitchFamily="34" charset="0"/>
              <a:buChar char="•"/>
            </a:pPr>
            <a:r>
              <a:rPr lang="en-US" dirty="0">
                <a:solidFill>
                  <a:schemeClr val="bg1"/>
                </a:solidFill>
              </a:rPr>
              <a:t>Date of Birth</a:t>
            </a:r>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38">
            <a:hlinkClick r:id="" action="ppaction://media"/>
          </p:cNvPr>
          <p:cNvPicPr>
            <a:picLocks noChangeAspect="1"/>
          </p:cNvPicPr>
          <p:nvPr>
            <a:audioFile r:link="rId1"/>
            <p:extLst>
              <p:ext uri="{DAA4B4D4-6D71-4841-9C94-3DE7FCFB9230}">
                <p14:media xmlns:p14="http://schemas.microsoft.com/office/powerpoint/2010/main" r:embed="rId2">
                  <p14:trim st="511" end="389.8125"/>
                </p14:media>
              </p:ext>
            </p:extLst>
          </p:nvPr>
        </p:nvPicPr>
        <p:blipFill>
          <a:blip r:embed="rId5"/>
          <a:stretch>
            <a:fillRect/>
          </a:stretch>
        </p:blipFill>
        <p:spPr>
          <a:xfrm>
            <a:off x="9612313" y="2003425"/>
            <a:ext cx="406400" cy="406400"/>
          </a:xfrm>
          <a:prstGeom prst="rect">
            <a:avLst/>
          </a:prstGeom>
        </p:spPr>
      </p:pic>
    </p:spTree>
    <p:extLst>
      <p:ext uri="{BB962C8B-B14F-4D97-AF65-F5344CB8AC3E}">
        <p14:creationId xmlns:p14="http://schemas.microsoft.com/office/powerpoint/2010/main" val="114799604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3" name="Rectangle 12"/>
          <p:cNvSpPr/>
          <p:nvPr/>
        </p:nvSpPr>
        <p:spPr>
          <a:xfrm>
            <a:off x="4170187" y="1439932"/>
            <a:ext cx="2665134" cy="28651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181073" y="1863798"/>
            <a:ext cx="4622169" cy="1754326"/>
          </a:xfrm>
          <a:prstGeom prst="rect">
            <a:avLst/>
          </a:prstGeom>
          <a:solidFill>
            <a:srgbClr val="F29220">
              <a:alpha val="75000"/>
            </a:srgbClr>
          </a:solidFill>
        </p:spPr>
        <p:txBody>
          <a:bodyPr wrap="square" rtlCol="0">
            <a:spAutoFit/>
          </a:bodyPr>
          <a:lstStyle/>
          <a:p>
            <a:r>
              <a:rPr lang="en-US" dirty="0">
                <a:solidFill>
                  <a:schemeClr val="bg1"/>
                </a:solidFill>
              </a:rPr>
              <a:t>The </a:t>
            </a:r>
            <a:r>
              <a:rPr lang="en-US" b="1" dirty="0">
                <a:solidFill>
                  <a:schemeClr val="bg1"/>
                </a:solidFill>
              </a:rPr>
              <a:t>Patient Search </a:t>
            </a:r>
            <a:r>
              <a:rPr lang="en-US" dirty="0">
                <a:solidFill>
                  <a:schemeClr val="bg1"/>
                </a:solidFill>
              </a:rPr>
              <a:t>field allows you to search for a patient using stored information.  You can search by various keys including:</a:t>
            </a:r>
          </a:p>
          <a:p>
            <a:pPr marL="290513" indent="-290513">
              <a:buFont typeface="Arial" panose="020B0604020202020204" pitchFamily="34" charset="0"/>
              <a:buChar char="•"/>
            </a:pPr>
            <a:r>
              <a:rPr lang="en-US" dirty="0" smtClean="0">
                <a:solidFill>
                  <a:schemeClr val="bg1"/>
                </a:solidFill>
              </a:rPr>
              <a:t>Patient </a:t>
            </a:r>
            <a:r>
              <a:rPr lang="en-US" dirty="0">
                <a:solidFill>
                  <a:schemeClr val="bg1"/>
                </a:solidFill>
              </a:rPr>
              <a:t>Name</a:t>
            </a:r>
          </a:p>
          <a:p>
            <a:pPr marL="290513" indent="-290513">
              <a:buFont typeface="Arial" panose="020B0604020202020204" pitchFamily="34" charset="0"/>
              <a:buChar char="•"/>
            </a:pPr>
            <a:r>
              <a:rPr lang="en-US" dirty="0">
                <a:solidFill>
                  <a:schemeClr val="bg1"/>
                </a:solidFill>
              </a:rPr>
              <a:t>Date of Birth</a:t>
            </a:r>
          </a:p>
          <a:p>
            <a:pPr marL="290513" indent="-290513">
              <a:buFont typeface="Arial" panose="020B0604020202020204" pitchFamily="34" charset="0"/>
              <a:buChar char="•"/>
            </a:pPr>
            <a:r>
              <a:rPr lang="en-US" dirty="0">
                <a:solidFill>
                  <a:schemeClr val="bg1"/>
                </a:solidFill>
              </a:rPr>
              <a:t>Social Security Number</a:t>
            </a:r>
          </a:p>
        </p:txBody>
      </p:sp>
      <p:pic>
        <p:nvPicPr>
          <p:cNvPr id="2" name="p_02_39">
            <a:hlinkClick r:id="" action="ppaction://media"/>
          </p:cNvPr>
          <p:cNvPicPr>
            <a:picLocks noChangeAspect="1"/>
          </p:cNvPicPr>
          <p:nvPr>
            <a:audioFile r:link="rId1"/>
            <p:extLst>
              <p:ext uri="{DAA4B4D4-6D71-4841-9C94-3DE7FCFB9230}">
                <p14:media xmlns:p14="http://schemas.microsoft.com/office/powerpoint/2010/main" r:embed="rId2">
                  <p14:trim st="473" end="364.6875"/>
                </p14:media>
              </p:ext>
            </p:extLst>
          </p:nvPr>
        </p:nvPicPr>
        <p:blipFill>
          <a:blip r:embed="rId5"/>
          <a:stretch>
            <a:fillRect/>
          </a:stretch>
        </p:blipFill>
        <p:spPr>
          <a:xfrm>
            <a:off x="9656763" y="1981200"/>
            <a:ext cx="406400" cy="406400"/>
          </a:xfrm>
          <a:prstGeom prst="rect">
            <a:avLst/>
          </a:prstGeom>
        </p:spPr>
      </p:pic>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894984"/>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3" name="Rectangle 12"/>
          <p:cNvSpPr/>
          <p:nvPr/>
        </p:nvSpPr>
        <p:spPr>
          <a:xfrm>
            <a:off x="4181073" y="1439932"/>
            <a:ext cx="2665134" cy="28651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181073" y="1863798"/>
            <a:ext cx="4622169" cy="2031325"/>
          </a:xfrm>
          <a:prstGeom prst="rect">
            <a:avLst/>
          </a:prstGeom>
          <a:solidFill>
            <a:srgbClr val="F29220">
              <a:alpha val="75000"/>
            </a:srgbClr>
          </a:solidFill>
        </p:spPr>
        <p:txBody>
          <a:bodyPr wrap="square" rtlCol="0">
            <a:spAutoFit/>
          </a:bodyPr>
          <a:lstStyle/>
          <a:p>
            <a:r>
              <a:rPr lang="en-US" dirty="0">
                <a:solidFill>
                  <a:schemeClr val="bg1"/>
                </a:solidFill>
              </a:rPr>
              <a:t>The </a:t>
            </a:r>
            <a:r>
              <a:rPr lang="en-US" b="1" dirty="0" smtClean="0">
                <a:solidFill>
                  <a:schemeClr val="bg1"/>
                </a:solidFill>
              </a:rPr>
              <a:t>Patient Search </a:t>
            </a:r>
            <a:r>
              <a:rPr lang="en-US" dirty="0">
                <a:solidFill>
                  <a:schemeClr val="bg1"/>
                </a:solidFill>
              </a:rPr>
              <a:t>field allows you to </a:t>
            </a:r>
            <a:r>
              <a:rPr lang="en-US" dirty="0" smtClean="0">
                <a:solidFill>
                  <a:schemeClr val="bg1"/>
                </a:solidFill>
              </a:rPr>
              <a:t>search for </a:t>
            </a:r>
            <a:r>
              <a:rPr lang="en-US" dirty="0">
                <a:solidFill>
                  <a:schemeClr val="bg1"/>
                </a:solidFill>
              </a:rPr>
              <a:t>a patient using stored information.  You can search by various keys including</a:t>
            </a:r>
            <a:r>
              <a:rPr lang="en-US" dirty="0" smtClean="0">
                <a:solidFill>
                  <a:schemeClr val="bg1"/>
                </a:solidFill>
              </a:rPr>
              <a:t>:</a:t>
            </a:r>
          </a:p>
          <a:p>
            <a:pPr marL="290513" indent="-290513">
              <a:buFont typeface="Arial" panose="020B0604020202020204" pitchFamily="34" charset="0"/>
              <a:buChar char="•"/>
            </a:pPr>
            <a:r>
              <a:rPr lang="en-US" dirty="0" smtClean="0">
                <a:solidFill>
                  <a:schemeClr val="bg1"/>
                </a:solidFill>
              </a:rPr>
              <a:t>Patient </a:t>
            </a:r>
            <a:r>
              <a:rPr lang="en-US" dirty="0">
                <a:solidFill>
                  <a:schemeClr val="bg1"/>
                </a:solidFill>
              </a:rPr>
              <a:t>Name</a:t>
            </a:r>
          </a:p>
          <a:p>
            <a:pPr marL="290513" indent="-290513">
              <a:buFont typeface="Arial" panose="020B0604020202020204" pitchFamily="34" charset="0"/>
              <a:buChar char="•"/>
            </a:pPr>
            <a:r>
              <a:rPr lang="en-US" dirty="0">
                <a:solidFill>
                  <a:schemeClr val="bg1"/>
                </a:solidFill>
              </a:rPr>
              <a:t>Date of Birth</a:t>
            </a:r>
          </a:p>
          <a:p>
            <a:pPr marL="290513" indent="-290513">
              <a:buFont typeface="Arial" panose="020B0604020202020204" pitchFamily="34" charset="0"/>
              <a:buChar char="•"/>
            </a:pPr>
            <a:r>
              <a:rPr lang="en-US" dirty="0">
                <a:solidFill>
                  <a:schemeClr val="bg1"/>
                </a:solidFill>
              </a:rPr>
              <a:t>Social Security Number</a:t>
            </a:r>
          </a:p>
          <a:p>
            <a:pPr marL="290513" indent="-290513">
              <a:buFont typeface="Arial" panose="020B0604020202020204" pitchFamily="34" charset="0"/>
              <a:buChar char="•"/>
            </a:pPr>
            <a:r>
              <a:rPr lang="en-US" dirty="0">
                <a:solidFill>
                  <a:schemeClr val="bg1"/>
                </a:solidFill>
              </a:rPr>
              <a:t>Medical Record </a:t>
            </a:r>
            <a:r>
              <a:rPr lang="en-US" dirty="0" smtClean="0">
                <a:solidFill>
                  <a:schemeClr val="bg1"/>
                </a:solidFill>
              </a:rPr>
              <a:t>Number</a:t>
            </a:r>
            <a:endParaRPr lang="en-US" dirty="0">
              <a:solidFill>
                <a:schemeClr val="bg1"/>
              </a:solidFill>
            </a:endParaRPr>
          </a:p>
        </p:txBody>
      </p:sp>
      <p:sp>
        <p:nvSpPr>
          <p:cNvPr id="6" name="Rectangle 5"/>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40">
            <a:hlinkClick r:id="" action="ppaction://media"/>
          </p:cNvPr>
          <p:cNvPicPr>
            <a:picLocks noChangeAspect="1"/>
          </p:cNvPicPr>
          <p:nvPr>
            <a:audioFile r:link="rId1"/>
            <p:extLst>
              <p:ext uri="{DAA4B4D4-6D71-4841-9C94-3DE7FCFB9230}">
                <p14:media xmlns:p14="http://schemas.microsoft.com/office/powerpoint/2010/main" r:embed="rId2">
                  <p14:trim st="486" end="306.8125"/>
                </p14:media>
              </p:ext>
            </p:extLst>
          </p:nvPr>
        </p:nvPicPr>
        <p:blipFill>
          <a:blip r:embed="rId5"/>
          <a:stretch>
            <a:fillRect/>
          </a:stretch>
        </p:blipFill>
        <p:spPr>
          <a:xfrm>
            <a:off x="9601200" y="2003425"/>
            <a:ext cx="406400" cy="406400"/>
          </a:xfrm>
          <a:prstGeom prst="rect">
            <a:avLst/>
          </a:prstGeom>
        </p:spPr>
      </p:pic>
    </p:spTree>
    <p:extLst>
      <p:ext uri="{BB962C8B-B14F-4D97-AF65-F5344CB8AC3E}">
        <p14:creationId xmlns:p14="http://schemas.microsoft.com/office/powerpoint/2010/main" val="189334749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11" name="TextBox 10"/>
          <p:cNvSpPr txBox="1"/>
          <p:nvPr/>
        </p:nvSpPr>
        <p:spPr>
          <a:xfrm>
            <a:off x="6198233" y="1810767"/>
            <a:ext cx="2858682" cy="646331"/>
          </a:xfrm>
          <a:prstGeom prst="rect">
            <a:avLst/>
          </a:prstGeom>
          <a:solidFill>
            <a:srgbClr val="F29220">
              <a:alpha val="75000"/>
            </a:srgbClr>
          </a:solidFill>
        </p:spPr>
        <p:txBody>
          <a:bodyPr wrap="square" rtlCol="0">
            <a:spAutoFit/>
          </a:bodyPr>
          <a:lstStyle/>
          <a:p>
            <a:r>
              <a:rPr lang="en-US" dirty="0">
                <a:solidFill>
                  <a:schemeClr val="bg1"/>
                </a:solidFill>
              </a:rPr>
              <a:t>To begin a new request, click the </a:t>
            </a:r>
            <a:r>
              <a:rPr lang="en-US" b="1" dirty="0">
                <a:solidFill>
                  <a:schemeClr val="bg1"/>
                </a:solidFill>
              </a:rPr>
              <a:t>Add New Patient </a:t>
            </a:r>
            <a:r>
              <a:rPr lang="en-US" dirty="0">
                <a:solidFill>
                  <a:schemeClr val="bg1"/>
                </a:solidFill>
              </a:rPr>
              <a:t>button</a:t>
            </a:r>
          </a:p>
        </p:txBody>
      </p:sp>
      <p:sp>
        <p:nvSpPr>
          <p:cNvPr id="13" name="Rectangle 12"/>
          <p:cNvSpPr/>
          <p:nvPr/>
        </p:nvSpPr>
        <p:spPr>
          <a:xfrm>
            <a:off x="8976830" y="1425255"/>
            <a:ext cx="1153132" cy="32403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89955" y="2149311"/>
            <a:ext cx="518474" cy="2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_02_41">
            <a:hlinkClick r:id="" action="ppaction://media"/>
          </p:cNvPr>
          <p:cNvPicPr>
            <a:picLocks noChangeAspect="1"/>
          </p:cNvPicPr>
          <p:nvPr>
            <a:audioFile r:link="rId1"/>
            <p:extLst>
              <p:ext uri="{DAA4B4D4-6D71-4841-9C94-3DE7FCFB9230}">
                <p14:media xmlns:p14="http://schemas.microsoft.com/office/powerpoint/2010/main" r:embed="rId2">
                  <p14:trim st="412" end="300.375"/>
                </p14:media>
              </p:ext>
            </p:extLst>
          </p:nvPr>
        </p:nvPicPr>
        <p:blipFill>
          <a:blip r:embed="rId5"/>
          <a:stretch>
            <a:fillRect/>
          </a:stretch>
        </p:blipFill>
        <p:spPr>
          <a:xfrm>
            <a:off x="9732963" y="2101850"/>
            <a:ext cx="406400" cy="406400"/>
          </a:xfrm>
          <a:prstGeom prst="rect">
            <a:avLst/>
          </a:prstGeom>
        </p:spPr>
      </p:pic>
    </p:spTree>
    <p:extLst>
      <p:ext uri="{BB962C8B-B14F-4D97-AF65-F5344CB8AC3E}">
        <p14:creationId xmlns:p14="http://schemas.microsoft.com/office/powerpoint/2010/main" val="119089301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6"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xit" presetSubtype="0" fill="hold" grpId="1" nodeType="withEffect">
                                  <p:stCondLst>
                                    <p:cond delay="250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grpId="0" nodeType="withEffect">
                                  <p:stCondLst>
                                    <p:cond delay="17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xit" presetSubtype="0" fill="hold" grpId="1" nodeType="withEffect">
                                  <p:stCondLst>
                                    <p:cond delay="250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11" grpId="0" animBg="1"/>
      <p:bldP spid="11" grpId="1" animBg="1"/>
      <p:bldP spid="13" grpId="0" animBg="1"/>
      <p:bldP spid="13"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11" name="TextBox 10"/>
          <p:cNvSpPr txBox="1"/>
          <p:nvPr/>
        </p:nvSpPr>
        <p:spPr>
          <a:xfrm>
            <a:off x="6198232" y="1757065"/>
            <a:ext cx="4622169" cy="646331"/>
          </a:xfrm>
          <a:prstGeom prst="rect">
            <a:avLst/>
          </a:prstGeom>
          <a:solidFill>
            <a:srgbClr val="F29220">
              <a:alpha val="75000"/>
            </a:srgbClr>
          </a:solidFill>
        </p:spPr>
        <p:txBody>
          <a:bodyPr wrap="square" rtlCol="0">
            <a:spAutoFit/>
          </a:bodyPr>
          <a:lstStyle/>
          <a:p>
            <a:r>
              <a:rPr lang="en-US" dirty="0">
                <a:solidFill>
                  <a:schemeClr val="bg1"/>
                </a:solidFill>
              </a:rPr>
              <a:t>All new requests for records are initiated on this </a:t>
            </a:r>
            <a:r>
              <a:rPr lang="en-US" dirty="0" smtClean="0">
                <a:solidFill>
                  <a:schemeClr val="bg1"/>
                </a:solidFill>
              </a:rPr>
              <a:t>page </a:t>
            </a:r>
            <a:endParaRPr lang="en-US" dirty="0">
              <a:solidFill>
                <a:schemeClr val="bg1"/>
              </a:solidFill>
            </a:endParaRPr>
          </a:p>
        </p:txBody>
      </p:sp>
      <p:sp>
        <p:nvSpPr>
          <p:cNvPr id="8" name="TextBox 7"/>
          <p:cNvSpPr txBox="1"/>
          <p:nvPr/>
        </p:nvSpPr>
        <p:spPr>
          <a:xfrm>
            <a:off x="6198233" y="1757065"/>
            <a:ext cx="4622169" cy="646331"/>
          </a:xfrm>
          <a:prstGeom prst="rect">
            <a:avLst/>
          </a:prstGeom>
          <a:solidFill>
            <a:srgbClr val="F29220">
              <a:alpha val="75000"/>
            </a:srgbClr>
          </a:solidFill>
        </p:spPr>
        <p:txBody>
          <a:bodyPr wrap="square" rtlCol="0">
            <a:spAutoFit/>
          </a:bodyPr>
          <a:lstStyle/>
          <a:p>
            <a:r>
              <a:rPr lang="en-US" dirty="0">
                <a:solidFill>
                  <a:schemeClr val="bg1"/>
                </a:solidFill>
              </a:rPr>
              <a:t>Begin by entering the essential patient demographics of:</a:t>
            </a:r>
          </a:p>
        </p:txBody>
      </p:sp>
      <p:pic>
        <p:nvPicPr>
          <p:cNvPr id="2" name="p_02_42">
            <a:hlinkClick r:id="" action="ppaction://media"/>
          </p:cNvPr>
          <p:cNvPicPr>
            <a:picLocks noChangeAspect="1"/>
          </p:cNvPicPr>
          <p:nvPr>
            <a:audioFile r:link="rId1"/>
            <p:extLst>
              <p:ext uri="{DAA4B4D4-6D71-4841-9C94-3DE7FCFB9230}">
                <p14:media xmlns:p14="http://schemas.microsoft.com/office/powerpoint/2010/main" r:embed="rId2">
                  <p14:trim st="436" end="4020.625"/>
                </p14:media>
              </p:ext>
            </p:extLst>
          </p:nvPr>
        </p:nvPicPr>
        <p:blipFill>
          <a:blip r:embed="rId6"/>
          <a:stretch>
            <a:fillRect/>
          </a:stretch>
        </p:blipFill>
        <p:spPr>
          <a:xfrm>
            <a:off x="9786938" y="2874963"/>
            <a:ext cx="406400" cy="406400"/>
          </a:xfrm>
          <a:prstGeom prst="rect">
            <a:avLst/>
          </a:prstGeom>
        </p:spPr>
      </p:pic>
      <p:pic>
        <p:nvPicPr>
          <p:cNvPr id="3" name="p_02_43">
            <a:hlinkClick r:id="" action="ppaction://media"/>
          </p:cNvPr>
          <p:cNvPicPr>
            <a:picLocks noChangeAspect="1"/>
          </p:cNvPicPr>
          <p:nvPr>
            <a:audioFile r:link="rId1"/>
            <p:extLst>
              <p:ext uri="{DAA4B4D4-6D71-4841-9C94-3DE7FCFB9230}">
                <p14:media xmlns:p14="http://schemas.microsoft.com/office/powerpoint/2010/main" r:embed="rId3">
                  <p14:trim st="480" end="336.625"/>
                </p14:media>
              </p:ext>
            </p:extLst>
          </p:nvPr>
        </p:nvPicPr>
        <p:blipFill>
          <a:blip r:embed="rId6"/>
          <a:stretch>
            <a:fillRect/>
          </a:stretch>
        </p:blipFill>
        <p:spPr>
          <a:xfrm>
            <a:off x="9786938" y="3346530"/>
            <a:ext cx="406400" cy="406400"/>
          </a:xfrm>
          <a:prstGeom prst="rect">
            <a:avLst/>
          </a:prstGeom>
        </p:spPr>
      </p:pic>
    </p:spTree>
    <p:extLst>
      <p:ext uri="{BB962C8B-B14F-4D97-AF65-F5344CB8AC3E}">
        <p14:creationId xmlns:p14="http://schemas.microsoft.com/office/powerpoint/2010/main" val="1613840730"/>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54"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xit" presetSubtype="0" fill="hold" grpId="1" nodeType="withEffect">
                                  <p:stCondLst>
                                    <p:cond delay="300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grpId="0" nodeType="withEffect">
                                  <p:stCondLst>
                                    <p:cond delay="3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 presetClass="mediacall" presetSubtype="0" fill="hold" nodeType="withEffect">
                                  <p:stCondLst>
                                    <p:cond delay="3600"/>
                                  </p:stCondLst>
                                  <p:childTnLst>
                                    <p:cmd type="call" cmd="playFrom(0.0)">
                                      <p:cBhvr>
                                        <p:cTn id="17" dur="29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8" fill="hold" display="0">
                  <p:stCondLst>
                    <p:cond delay="indefinite"/>
                  </p:stCondLst>
                  <p:endCondLst>
                    <p:cond evt="onStopAudio" delay="0">
                      <p:tgtEl>
                        <p:sldTgt/>
                      </p:tgtEl>
                    </p:cond>
                  </p:endCondLst>
                </p:cTn>
                <p:tgtEl>
                  <p:spTgt spid="2"/>
                </p:tgtEl>
              </p:cMediaNode>
            </p:audio>
            <p:audio>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11" grpId="0" animBg="1"/>
      <p:bldP spid="11" grpId="1"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9" name="TextBox 8"/>
          <p:cNvSpPr txBox="1"/>
          <p:nvPr/>
        </p:nvSpPr>
        <p:spPr>
          <a:xfrm>
            <a:off x="6198233" y="1756638"/>
            <a:ext cx="4622169" cy="646331"/>
          </a:xfrm>
          <a:prstGeom prst="rect">
            <a:avLst/>
          </a:prstGeom>
          <a:solidFill>
            <a:srgbClr val="F29220">
              <a:alpha val="75000"/>
            </a:srgbClr>
          </a:solidFill>
        </p:spPr>
        <p:txBody>
          <a:bodyPr wrap="square" rtlCol="0">
            <a:spAutoFit/>
          </a:bodyPr>
          <a:lstStyle/>
          <a:p>
            <a:r>
              <a:rPr lang="en-US" dirty="0">
                <a:solidFill>
                  <a:schemeClr val="bg1"/>
                </a:solidFill>
              </a:rPr>
              <a:t>Begin by entering the essential patient demographics of:</a:t>
            </a:r>
          </a:p>
        </p:txBody>
      </p:sp>
      <p:sp>
        <p:nvSpPr>
          <p:cNvPr id="10" name="TextBox 9"/>
          <p:cNvSpPr txBox="1"/>
          <p:nvPr/>
        </p:nvSpPr>
        <p:spPr>
          <a:xfrm>
            <a:off x="6198233" y="2402668"/>
            <a:ext cx="4622169" cy="323165"/>
          </a:xfrm>
          <a:prstGeom prst="rect">
            <a:avLst/>
          </a:prstGeom>
          <a:solidFill>
            <a:srgbClr val="F29220">
              <a:alpha val="75000"/>
            </a:srgbClr>
          </a:solidFill>
        </p:spPr>
        <p:txBody>
          <a:bodyPr wrap="square" tIns="0" rtlCol="0">
            <a:spAutoFit/>
          </a:bodyPr>
          <a:lstStyle/>
          <a:p>
            <a:pPr marL="290513" indent="-290513">
              <a:buFont typeface="Arial" panose="020B0604020202020204" pitchFamily="34" charset="0"/>
              <a:buChar char="•"/>
            </a:pPr>
            <a:r>
              <a:rPr lang="en-US" b="1" dirty="0">
                <a:solidFill>
                  <a:schemeClr val="bg1"/>
                </a:solidFill>
              </a:rPr>
              <a:t>First</a:t>
            </a:r>
            <a:r>
              <a:rPr lang="en-US" dirty="0">
                <a:solidFill>
                  <a:schemeClr val="bg1"/>
                </a:solidFill>
              </a:rPr>
              <a:t> and </a:t>
            </a:r>
            <a:r>
              <a:rPr lang="en-US" b="1" dirty="0" smtClean="0">
                <a:solidFill>
                  <a:schemeClr val="bg1"/>
                </a:solidFill>
              </a:rPr>
              <a:t>Last Name</a:t>
            </a:r>
            <a:endParaRPr lang="en-US" b="1" dirty="0">
              <a:solidFill>
                <a:schemeClr val="bg1"/>
              </a:solidFill>
            </a:endParaRPr>
          </a:p>
        </p:txBody>
      </p:sp>
      <p:sp>
        <p:nvSpPr>
          <p:cNvPr id="12" name="Rectangle 11"/>
          <p:cNvSpPr/>
          <p:nvPr/>
        </p:nvSpPr>
        <p:spPr>
          <a:xfrm>
            <a:off x="3853346" y="2046558"/>
            <a:ext cx="1633054" cy="41474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2_44">
            <a:hlinkClick r:id="" action="ppaction://media"/>
          </p:cNvPr>
          <p:cNvPicPr>
            <a:picLocks noChangeAspect="1"/>
          </p:cNvPicPr>
          <p:nvPr>
            <a:audioFile r:link="rId1"/>
            <p:extLst>
              <p:ext uri="{DAA4B4D4-6D71-4841-9C94-3DE7FCFB9230}">
                <p14:media xmlns:p14="http://schemas.microsoft.com/office/powerpoint/2010/main" r:embed="rId2">
                  <p14:trim st="525" end="337.1875"/>
                </p14:media>
              </p:ext>
            </p:extLst>
          </p:nvPr>
        </p:nvPicPr>
        <p:blipFill>
          <a:blip r:embed="rId5"/>
          <a:stretch>
            <a:fillRect/>
          </a:stretch>
        </p:blipFill>
        <p:spPr>
          <a:xfrm>
            <a:off x="1851025" y="2243138"/>
            <a:ext cx="406400" cy="406400"/>
          </a:xfrm>
          <a:prstGeom prst="rect">
            <a:avLst/>
          </a:prstGeom>
        </p:spPr>
      </p:pic>
    </p:spTree>
    <p:extLst>
      <p:ext uri="{BB962C8B-B14F-4D97-AF65-F5344CB8AC3E}">
        <p14:creationId xmlns:p14="http://schemas.microsoft.com/office/powerpoint/2010/main" val="333315960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4817"/>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hlinkClick r:id="" action="ppaction://hlinkshowjump?jump=endshow" highlightClick="1">
              <a:snd r:embed="rId2" name="voltage.wav"/>
            </a:hlinkClick>
            <a:hlinkHover r:id="" action="ppaction://noaction" highlightClick="1">
              <a:snd r:embed="rId3" name="click.wav"/>
            </a:hlinkHover>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8005" y="5558790"/>
            <a:ext cx="736598" cy="737347"/>
          </a:xfrm>
          <a:prstGeom prst="rect">
            <a:avLst/>
          </a:prstGeom>
        </p:spPr>
      </p:pic>
      <p:sp>
        <p:nvSpPr>
          <p:cNvPr id="11" name="Rectangle 10">
            <a:hlinkClick r:id="rId5" action="ppaction://hlinksldjump">
              <a:snd r:embed="rId6" name="whoosh.wav"/>
            </a:hlinkClick>
            <a:hlinkHover r:id="" action="ppaction://noaction" highlightClick="1">
              <a:snd r:embed="rId3" name="click.wav"/>
            </a:hlinkHover>
          </p:cNvPr>
          <p:cNvSpPr/>
          <p:nvPr/>
        </p:nvSpPr>
        <p:spPr>
          <a:xfrm>
            <a:off x="3345543" y="3705131"/>
            <a:ext cx="4466046"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7" action="ppaction://hlinksldjump">
              <a:snd r:embed="rId6" name="whoosh.wav"/>
            </a:hlinkClick>
            <a:hlinkHover r:id="" action="ppaction://noaction" highlightClick="1">
              <a:snd r:embed="rId3" name="click.wav"/>
            </a:hlinkHover>
          </p:cNvPr>
          <p:cNvSpPr/>
          <p:nvPr/>
        </p:nvSpPr>
        <p:spPr>
          <a:xfrm>
            <a:off x="3345543" y="4186875"/>
            <a:ext cx="5328194"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07222" y="6527367"/>
            <a:ext cx="1517880" cy="265193"/>
          </a:xfrm>
          <a:prstGeom prst="rect">
            <a:avLst/>
          </a:prstGeom>
        </p:spPr>
      </p:pic>
      <p:sp>
        <p:nvSpPr>
          <p:cNvPr id="15" name="Rectangle 14">
            <a:hlinkClick r:id="rId9" action="ppaction://hlinksldjump">
              <a:snd r:embed="rId6" name="whoosh.wav"/>
            </a:hlinkClick>
            <a:hlinkHover r:id="" action="ppaction://noaction" highlightClick="1">
              <a:snd r:embed="rId3" name="click.wav"/>
            </a:hlinkHover>
          </p:cNvPr>
          <p:cNvSpPr/>
          <p:nvPr/>
        </p:nvSpPr>
        <p:spPr>
          <a:xfrm>
            <a:off x="3345542" y="3213888"/>
            <a:ext cx="5554617"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1522720" y="1197033"/>
            <a:ext cx="8036170" cy="4713316"/>
          </a:xfrm>
          <a:prstGeom prst="rect">
            <a:avLst/>
          </a:prstGeom>
        </p:spPr>
        <p:txBody>
          <a:bodyPr vert="horz" lIns="91440" tIns="91440" rIns="274320" bIns="45720" rtlCol="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marL="631825" algn="ctr">
              <a:lnSpc>
                <a:spcPct val="100000"/>
              </a:lnSpc>
            </a:pPr>
            <a:r>
              <a:rPr lang="en-US" dirty="0" smtClean="0">
                <a:solidFill>
                  <a:schemeClr val="bg1"/>
                </a:solidFill>
              </a:rPr>
              <a:t>Click the STOP Sign to exit the program:</a:t>
            </a:r>
          </a:p>
          <a:p>
            <a:pPr marL="855663" algn="ctr">
              <a:lnSpc>
                <a:spcPct val="100000"/>
              </a:lnSpc>
            </a:pPr>
            <a:r>
              <a:rPr lang="en-US" sz="2000" dirty="0" smtClean="0">
                <a:solidFill>
                  <a:schemeClr val="bg2">
                    <a:lumMod val="10000"/>
                  </a:schemeClr>
                </a:solidFill>
              </a:rPr>
              <a:t>(or go back to review a previous module)</a:t>
            </a:r>
            <a:br>
              <a:rPr lang="en-US" sz="2000" dirty="0" smtClean="0">
                <a:solidFill>
                  <a:schemeClr val="bg2">
                    <a:lumMod val="10000"/>
                  </a:schemeClr>
                </a:solidFill>
              </a:rPr>
            </a:br>
            <a:endParaRPr lang="en-US" sz="2000" dirty="0" smtClean="0">
              <a:solidFill>
                <a:schemeClr val="bg2">
                  <a:lumMod val="10000"/>
                </a:schemeClr>
              </a:solidFill>
            </a:endParaRPr>
          </a:p>
          <a:p>
            <a:pPr marL="1828800" algn="l">
              <a:lnSpc>
                <a:spcPct val="100000"/>
              </a:lnSpc>
            </a:pPr>
            <a:r>
              <a:rPr lang="en-US" dirty="0" smtClean="0">
                <a:solidFill>
                  <a:schemeClr val="bg2">
                    <a:lumMod val="10000"/>
                  </a:schemeClr>
                </a:solidFill>
              </a:rPr>
              <a:t>INTRODUCTION</a:t>
            </a:r>
            <a:endParaRPr lang="en-US" dirty="0">
              <a:solidFill>
                <a:schemeClr val="bg2">
                  <a:lumMod val="10000"/>
                </a:schemeClr>
              </a:solidFill>
            </a:endParaRPr>
          </a:p>
          <a:p>
            <a:pPr marL="1828800" algn="l">
              <a:lnSpc>
                <a:spcPct val="100000"/>
              </a:lnSpc>
            </a:pPr>
            <a:r>
              <a:rPr lang="en-US" dirty="0" smtClean="0">
                <a:solidFill>
                  <a:schemeClr val="bg2">
                    <a:lumMod val="10000"/>
                  </a:schemeClr>
                </a:solidFill>
              </a:rPr>
              <a:t>PATIENT </a:t>
            </a:r>
            <a:r>
              <a:rPr lang="en-US" dirty="0">
                <a:solidFill>
                  <a:schemeClr val="bg2">
                    <a:lumMod val="10000"/>
                  </a:schemeClr>
                </a:solidFill>
              </a:rPr>
              <a:t>DEMOGRAPHICS</a:t>
            </a:r>
          </a:p>
          <a:p>
            <a:pPr marL="1828800" algn="l">
              <a:lnSpc>
                <a:spcPct val="100000"/>
              </a:lnSpc>
            </a:pPr>
            <a:r>
              <a:rPr lang="en-US" dirty="0">
                <a:solidFill>
                  <a:schemeClr val="bg2">
                    <a:lumMod val="10000"/>
                  </a:schemeClr>
                </a:solidFill>
              </a:rPr>
              <a:t>PATIENT INTAKE OPTIONS</a:t>
            </a:r>
          </a:p>
          <a:p>
            <a:pPr marL="1828800" algn="l">
              <a:lnSpc>
                <a:spcPct val="100000"/>
              </a:lnSpc>
            </a:pPr>
            <a:r>
              <a:rPr lang="en-US" dirty="0" smtClean="0">
                <a:solidFill>
                  <a:schemeClr val="bg2">
                    <a:lumMod val="10000"/>
                  </a:schemeClr>
                </a:solidFill>
              </a:rPr>
              <a:t>IDENTIFYING </a:t>
            </a:r>
            <a:r>
              <a:rPr lang="en-US" dirty="0">
                <a:solidFill>
                  <a:schemeClr val="bg2">
                    <a:lumMod val="10000"/>
                  </a:schemeClr>
                </a:solidFill>
              </a:rPr>
              <a:t>RECORDS PROVIDERS</a:t>
            </a:r>
          </a:p>
          <a:p>
            <a:pPr marL="1828800" algn="l">
              <a:lnSpc>
                <a:spcPct val="100000"/>
              </a:lnSpc>
            </a:pPr>
            <a:r>
              <a:rPr lang="en-US" dirty="0">
                <a:solidFill>
                  <a:schemeClr val="bg2">
                    <a:lumMod val="10000"/>
                  </a:schemeClr>
                </a:solidFill>
              </a:rPr>
              <a:t>MANAGE PATIENT TO-DO LIST</a:t>
            </a:r>
          </a:p>
        </p:txBody>
      </p:sp>
      <p:sp>
        <p:nvSpPr>
          <p:cNvPr id="19" name="Rectangle 18">
            <a:hlinkClick r:id="rId10" action="ppaction://hlinksldjump">
              <a:snd r:embed="rId6" name="whoosh.wav"/>
            </a:hlinkClick>
            <a:hlinkHover r:id="" action="ppaction://noaction" highlightClick="1">
              <a:snd r:embed="rId3" name="click.wav"/>
            </a:hlinkHover>
          </p:cNvPr>
          <p:cNvSpPr/>
          <p:nvPr/>
        </p:nvSpPr>
        <p:spPr>
          <a:xfrm>
            <a:off x="3345542" y="4382825"/>
            <a:ext cx="5225144"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7" action="ppaction://hlinksldjump">
              <a:snd r:embed="rId6" name="whoosh.wav"/>
            </a:hlinkClick>
            <a:hlinkHover r:id="" action="ppaction://noaction" highlightClick="1">
              <a:snd r:embed="rId3" name="click.wav"/>
            </a:hlinkHover>
          </p:cNvPr>
          <p:cNvSpPr/>
          <p:nvPr/>
        </p:nvSpPr>
        <p:spPr>
          <a:xfrm>
            <a:off x="3345543" y="3903854"/>
            <a:ext cx="5925457"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hlinkClick r:id="rId5" action="ppaction://hlinksldjump">
              <a:snd r:embed="rId6" name="whoosh.wav"/>
            </a:hlinkClick>
            <a:hlinkHover r:id="" action="ppaction://noaction" highlightClick="1">
              <a:snd r:embed="rId3" name="click.wav"/>
            </a:hlinkHover>
          </p:cNvPr>
          <p:cNvSpPr/>
          <p:nvPr/>
        </p:nvSpPr>
        <p:spPr>
          <a:xfrm>
            <a:off x="3345543" y="3413402"/>
            <a:ext cx="4435375"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9" action="ppaction://hlinksldjump">
              <a:snd r:embed="rId6" name="whoosh.wav"/>
            </a:hlinkClick>
            <a:hlinkHover r:id="" action="ppaction://noaction" highlightClick="1">
              <a:snd r:embed="rId3" name="click.wav"/>
            </a:hlinkHover>
          </p:cNvPr>
          <p:cNvSpPr/>
          <p:nvPr/>
        </p:nvSpPr>
        <p:spPr>
          <a:xfrm>
            <a:off x="3345543" y="2922949"/>
            <a:ext cx="4435375"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hlinkClick r:id="rId11" action="ppaction://hlinksldjump">
              <a:snd r:embed="rId6" name="whoosh.wav"/>
            </a:hlinkClick>
            <a:hlinkHover r:id="" action="ppaction://noaction" highlightClick="1">
              <a:snd r:embed="rId3" name="click.wav"/>
            </a:hlinkHover>
          </p:cNvPr>
          <p:cNvSpPr/>
          <p:nvPr/>
        </p:nvSpPr>
        <p:spPr>
          <a:xfrm>
            <a:off x="3368961" y="2439282"/>
            <a:ext cx="2815708"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78054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9" name="TextBox 8"/>
          <p:cNvSpPr txBox="1"/>
          <p:nvPr/>
        </p:nvSpPr>
        <p:spPr>
          <a:xfrm>
            <a:off x="6198233" y="1756638"/>
            <a:ext cx="4622169" cy="646331"/>
          </a:xfrm>
          <a:prstGeom prst="rect">
            <a:avLst/>
          </a:prstGeom>
          <a:solidFill>
            <a:srgbClr val="F29220">
              <a:alpha val="75000"/>
            </a:srgbClr>
          </a:solidFill>
        </p:spPr>
        <p:txBody>
          <a:bodyPr wrap="square" rtlCol="0">
            <a:spAutoFit/>
          </a:bodyPr>
          <a:lstStyle/>
          <a:p>
            <a:r>
              <a:rPr lang="en-US" dirty="0">
                <a:solidFill>
                  <a:schemeClr val="bg1"/>
                </a:solidFill>
              </a:rPr>
              <a:t>Begin by entering the essential patient demographics of:</a:t>
            </a:r>
          </a:p>
        </p:txBody>
      </p:sp>
      <p:sp>
        <p:nvSpPr>
          <p:cNvPr id="10" name="TextBox 9"/>
          <p:cNvSpPr txBox="1"/>
          <p:nvPr/>
        </p:nvSpPr>
        <p:spPr>
          <a:xfrm>
            <a:off x="6198233" y="2402668"/>
            <a:ext cx="4622169" cy="600164"/>
          </a:xfrm>
          <a:prstGeom prst="rect">
            <a:avLst/>
          </a:prstGeom>
          <a:solidFill>
            <a:srgbClr val="F29220">
              <a:alpha val="75000"/>
            </a:srgbClr>
          </a:solidFill>
        </p:spPr>
        <p:txBody>
          <a:bodyPr wrap="square" tIns="0" rtlCol="0">
            <a:spAutoFit/>
          </a:bodyPr>
          <a:lstStyle/>
          <a:p>
            <a:pPr marL="290513" indent="-290513">
              <a:buFont typeface="Arial" panose="020B0604020202020204" pitchFamily="34" charset="0"/>
              <a:buChar char="•"/>
            </a:pPr>
            <a:r>
              <a:rPr lang="en-US" b="1" dirty="0">
                <a:solidFill>
                  <a:schemeClr val="bg1"/>
                </a:solidFill>
              </a:rPr>
              <a:t>First</a:t>
            </a:r>
            <a:r>
              <a:rPr lang="en-US" dirty="0">
                <a:solidFill>
                  <a:schemeClr val="bg1"/>
                </a:solidFill>
              </a:rPr>
              <a:t> and </a:t>
            </a:r>
            <a:r>
              <a:rPr lang="en-US" b="1" dirty="0">
                <a:solidFill>
                  <a:schemeClr val="bg1"/>
                </a:solidFill>
              </a:rPr>
              <a:t>Last Name</a:t>
            </a:r>
          </a:p>
          <a:p>
            <a:pPr marL="290513" indent="-290513">
              <a:buFont typeface="Arial" panose="020B0604020202020204" pitchFamily="34" charset="0"/>
              <a:buChar char="•"/>
            </a:pPr>
            <a:r>
              <a:rPr lang="en-US" b="1" dirty="0" smtClean="0">
                <a:solidFill>
                  <a:schemeClr val="bg1"/>
                </a:solidFill>
              </a:rPr>
              <a:t>Gender</a:t>
            </a:r>
            <a:endParaRPr lang="en-US" b="1" dirty="0">
              <a:solidFill>
                <a:schemeClr val="bg1"/>
              </a:solidFill>
            </a:endParaRPr>
          </a:p>
        </p:txBody>
      </p:sp>
      <p:sp>
        <p:nvSpPr>
          <p:cNvPr id="14" name="Rectangle 13"/>
          <p:cNvSpPr/>
          <p:nvPr/>
        </p:nvSpPr>
        <p:spPr>
          <a:xfrm>
            <a:off x="3861298" y="2455468"/>
            <a:ext cx="1625102" cy="170166"/>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2_45">
            <a:hlinkClick r:id="" action="ppaction://media"/>
          </p:cNvPr>
          <p:cNvPicPr>
            <a:picLocks noChangeAspect="1"/>
          </p:cNvPicPr>
          <p:nvPr>
            <a:audioFile r:link="rId1"/>
            <p:extLst>
              <p:ext uri="{DAA4B4D4-6D71-4841-9C94-3DE7FCFB9230}">
                <p14:media xmlns:p14="http://schemas.microsoft.com/office/powerpoint/2010/main" r:embed="rId2">
                  <p14:trim st="515" end="404.25"/>
                </p14:media>
              </p:ext>
            </p:extLst>
          </p:nvPr>
        </p:nvPicPr>
        <p:blipFill>
          <a:blip r:embed="rId5"/>
          <a:stretch>
            <a:fillRect/>
          </a:stretch>
        </p:blipFill>
        <p:spPr>
          <a:xfrm>
            <a:off x="2209800" y="2689225"/>
            <a:ext cx="406400" cy="406400"/>
          </a:xfrm>
          <a:prstGeom prst="rect">
            <a:avLst/>
          </a:prstGeom>
        </p:spPr>
      </p:pic>
    </p:spTree>
    <p:extLst>
      <p:ext uri="{BB962C8B-B14F-4D97-AF65-F5344CB8AC3E}">
        <p14:creationId xmlns:p14="http://schemas.microsoft.com/office/powerpoint/2010/main" val="5744845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9" name="TextBox 8"/>
          <p:cNvSpPr txBox="1"/>
          <p:nvPr/>
        </p:nvSpPr>
        <p:spPr>
          <a:xfrm>
            <a:off x="6198233" y="1756638"/>
            <a:ext cx="4622169" cy="646331"/>
          </a:xfrm>
          <a:prstGeom prst="rect">
            <a:avLst/>
          </a:prstGeom>
          <a:solidFill>
            <a:srgbClr val="F29220">
              <a:alpha val="75000"/>
            </a:srgbClr>
          </a:solidFill>
        </p:spPr>
        <p:txBody>
          <a:bodyPr wrap="square" rtlCol="0">
            <a:spAutoFit/>
          </a:bodyPr>
          <a:lstStyle/>
          <a:p>
            <a:r>
              <a:rPr lang="en-US" dirty="0">
                <a:solidFill>
                  <a:schemeClr val="bg1"/>
                </a:solidFill>
              </a:rPr>
              <a:t>Begin by entering the essential patient demographics of:</a:t>
            </a:r>
          </a:p>
        </p:txBody>
      </p:sp>
      <p:sp>
        <p:nvSpPr>
          <p:cNvPr id="10" name="TextBox 9"/>
          <p:cNvSpPr txBox="1"/>
          <p:nvPr/>
        </p:nvSpPr>
        <p:spPr>
          <a:xfrm>
            <a:off x="6198233" y="2402668"/>
            <a:ext cx="4622169" cy="877163"/>
          </a:xfrm>
          <a:prstGeom prst="rect">
            <a:avLst/>
          </a:prstGeom>
          <a:solidFill>
            <a:srgbClr val="F29220">
              <a:alpha val="75000"/>
            </a:srgbClr>
          </a:solidFill>
        </p:spPr>
        <p:txBody>
          <a:bodyPr wrap="square" tIns="0" rtlCol="0">
            <a:spAutoFit/>
          </a:bodyPr>
          <a:lstStyle/>
          <a:p>
            <a:pPr marL="290513" indent="-290513">
              <a:buFont typeface="Arial" panose="020B0604020202020204" pitchFamily="34" charset="0"/>
              <a:buChar char="•"/>
            </a:pPr>
            <a:r>
              <a:rPr lang="en-US" b="1" dirty="0">
                <a:solidFill>
                  <a:schemeClr val="bg1"/>
                </a:solidFill>
              </a:rPr>
              <a:t>First</a:t>
            </a:r>
            <a:r>
              <a:rPr lang="en-US" dirty="0">
                <a:solidFill>
                  <a:schemeClr val="bg1"/>
                </a:solidFill>
              </a:rPr>
              <a:t> and </a:t>
            </a:r>
            <a:r>
              <a:rPr lang="en-US" b="1" dirty="0">
                <a:solidFill>
                  <a:schemeClr val="bg1"/>
                </a:solidFill>
              </a:rPr>
              <a:t>Last Name</a:t>
            </a:r>
          </a:p>
          <a:p>
            <a:pPr marL="290513" indent="-290513">
              <a:buFont typeface="Arial" panose="020B0604020202020204" pitchFamily="34" charset="0"/>
              <a:buChar char="•"/>
            </a:pPr>
            <a:r>
              <a:rPr lang="en-US" b="1" dirty="0">
                <a:solidFill>
                  <a:schemeClr val="bg1"/>
                </a:solidFill>
              </a:rPr>
              <a:t>Gender</a:t>
            </a:r>
          </a:p>
          <a:p>
            <a:pPr marL="290513" indent="-290513">
              <a:buFont typeface="Arial" panose="020B0604020202020204" pitchFamily="34" charset="0"/>
              <a:buChar char="•"/>
            </a:pPr>
            <a:r>
              <a:rPr lang="en-US" b="1" dirty="0" smtClean="0">
                <a:solidFill>
                  <a:schemeClr val="bg1"/>
                </a:solidFill>
              </a:rPr>
              <a:t>Social </a:t>
            </a:r>
            <a:r>
              <a:rPr lang="en-US" b="1" dirty="0">
                <a:solidFill>
                  <a:schemeClr val="bg1"/>
                </a:solidFill>
              </a:rPr>
              <a:t>Security </a:t>
            </a:r>
            <a:r>
              <a:rPr lang="en-US" b="1" dirty="0" smtClean="0">
                <a:solidFill>
                  <a:schemeClr val="bg1"/>
                </a:solidFill>
              </a:rPr>
              <a:t>Number</a:t>
            </a:r>
            <a:endParaRPr lang="en-US" b="1" dirty="0">
              <a:solidFill>
                <a:schemeClr val="bg1"/>
              </a:solidFill>
            </a:endParaRPr>
          </a:p>
        </p:txBody>
      </p:sp>
      <p:sp>
        <p:nvSpPr>
          <p:cNvPr id="15" name="Rectangle 14"/>
          <p:cNvSpPr/>
          <p:nvPr/>
        </p:nvSpPr>
        <p:spPr>
          <a:xfrm>
            <a:off x="3873667" y="2646214"/>
            <a:ext cx="1670790" cy="18842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230938" y="3341689"/>
            <a:ext cx="4589464" cy="646331"/>
          </a:xfrm>
          <a:prstGeom prst="rect">
            <a:avLst/>
          </a:prstGeom>
          <a:solidFill>
            <a:srgbClr val="5ABBD9">
              <a:alpha val="75000"/>
            </a:srgbClr>
          </a:solidFill>
        </p:spPr>
        <p:txBody>
          <a:bodyPr wrap="square" rtlCol="0">
            <a:spAutoFit/>
          </a:bodyPr>
          <a:lstStyle/>
          <a:p>
            <a:r>
              <a:rPr lang="en-US" dirty="0" smtClean="0">
                <a:solidFill>
                  <a:schemeClr val="bg1"/>
                </a:solidFill>
              </a:rPr>
              <a:t>NOTE: </a:t>
            </a:r>
            <a:r>
              <a:rPr lang="en-US" dirty="0">
                <a:solidFill>
                  <a:schemeClr val="bg1"/>
                </a:solidFill>
              </a:rPr>
              <a:t>if the patient’s social security number is unavailable, enter all zeros in this field</a:t>
            </a:r>
            <a:endParaRPr lang="en-US" b="1" dirty="0">
              <a:solidFill>
                <a:schemeClr val="bg1"/>
              </a:solidFill>
            </a:endParaRPr>
          </a:p>
        </p:txBody>
      </p:sp>
      <p:pic>
        <p:nvPicPr>
          <p:cNvPr id="2" name="p_02_46">
            <a:hlinkClick r:id="" action="ppaction://media"/>
          </p:cNvPr>
          <p:cNvPicPr>
            <a:picLocks noChangeAspect="1"/>
          </p:cNvPicPr>
          <p:nvPr>
            <a:audioFile r:link="rId1"/>
            <p:extLst>
              <p:ext uri="{DAA4B4D4-6D71-4841-9C94-3DE7FCFB9230}">
                <p14:media xmlns:p14="http://schemas.microsoft.com/office/powerpoint/2010/main" r:embed="rId2">
                  <p14:trim st="592" end="290.1875"/>
                </p14:media>
              </p:ext>
            </p:extLst>
          </p:nvPr>
        </p:nvPicPr>
        <p:blipFill>
          <a:blip r:embed="rId6"/>
          <a:stretch>
            <a:fillRect/>
          </a:stretch>
        </p:blipFill>
        <p:spPr>
          <a:xfrm>
            <a:off x="5824538" y="2220913"/>
            <a:ext cx="406400" cy="406400"/>
          </a:xfrm>
          <a:prstGeom prst="rect">
            <a:avLst/>
          </a:prstGeom>
        </p:spPr>
      </p:pic>
      <p:pic>
        <p:nvPicPr>
          <p:cNvPr id="3" name="p_02_49">
            <a:hlinkClick r:id="" action="ppaction://media"/>
          </p:cNvPr>
          <p:cNvPicPr>
            <a:picLocks noChangeAspect="1"/>
          </p:cNvPicPr>
          <p:nvPr>
            <a:audioFile r:link="rId1"/>
            <p:extLst>
              <p:ext uri="{DAA4B4D4-6D71-4841-9C94-3DE7FCFB9230}">
                <p14:media xmlns:p14="http://schemas.microsoft.com/office/powerpoint/2010/main" r:embed="rId3">
                  <p14:trim st="440" end="280.125"/>
                </p14:media>
              </p:ext>
            </p:extLst>
          </p:nvPr>
        </p:nvPicPr>
        <p:blipFill>
          <a:blip r:embed="rId6"/>
          <a:stretch>
            <a:fillRect/>
          </a:stretch>
        </p:blipFill>
        <p:spPr>
          <a:xfrm>
            <a:off x="1458913" y="3341688"/>
            <a:ext cx="406400" cy="406400"/>
          </a:xfrm>
          <a:prstGeom prst="rect">
            <a:avLst/>
          </a:prstGeom>
        </p:spPr>
      </p:pic>
    </p:spTree>
    <p:extLst>
      <p:ext uri="{BB962C8B-B14F-4D97-AF65-F5344CB8AC3E}">
        <p14:creationId xmlns:p14="http://schemas.microsoft.com/office/powerpoint/2010/main" val="205988576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86" fill="hold"/>
                                        <p:tgtEl>
                                          <p:spTgt spid="2"/>
                                        </p:tgtEl>
                                      </p:cBhvr>
                                    </p:cmd>
                                  </p:childTnLst>
                                </p:cTn>
                              </p:par>
                              <p:par>
                                <p:cTn id="7" presetID="10" presetClass="entr" presetSubtype="0" fill="hold" grpId="0" nodeType="withEffect">
                                  <p:stCondLst>
                                    <p:cond delay="200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500"/>
                                        <p:tgtEl>
                                          <p:spTgt spid="19"/>
                                        </p:tgtEl>
                                      </p:cBhvr>
                                    </p:animEffect>
                                  </p:childTnLst>
                                </p:cTn>
                              </p:par>
                              <p:par>
                                <p:cTn id="10" presetID="1" presetClass="mediacall" presetSubtype="0" fill="hold" nodeType="withEffect">
                                  <p:stCondLst>
                                    <p:cond delay="2000"/>
                                  </p:stCondLst>
                                  <p:childTnLst>
                                    <p:cmd type="call" cmd="playFrom(0.0)">
                                      <p:cBhvr>
                                        <p:cTn id="11" dur="59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2"/>
                </p:tgtEl>
              </p:cMediaNode>
            </p:audio>
            <p:audio>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9" name="TextBox 8"/>
          <p:cNvSpPr txBox="1"/>
          <p:nvPr/>
        </p:nvSpPr>
        <p:spPr>
          <a:xfrm>
            <a:off x="6198233" y="1756638"/>
            <a:ext cx="4622169" cy="646331"/>
          </a:xfrm>
          <a:prstGeom prst="rect">
            <a:avLst/>
          </a:prstGeom>
          <a:solidFill>
            <a:srgbClr val="F29220">
              <a:alpha val="75000"/>
            </a:srgbClr>
          </a:solidFill>
        </p:spPr>
        <p:txBody>
          <a:bodyPr wrap="square" rtlCol="0">
            <a:spAutoFit/>
          </a:bodyPr>
          <a:lstStyle/>
          <a:p>
            <a:r>
              <a:rPr lang="en-US" dirty="0">
                <a:solidFill>
                  <a:schemeClr val="bg1"/>
                </a:solidFill>
              </a:rPr>
              <a:t>Begin by entering the essential patient demographics of:</a:t>
            </a:r>
          </a:p>
        </p:txBody>
      </p:sp>
      <p:sp>
        <p:nvSpPr>
          <p:cNvPr id="10" name="TextBox 9"/>
          <p:cNvSpPr txBox="1"/>
          <p:nvPr/>
        </p:nvSpPr>
        <p:spPr>
          <a:xfrm>
            <a:off x="6198233" y="2402668"/>
            <a:ext cx="4622169" cy="1154162"/>
          </a:xfrm>
          <a:prstGeom prst="rect">
            <a:avLst/>
          </a:prstGeom>
          <a:solidFill>
            <a:srgbClr val="F29220">
              <a:alpha val="75000"/>
            </a:srgbClr>
          </a:solidFill>
        </p:spPr>
        <p:txBody>
          <a:bodyPr wrap="square" tIns="0" rtlCol="0">
            <a:spAutoFit/>
          </a:bodyPr>
          <a:lstStyle/>
          <a:p>
            <a:pPr marL="290513" indent="-290513">
              <a:buFont typeface="Arial" panose="020B0604020202020204" pitchFamily="34" charset="0"/>
              <a:buChar char="•"/>
            </a:pPr>
            <a:r>
              <a:rPr lang="en-US" b="1" dirty="0">
                <a:solidFill>
                  <a:schemeClr val="bg1"/>
                </a:solidFill>
              </a:rPr>
              <a:t>First</a:t>
            </a:r>
            <a:r>
              <a:rPr lang="en-US" dirty="0">
                <a:solidFill>
                  <a:schemeClr val="bg1"/>
                </a:solidFill>
              </a:rPr>
              <a:t> and </a:t>
            </a:r>
            <a:r>
              <a:rPr lang="en-US" b="1" dirty="0">
                <a:solidFill>
                  <a:schemeClr val="bg1"/>
                </a:solidFill>
              </a:rPr>
              <a:t>Last Name</a:t>
            </a:r>
          </a:p>
          <a:p>
            <a:pPr marL="290513" indent="-290513">
              <a:buFont typeface="Arial" panose="020B0604020202020204" pitchFamily="34" charset="0"/>
              <a:buChar char="•"/>
            </a:pPr>
            <a:r>
              <a:rPr lang="en-US" b="1" dirty="0">
                <a:solidFill>
                  <a:schemeClr val="bg1"/>
                </a:solidFill>
              </a:rPr>
              <a:t>Gender</a:t>
            </a:r>
          </a:p>
          <a:p>
            <a:pPr marL="290513" indent="-290513">
              <a:buFont typeface="Arial" panose="020B0604020202020204" pitchFamily="34" charset="0"/>
              <a:buChar char="•"/>
            </a:pPr>
            <a:r>
              <a:rPr lang="en-US" b="1" dirty="0">
                <a:solidFill>
                  <a:schemeClr val="bg1"/>
                </a:solidFill>
              </a:rPr>
              <a:t>Social Security Number</a:t>
            </a:r>
          </a:p>
          <a:p>
            <a:pPr marL="290513" indent="-290513">
              <a:buFont typeface="Arial" panose="020B0604020202020204" pitchFamily="34" charset="0"/>
              <a:buChar char="•"/>
            </a:pPr>
            <a:r>
              <a:rPr lang="en-US" b="1" dirty="0" smtClean="0">
                <a:solidFill>
                  <a:schemeClr val="bg1"/>
                </a:solidFill>
              </a:rPr>
              <a:t>Date of Birth</a:t>
            </a:r>
            <a:endParaRPr lang="en-US" b="1" dirty="0">
              <a:solidFill>
                <a:schemeClr val="bg1"/>
              </a:solidFill>
            </a:endParaRPr>
          </a:p>
        </p:txBody>
      </p:sp>
      <p:sp>
        <p:nvSpPr>
          <p:cNvPr id="16" name="Rectangle 15"/>
          <p:cNvSpPr/>
          <p:nvPr/>
        </p:nvSpPr>
        <p:spPr>
          <a:xfrm>
            <a:off x="3876754" y="2809082"/>
            <a:ext cx="1188732" cy="20335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2_47">
            <a:hlinkClick r:id="" action="ppaction://media"/>
          </p:cNvPr>
          <p:cNvPicPr>
            <a:picLocks noChangeAspect="1"/>
          </p:cNvPicPr>
          <p:nvPr>
            <a:audioFile r:link="rId1"/>
            <p:extLst>
              <p:ext uri="{DAA4B4D4-6D71-4841-9C94-3DE7FCFB9230}">
                <p14:media xmlns:p14="http://schemas.microsoft.com/office/powerpoint/2010/main" r:embed="rId2">
                  <p14:trim st="494" end="394.125"/>
                </p14:media>
              </p:ext>
            </p:extLst>
          </p:nvPr>
        </p:nvPicPr>
        <p:blipFill>
          <a:blip r:embed="rId5"/>
          <a:stretch>
            <a:fillRect/>
          </a:stretch>
        </p:blipFill>
        <p:spPr>
          <a:xfrm>
            <a:off x="9078913" y="3875088"/>
            <a:ext cx="406400" cy="406400"/>
          </a:xfrm>
          <a:prstGeom prst="rect">
            <a:avLst/>
          </a:prstGeom>
        </p:spPr>
      </p:pic>
    </p:spTree>
    <p:extLst>
      <p:ext uri="{BB962C8B-B14F-4D97-AF65-F5344CB8AC3E}">
        <p14:creationId xmlns:p14="http://schemas.microsoft.com/office/powerpoint/2010/main" val="8764879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9" name="TextBox 8"/>
          <p:cNvSpPr txBox="1"/>
          <p:nvPr/>
        </p:nvSpPr>
        <p:spPr>
          <a:xfrm>
            <a:off x="6198233" y="1756638"/>
            <a:ext cx="4622169" cy="646331"/>
          </a:xfrm>
          <a:prstGeom prst="rect">
            <a:avLst/>
          </a:prstGeom>
          <a:solidFill>
            <a:srgbClr val="F29220">
              <a:alpha val="75000"/>
            </a:srgbClr>
          </a:solidFill>
        </p:spPr>
        <p:txBody>
          <a:bodyPr wrap="square" rtlCol="0">
            <a:spAutoFit/>
          </a:bodyPr>
          <a:lstStyle/>
          <a:p>
            <a:r>
              <a:rPr lang="en-US" dirty="0">
                <a:solidFill>
                  <a:schemeClr val="bg1"/>
                </a:solidFill>
              </a:rPr>
              <a:t>Begin by entering the essential patient demographics of:</a:t>
            </a:r>
          </a:p>
        </p:txBody>
      </p:sp>
      <p:sp>
        <p:nvSpPr>
          <p:cNvPr id="10" name="TextBox 9"/>
          <p:cNvSpPr txBox="1"/>
          <p:nvPr/>
        </p:nvSpPr>
        <p:spPr>
          <a:xfrm>
            <a:off x="6198233" y="2402668"/>
            <a:ext cx="4622169" cy="1431161"/>
          </a:xfrm>
          <a:prstGeom prst="rect">
            <a:avLst/>
          </a:prstGeom>
          <a:solidFill>
            <a:srgbClr val="F29220">
              <a:alpha val="75000"/>
            </a:srgbClr>
          </a:solidFill>
        </p:spPr>
        <p:txBody>
          <a:bodyPr wrap="square" tIns="0" rtlCol="0">
            <a:spAutoFit/>
          </a:bodyPr>
          <a:lstStyle/>
          <a:p>
            <a:pPr marL="290513" indent="-290513">
              <a:buFont typeface="Arial" panose="020B0604020202020204" pitchFamily="34" charset="0"/>
              <a:buChar char="•"/>
            </a:pPr>
            <a:r>
              <a:rPr lang="en-US" b="1" dirty="0">
                <a:solidFill>
                  <a:schemeClr val="bg1"/>
                </a:solidFill>
              </a:rPr>
              <a:t>First and </a:t>
            </a:r>
            <a:r>
              <a:rPr lang="en-US" b="1" dirty="0" smtClean="0">
                <a:solidFill>
                  <a:schemeClr val="bg1"/>
                </a:solidFill>
              </a:rPr>
              <a:t>Last Name</a:t>
            </a:r>
          </a:p>
          <a:p>
            <a:pPr marL="290513" indent="-290513">
              <a:buFont typeface="Arial" panose="020B0604020202020204" pitchFamily="34" charset="0"/>
              <a:buChar char="•"/>
            </a:pPr>
            <a:r>
              <a:rPr lang="en-US" b="1" dirty="0" smtClean="0">
                <a:solidFill>
                  <a:schemeClr val="bg1"/>
                </a:solidFill>
              </a:rPr>
              <a:t>Gender</a:t>
            </a:r>
          </a:p>
          <a:p>
            <a:pPr marL="290513" indent="-290513">
              <a:buFont typeface="Arial" panose="020B0604020202020204" pitchFamily="34" charset="0"/>
              <a:buChar char="•"/>
            </a:pPr>
            <a:r>
              <a:rPr lang="en-US" b="1" dirty="0">
                <a:solidFill>
                  <a:schemeClr val="bg1"/>
                </a:solidFill>
              </a:rPr>
              <a:t>Social Security Number</a:t>
            </a:r>
          </a:p>
          <a:p>
            <a:pPr marL="290513" indent="-290513">
              <a:buFont typeface="Arial" panose="020B0604020202020204" pitchFamily="34" charset="0"/>
              <a:buChar char="•"/>
            </a:pPr>
            <a:r>
              <a:rPr lang="en-US" b="1" dirty="0" smtClean="0">
                <a:solidFill>
                  <a:schemeClr val="bg1"/>
                </a:solidFill>
              </a:rPr>
              <a:t>Date of Birth</a:t>
            </a:r>
          </a:p>
          <a:p>
            <a:pPr marL="290513" indent="-290513">
              <a:buFont typeface="Arial" panose="020B0604020202020204" pitchFamily="34" charset="0"/>
              <a:buChar char="•"/>
            </a:pPr>
            <a:r>
              <a:rPr lang="en-US" b="1" dirty="0" smtClean="0">
                <a:solidFill>
                  <a:schemeClr val="bg1"/>
                </a:solidFill>
              </a:rPr>
              <a:t>Medical Record Number</a:t>
            </a:r>
            <a:endParaRPr lang="en-US" b="1" dirty="0">
              <a:solidFill>
                <a:schemeClr val="bg1"/>
              </a:solidFill>
            </a:endParaRPr>
          </a:p>
        </p:txBody>
      </p:sp>
      <p:sp>
        <p:nvSpPr>
          <p:cNvPr id="18" name="Rectangle 17"/>
          <p:cNvSpPr/>
          <p:nvPr/>
        </p:nvSpPr>
        <p:spPr>
          <a:xfrm>
            <a:off x="3874486" y="3006213"/>
            <a:ext cx="1590143" cy="194912"/>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6198233" y="3933722"/>
            <a:ext cx="4622169" cy="646331"/>
          </a:xfrm>
          <a:prstGeom prst="rect">
            <a:avLst/>
          </a:prstGeom>
          <a:solidFill>
            <a:srgbClr val="5ABBD9">
              <a:alpha val="75000"/>
            </a:srgbClr>
          </a:solidFill>
        </p:spPr>
        <p:txBody>
          <a:bodyPr wrap="square" rtlCol="0">
            <a:spAutoFit/>
          </a:bodyPr>
          <a:lstStyle/>
          <a:p>
            <a:r>
              <a:rPr lang="en-US" dirty="0" smtClean="0">
                <a:solidFill>
                  <a:schemeClr val="bg1"/>
                </a:solidFill>
              </a:rPr>
              <a:t>NOTE: use the patient’s medical </a:t>
            </a:r>
            <a:r>
              <a:rPr lang="en-US" dirty="0">
                <a:solidFill>
                  <a:schemeClr val="bg1"/>
                </a:solidFill>
              </a:rPr>
              <a:t>record </a:t>
            </a:r>
            <a:r>
              <a:rPr lang="en-US" dirty="0" smtClean="0">
                <a:solidFill>
                  <a:schemeClr val="bg1"/>
                </a:solidFill>
              </a:rPr>
              <a:t>number associated </a:t>
            </a:r>
            <a:r>
              <a:rPr lang="en-US" dirty="0">
                <a:solidFill>
                  <a:schemeClr val="bg1"/>
                </a:solidFill>
              </a:rPr>
              <a:t>with </a:t>
            </a:r>
            <a:r>
              <a:rPr lang="en-US" dirty="0" smtClean="0">
                <a:solidFill>
                  <a:schemeClr val="bg1"/>
                </a:solidFill>
              </a:rPr>
              <a:t>your </a:t>
            </a:r>
            <a:r>
              <a:rPr lang="en-US" dirty="0">
                <a:solidFill>
                  <a:schemeClr val="bg1"/>
                </a:solidFill>
              </a:rPr>
              <a:t>facility</a:t>
            </a:r>
            <a:endParaRPr lang="en-US" b="1" dirty="0">
              <a:solidFill>
                <a:schemeClr val="bg1"/>
              </a:solidFill>
            </a:endParaRPr>
          </a:p>
        </p:txBody>
      </p:sp>
      <p:pic>
        <p:nvPicPr>
          <p:cNvPr id="5" name="p_02_48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101850" y="2402668"/>
            <a:ext cx="406400" cy="406400"/>
          </a:xfrm>
          <a:prstGeom prst="rect">
            <a:avLst/>
          </a:prstGeom>
        </p:spPr>
      </p:pic>
      <p:pic>
        <p:nvPicPr>
          <p:cNvPr id="7" name="p_02_49b">
            <a:hlinkClick r:id="" action="ppaction://media"/>
          </p:cNvPr>
          <p:cNvPicPr>
            <a:picLocks noChangeAspect="1"/>
          </p:cNvPicPr>
          <p:nvPr>
            <a:audioFile r:link="rId3"/>
            <p:extLst>
              <p:ext uri="{DAA4B4D4-6D71-4841-9C94-3DE7FCFB9230}">
                <p14:media xmlns:p14="http://schemas.microsoft.com/office/powerpoint/2010/main" r:embed="rId4">
                  <p14:trim st="77"/>
                </p14:media>
              </p:ext>
            </p:extLst>
          </p:nvPr>
        </p:nvPicPr>
        <p:blipFill>
          <a:blip r:embed="rId7"/>
          <a:stretch>
            <a:fillRect/>
          </a:stretch>
        </p:blipFill>
        <p:spPr>
          <a:xfrm>
            <a:off x="2103967" y="2915048"/>
            <a:ext cx="406400" cy="406400"/>
          </a:xfrm>
          <a:prstGeom prst="rect">
            <a:avLst/>
          </a:prstGeom>
        </p:spPr>
      </p:pic>
    </p:spTree>
    <p:extLst>
      <p:ext uri="{BB962C8B-B14F-4D97-AF65-F5344CB8AC3E}">
        <p14:creationId xmlns:p14="http://schemas.microsoft.com/office/powerpoint/2010/main" val="8726423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80" fill="hold"/>
                                        <p:tgtEl>
                                          <p:spTgt spid="5"/>
                                        </p:tgtEl>
                                      </p:cBhvr>
                                    </p:cmd>
                                  </p:childTnLst>
                                </p:cTn>
                              </p:par>
                              <p:par>
                                <p:cTn id="7" presetID="10" presetClass="entr" presetSubtype="0" fill="hold" grpId="0" nodeType="withEffect">
                                  <p:stCondLst>
                                    <p:cond delay="23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 presetClass="mediacall" presetSubtype="0" fill="hold" nodeType="withEffect">
                                  <p:stCondLst>
                                    <p:cond delay="2300"/>
                                  </p:stCondLst>
                                  <p:childTnLst>
                                    <p:cmd type="call" cmd="playFrom(0.0)">
                                      <p:cBhvr>
                                        <p:cTn id="11" dur="43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5"/>
                </p:tgtEl>
              </p:cMediaNode>
            </p:audio>
            <p:audio>
              <p:cMediaNode vol="80000" showWhenStopped="0">
                <p:cTn id="13"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12" name="Rectangle 11"/>
          <p:cNvSpPr/>
          <p:nvPr/>
        </p:nvSpPr>
        <p:spPr>
          <a:xfrm>
            <a:off x="4930403" y="3151111"/>
            <a:ext cx="635826" cy="307643"/>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198234" y="1756638"/>
            <a:ext cx="4622166" cy="646331"/>
          </a:xfrm>
          <a:prstGeom prst="rect">
            <a:avLst/>
          </a:prstGeom>
          <a:solidFill>
            <a:srgbClr val="F29220">
              <a:alpha val="75000"/>
            </a:srgbClr>
          </a:solidFill>
        </p:spPr>
        <p:txBody>
          <a:bodyPr wrap="square" rtlCol="0">
            <a:spAutoFit/>
          </a:bodyPr>
          <a:lstStyle/>
          <a:p>
            <a:r>
              <a:rPr lang="en-US" dirty="0">
                <a:solidFill>
                  <a:schemeClr val="bg1"/>
                </a:solidFill>
              </a:rPr>
              <a:t>Once the Patient Demographic information has been entered, click the </a:t>
            </a:r>
            <a:r>
              <a:rPr lang="en-US" b="1" dirty="0">
                <a:solidFill>
                  <a:schemeClr val="bg1"/>
                </a:solidFill>
              </a:rPr>
              <a:t>Next</a:t>
            </a:r>
            <a:r>
              <a:rPr lang="en-US" dirty="0">
                <a:solidFill>
                  <a:schemeClr val="bg1"/>
                </a:solidFill>
              </a:rPr>
              <a:t> button</a:t>
            </a:r>
          </a:p>
        </p:txBody>
      </p:sp>
      <p:pic>
        <p:nvPicPr>
          <p:cNvPr id="2" name="p_02_50">
            <a:hlinkClick r:id="" action="ppaction://media"/>
          </p:cNvPr>
          <p:cNvPicPr>
            <a:picLocks noChangeAspect="1"/>
          </p:cNvPicPr>
          <p:nvPr>
            <a:audioFile r:link="rId1"/>
            <p:extLst>
              <p:ext uri="{DAA4B4D4-6D71-4841-9C94-3DE7FCFB9230}">
                <p14:media xmlns:p14="http://schemas.microsoft.com/office/powerpoint/2010/main" r:embed="rId2">
                  <p14:trim st="438" end="220.125"/>
                </p14:media>
              </p:ext>
            </p:extLst>
          </p:nvPr>
        </p:nvPicPr>
        <p:blipFill>
          <a:blip r:embed="rId6"/>
          <a:stretch>
            <a:fillRect/>
          </a:stretch>
        </p:blipFill>
        <p:spPr>
          <a:xfrm>
            <a:off x="9874250" y="2830513"/>
            <a:ext cx="406400" cy="406400"/>
          </a:xfrm>
          <a:prstGeom prst="rect">
            <a:avLst/>
          </a:prstGeom>
        </p:spPr>
      </p:pic>
      <p:pic>
        <p:nvPicPr>
          <p:cNvPr id="7" name="p_02_51">
            <a:hlinkClick r:id="" action="ppaction://media"/>
          </p:cNvPr>
          <p:cNvPicPr>
            <a:picLocks noChangeAspect="1"/>
          </p:cNvPicPr>
          <p:nvPr>
            <a:audioFile r:link="rId1"/>
            <p:extLst>
              <p:ext uri="{DAA4B4D4-6D71-4841-9C94-3DE7FCFB9230}">
                <p14:media xmlns:p14="http://schemas.microsoft.com/office/powerpoint/2010/main" r:embed="rId3">
                  <p14:trim st="454" end="326.4375"/>
                </p14:media>
              </p:ext>
            </p:extLst>
          </p:nvPr>
        </p:nvPicPr>
        <p:blipFill>
          <a:blip r:embed="rId6"/>
          <a:stretch>
            <a:fillRect/>
          </a:stretch>
        </p:blipFill>
        <p:spPr>
          <a:xfrm>
            <a:off x="9874250" y="3304729"/>
            <a:ext cx="406400" cy="406400"/>
          </a:xfrm>
          <a:prstGeom prst="rect">
            <a:avLst/>
          </a:prstGeom>
        </p:spPr>
      </p:pic>
    </p:spTree>
    <p:extLst>
      <p:ext uri="{BB962C8B-B14F-4D97-AF65-F5344CB8AC3E}">
        <p14:creationId xmlns:p14="http://schemas.microsoft.com/office/powerpoint/2010/main" val="421914651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79"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3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 presetClass="mediacall" presetSubtype="0" fill="hold" nodeType="withEffect">
                                  <p:stCondLst>
                                    <p:cond delay="4700"/>
                                  </p:stCondLst>
                                  <p:childTnLst>
                                    <p:cmd type="call" cmd="playFrom(0.0)">
                                      <p:cBhvr>
                                        <p:cTn id="14" dur="63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 fill="hold" display="0">
                  <p:stCondLst>
                    <p:cond delay="indefinite"/>
                  </p:stCondLst>
                  <p:endCondLst>
                    <p:cond evt="onStopAudio" delay="0">
                      <p:tgtEl>
                        <p:sldTgt/>
                      </p:tgtEl>
                    </p:cond>
                  </p:endCondLst>
                </p:cTn>
                <p:tgtEl>
                  <p:spTgt spid="2"/>
                </p:tgtEl>
              </p:cMediaNode>
            </p:audio>
            <p:audio>
              <p:cMediaNode vol="80000" showWhenStopped="0">
                <p:cTn id="16" fill="hold" display="0">
                  <p:stCondLst>
                    <p:cond delay="indefinite"/>
                  </p:stCondLst>
                  <p:endCondLst>
                    <p:cond evt="onStopAudio" delay="0">
                      <p:tgtEl>
                        <p:sldTgt/>
                      </p:tgtEl>
                    </p:cond>
                  </p:endCondLst>
                </p:cTn>
                <p:tgtEl>
                  <p:spTgt spid="7"/>
                </p:tgtEl>
              </p:cMediaNode>
            </p:audio>
          </p:childTnLst>
        </p:cTn>
      </p:par>
    </p:tnLst>
    <p:bldLst>
      <p:bldP spid="12"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7" name="TextBox 6"/>
          <p:cNvSpPr txBox="1"/>
          <p:nvPr/>
        </p:nvSpPr>
        <p:spPr>
          <a:xfrm>
            <a:off x="3788006" y="3668077"/>
            <a:ext cx="4622168" cy="1200329"/>
          </a:xfrm>
          <a:prstGeom prst="rect">
            <a:avLst/>
          </a:prstGeom>
          <a:solidFill>
            <a:srgbClr val="F29220">
              <a:alpha val="75000"/>
            </a:srgbClr>
          </a:solidFill>
        </p:spPr>
        <p:txBody>
          <a:bodyPr wrap="square" rtlCol="0">
            <a:spAutoFit/>
          </a:bodyPr>
          <a:lstStyle/>
          <a:p>
            <a:r>
              <a:rPr lang="en-US" dirty="0">
                <a:solidFill>
                  <a:schemeClr val="bg1"/>
                </a:solidFill>
              </a:rPr>
              <a:t>If a patient on this list matches the demographics of the patient you are </a:t>
            </a:r>
            <a:r>
              <a:rPr lang="en-US" dirty="0" smtClean="0">
                <a:solidFill>
                  <a:schemeClr val="bg1"/>
                </a:solidFill>
              </a:rPr>
              <a:t>entering, click </a:t>
            </a:r>
            <a:r>
              <a:rPr lang="en-US" dirty="0">
                <a:solidFill>
                  <a:schemeClr val="bg1"/>
                </a:solidFill>
              </a:rPr>
              <a:t>on the patient name to continue using that existing patient’s demographic information</a:t>
            </a:r>
          </a:p>
        </p:txBody>
      </p:sp>
      <p:sp>
        <p:nvSpPr>
          <p:cNvPr id="8" name="Rectangle 7"/>
          <p:cNvSpPr/>
          <p:nvPr/>
        </p:nvSpPr>
        <p:spPr>
          <a:xfrm>
            <a:off x="3602222" y="2900124"/>
            <a:ext cx="624337" cy="17980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_02_52">
            <a:hlinkClick r:id="" action="ppaction://media"/>
          </p:cNvPr>
          <p:cNvPicPr>
            <a:picLocks noChangeAspect="1"/>
          </p:cNvPicPr>
          <p:nvPr>
            <a:audioFile r:link="rId1"/>
            <p:extLst>
              <p:ext uri="{DAA4B4D4-6D71-4841-9C94-3DE7FCFB9230}">
                <p14:media xmlns:p14="http://schemas.microsoft.com/office/powerpoint/2010/main" r:embed="rId2">
                  <p14:trim st="400" end="5944.5625"/>
                </p14:media>
              </p:ext>
            </p:extLst>
          </p:nvPr>
        </p:nvPicPr>
        <p:blipFill>
          <a:blip r:embed="rId5"/>
          <a:stretch>
            <a:fillRect/>
          </a:stretch>
        </p:blipFill>
        <p:spPr>
          <a:xfrm>
            <a:off x="9047163" y="2395538"/>
            <a:ext cx="406400" cy="406400"/>
          </a:xfrm>
          <a:prstGeom prst="rect">
            <a:avLst/>
          </a:prstGeom>
        </p:spPr>
      </p:pic>
    </p:spTree>
    <p:extLst>
      <p:ext uri="{BB962C8B-B14F-4D97-AF65-F5344CB8AC3E}">
        <p14:creationId xmlns:p14="http://schemas.microsoft.com/office/powerpoint/2010/main" val="142610502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55"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7"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7" name="TextBox 6"/>
          <p:cNvSpPr txBox="1"/>
          <p:nvPr/>
        </p:nvSpPr>
        <p:spPr>
          <a:xfrm>
            <a:off x="3788006" y="3668077"/>
            <a:ext cx="4622168" cy="646331"/>
          </a:xfrm>
          <a:prstGeom prst="rect">
            <a:avLst/>
          </a:prstGeom>
          <a:solidFill>
            <a:srgbClr val="F29220">
              <a:alpha val="75000"/>
            </a:srgbClr>
          </a:solidFill>
        </p:spPr>
        <p:txBody>
          <a:bodyPr wrap="square" rtlCol="0">
            <a:spAutoFit/>
          </a:bodyPr>
          <a:lstStyle/>
          <a:p>
            <a:r>
              <a:rPr lang="en-US" dirty="0" smtClean="0">
                <a:solidFill>
                  <a:schemeClr val="bg1"/>
                </a:solidFill>
              </a:rPr>
              <a:t>If not, click </a:t>
            </a:r>
            <a:r>
              <a:rPr lang="en-US" dirty="0">
                <a:solidFill>
                  <a:schemeClr val="bg1"/>
                </a:solidFill>
              </a:rPr>
              <a:t>on the </a:t>
            </a:r>
            <a:r>
              <a:rPr lang="en-US" b="1" dirty="0">
                <a:solidFill>
                  <a:schemeClr val="bg1"/>
                </a:solidFill>
              </a:rPr>
              <a:t>C</a:t>
            </a:r>
            <a:r>
              <a:rPr lang="en-US" b="1" dirty="0" smtClean="0">
                <a:solidFill>
                  <a:schemeClr val="bg1"/>
                </a:solidFill>
              </a:rPr>
              <a:t>reate New Patient</a:t>
            </a:r>
            <a:r>
              <a:rPr lang="en-US" dirty="0" smtClean="0">
                <a:solidFill>
                  <a:schemeClr val="bg1"/>
                </a:solidFill>
              </a:rPr>
              <a:t> button to </a:t>
            </a:r>
            <a:r>
              <a:rPr lang="en-US" dirty="0">
                <a:solidFill>
                  <a:schemeClr val="bg1"/>
                </a:solidFill>
              </a:rPr>
              <a:t>continue entering patient information</a:t>
            </a:r>
          </a:p>
        </p:txBody>
      </p:sp>
      <p:sp>
        <p:nvSpPr>
          <p:cNvPr id="13" name="Rectangle 12"/>
          <p:cNvSpPr/>
          <p:nvPr/>
        </p:nvSpPr>
        <p:spPr>
          <a:xfrm>
            <a:off x="7364325" y="5119361"/>
            <a:ext cx="1248451" cy="28140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_02_52">
            <a:hlinkClick r:id="" action="ppaction://media"/>
          </p:cNvPr>
          <p:cNvPicPr>
            <a:picLocks noChangeAspect="1"/>
          </p:cNvPicPr>
          <p:nvPr>
            <a:audioFile r:link="rId1"/>
            <p:extLst>
              <p:ext uri="{DAA4B4D4-6D71-4841-9C94-3DE7FCFB9230}">
                <p14:media xmlns:p14="http://schemas.microsoft.com/office/powerpoint/2010/main" r:embed="rId2">
                  <p14:trim st="9905" end="0.5625"/>
                </p14:media>
              </p:ext>
            </p:extLst>
          </p:nvPr>
        </p:nvPicPr>
        <p:blipFill>
          <a:blip r:embed="rId5"/>
          <a:stretch>
            <a:fillRect/>
          </a:stretch>
        </p:blipFill>
        <p:spPr>
          <a:xfrm>
            <a:off x="9047163" y="2395538"/>
            <a:ext cx="406400" cy="406400"/>
          </a:xfrm>
          <a:prstGeom prst="rect">
            <a:avLst/>
          </a:prstGeom>
        </p:spPr>
      </p:pic>
    </p:spTree>
    <p:extLst>
      <p:ext uri="{BB962C8B-B14F-4D97-AF65-F5344CB8AC3E}">
        <p14:creationId xmlns:p14="http://schemas.microsoft.com/office/powerpoint/2010/main" val="77096867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94"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1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7"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6198233" y="3845840"/>
            <a:ext cx="4622169" cy="646331"/>
          </a:xfrm>
          <a:prstGeom prst="rect">
            <a:avLst/>
          </a:prstGeom>
          <a:solidFill>
            <a:srgbClr val="F29220">
              <a:alpha val="75000"/>
            </a:srgbClr>
          </a:solidFill>
        </p:spPr>
        <p:txBody>
          <a:bodyPr wrap="square" rtlCol="0">
            <a:spAutoFit/>
          </a:bodyPr>
          <a:lstStyle/>
          <a:p>
            <a:r>
              <a:rPr lang="en-US" dirty="0" smtClean="0">
                <a:solidFill>
                  <a:schemeClr val="bg1"/>
                </a:solidFill>
              </a:rPr>
              <a:t>Complete </a:t>
            </a:r>
            <a:r>
              <a:rPr lang="en-US" dirty="0">
                <a:solidFill>
                  <a:schemeClr val="bg1"/>
                </a:solidFill>
              </a:rPr>
              <a:t>the </a:t>
            </a:r>
            <a:r>
              <a:rPr lang="en-US" b="1" dirty="0" smtClean="0">
                <a:solidFill>
                  <a:schemeClr val="bg1"/>
                </a:solidFill>
              </a:rPr>
              <a:t>Patient Address</a:t>
            </a:r>
            <a:r>
              <a:rPr lang="en-US" dirty="0">
                <a:solidFill>
                  <a:schemeClr val="bg1"/>
                </a:solidFill>
              </a:rPr>
              <a:t>, and </a:t>
            </a:r>
            <a:r>
              <a:rPr lang="en-US" b="1" dirty="0" smtClean="0">
                <a:solidFill>
                  <a:schemeClr val="bg1"/>
                </a:solidFill>
              </a:rPr>
              <a:t>Contact </a:t>
            </a:r>
            <a:r>
              <a:rPr lang="en-US" b="1" dirty="0">
                <a:solidFill>
                  <a:schemeClr val="bg1"/>
                </a:solidFill>
              </a:rPr>
              <a:t>I</a:t>
            </a:r>
            <a:r>
              <a:rPr lang="en-US" b="1" dirty="0" smtClean="0">
                <a:solidFill>
                  <a:schemeClr val="bg1"/>
                </a:solidFill>
              </a:rPr>
              <a:t>nformation</a:t>
            </a:r>
            <a:r>
              <a:rPr lang="en-US" dirty="0" smtClean="0">
                <a:solidFill>
                  <a:schemeClr val="bg1"/>
                </a:solidFill>
              </a:rPr>
              <a:t> </a:t>
            </a:r>
            <a:r>
              <a:rPr lang="en-US" dirty="0">
                <a:solidFill>
                  <a:schemeClr val="bg1"/>
                </a:solidFill>
              </a:rPr>
              <a:t>areas</a:t>
            </a:r>
          </a:p>
        </p:txBody>
      </p:sp>
      <p:pic>
        <p:nvPicPr>
          <p:cNvPr id="2" name="p_02_53">
            <a:hlinkClick r:id="" action="ppaction://media"/>
          </p:cNvPr>
          <p:cNvPicPr>
            <a:picLocks noChangeAspect="1"/>
          </p:cNvPicPr>
          <p:nvPr>
            <a:audioFile r:link="rId1"/>
            <p:extLst>
              <p:ext uri="{DAA4B4D4-6D71-4841-9C94-3DE7FCFB9230}">
                <p14:media xmlns:p14="http://schemas.microsoft.com/office/powerpoint/2010/main" r:embed="rId2">
                  <p14:trim st="471" end="234.125"/>
                </p14:media>
              </p:ext>
            </p:extLst>
          </p:nvPr>
        </p:nvPicPr>
        <p:blipFill>
          <a:blip r:embed="rId5"/>
          <a:stretch>
            <a:fillRect/>
          </a:stretch>
        </p:blipFill>
        <p:spPr>
          <a:xfrm>
            <a:off x="6227763" y="3352800"/>
            <a:ext cx="406400" cy="406400"/>
          </a:xfrm>
          <a:prstGeom prst="rect">
            <a:avLst/>
          </a:prstGeom>
        </p:spPr>
      </p:pic>
    </p:spTree>
    <p:extLst>
      <p:ext uri="{BB962C8B-B14F-4D97-AF65-F5344CB8AC3E}">
        <p14:creationId xmlns:p14="http://schemas.microsoft.com/office/powerpoint/2010/main" val="3340458051"/>
      </p:ext>
    </p:extLst>
  </p:cSld>
  <p:clrMapOvr>
    <a:masterClrMapping/>
  </p:clrMapOvr>
  <mc:AlternateContent xmlns:mc="http://schemas.openxmlformats.org/markup-compatibility/2006" xmlns:p14="http://schemas.microsoft.com/office/powerpoint/2010/main">
    <mc:Choice Requires="p14">
      <p:transition spd="med" p14:dur="700" advClick="0" advTm="1200">
        <p:fade/>
      </p:transition>
    </mc:Choice>
    <mc:Fallback xmlns="">
      <p:transition spd="med" advClick="0" advTm="1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2"/>
                </p:tgtEl>
              </p:cMediaNode>
            </p:audio>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9570"/>
            <a:ext cx="10160000" cy="5715000"/>
          </a:xfrm>
          <a:prstGeom prst="rect">
            <a:avLst/>
          </a:prstGeom>
        </p:spPr>
      </p:pic>
      <p:sp>
        <p:nvSpPr>
          <p:cNvPr id="18" name="Rectangle 17"/>
          <p:cNvSpPr/>
          <p:nvPr/>
        </p:nvSpPr>
        <p:spPr>
          <a:xfrm>
            <a:off x="2784764" y="3362697"/>
            <a:ext cx="2803102" cy="134481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198233" y="3845840"/>
            <a:ext cx="4622169" cy="646331"/>
          </a:xfrm>
          <a:prstGeom prst="rect">
            <a:avLst/>
          </a:prstGeom>
          <a:solidFill>
            <a:srgbClr val="F29220">
              <a:alpha val="75000"/>
            </a:srgbClr>
          </a:solidFill>
        </p:spPr>
        <p:txBody>
          <a:bodyPr wrap="square" rtlCol="0">
            <a:spAutoFit/>
          </a:bodyPr>
          <a:lstStyle/>
          <a:p>
            <a:r>
              <a:rPr lang="en-US" dirty="0" smtClean="0">
                <a:solidFill>
                  <a:schemeClr val="bg1"/>
                </a:solidFill>
              </a:rPr>
              <a:t>Complete </a:t>
            </a:r>
            <a:r>
              <a:rPr lang="en-US" dirty="0">
                <a:solidFill>
                  <a:schemeClr val="bg1"/>
                </a:solidFill>
              </a:rPr>
              <a:t>the </a:t>
            </a:r>
            <a:r>
              <a:rPr lang="en-US" b="1" dirty="0" smtClean="0">
                <a:solidFill>
                  <a:schemeClr val="bg1"/>
                </a:solidFill>
              </a:rPr>
              <a:t>Patient Address</a:t>
            </a:r>
            <a:r>
              <a:rPr lang="en-US" dirty="0">
                <a:solidFill>
                  <a:schemeClr val="bg1"/>
                </a:solidFill>
              </a:rPr>
              <a:t>, and </a:t>
            </a:r>
            <a:r>
              <a:rPr lang="en-US" b="1" dirty="0" smtClean="0">
                <a:solidFill>
                  <a:schemeClr val="bg1"/>
                </a:solidFill>
              </a:rPr>
              <a:t>Contact </a:t>
            </a:r>
            <a:r>
              <a:rPr lang="en-US" b="1" dirty="0">
                <a:solidFill>
                  <a:schemeClr val="bg1"/>
                </a:solidFill>
              </a:rPr>
              <a:t>I</a:t>
            </a:r>
            <a:r>
              <a:rPr lang="en-US" b="1" dirty="0" smtClean="0">
                <a:solidFill>
                  <a:schemeClr val="bg1"/>
                </a:solidFill>
              </a:rPr>
              <a:t>nformation</a:t>
            </a:r>
            <a:r>
              <a:rPr lang="en-US" dirty="0" smtClean="0">
                <a:solidFill>
                  <a:schemeClr val="bg1"/>
                </a:solidFill>
              </a:rPr>
              <a:t> </a:t>
            </a:r>
            <a:r>
              <a:rPr lang="en-US" dirty="0">
                <a:solidFill>
                  <a:schemeClr val="bg1"/>
                </a:solidFill>
              </a:rPr>
              <a:t>areas</a:t>
            </a:r>
          </a:p>
        </p:txBody>
      </p:sp>
    </p:spTree>
    <p:extLst>
      <p:ext uri="{BB962C8B-B14F-4D97-AF65-F5344CB8AC3E}">
        <p14:creationId xmlns:p14="http://schemas.microsoft.com/office/powerpoint/2010/main" val="596015293"/>
      </p:ext>
    </p:extLst>
  </p:cSld>
  <p:clrMapOvr>
    <a:masterClrMapping/>
  </p:clrMapOvr>
  <mc:AlternateContent xmlns:mc="http://schemas.openxmlformats.org/markup-compatibility/2006" xmlns:p14="http://schemas.microsoft.com/office/powerpoint/2010/main">
    <mc:Choice Requires="p14">
      <p:transition spd="med" p14:dur="700" advClick="0" advTm="450">
        <p:fade/>
      </p:transition>
    </mc:Choice>
    <mc:Fallback xmlns="">
      <p:transition spd="med" advClick="0" advTm="450">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6" name="Rectangle 5"/>
          <p:cNvSpPr/>
          <p:nvPr/>
        </p:nvSpPr>
        <p:spPr>
          <a:xfrm>
            <a:off x="2774040" y="4847243"/>
            <a:ext cx="2487917" cy="62253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198233" y="3845840"/>
            <a:ext cx="4622169" cy="646331"/>
          </a:xfrm>
          <a:prstGeom prst="rect">
            <a:avLst/>
          </a:prstGeom>
          <a:solidFill>
            <a:srgbClr val="F29220">
              <a:alpha val="75000"/>
            </a:srgbClr>
          </a:solidFill>
        </p:spPr>
        <p:txBody>
          <a:bodyPr wrap="square" rtlCol="0">
            <a:spAutoFit/>
          </a:bodyPr>
          <a:lstStyle/>
          <a:p>
            <a:r>
              <a:rPr lang="en-US" dirty="0" smtClean="0">
                <a:solidFill>
                  <a:schemeClr val="bg1"/>
                </a:solidFill>
              </a:rPr>
              <a:t>Complete </a:t>
            </a:r>
            <a:r>
              <a:rPr lang="en-US" dirty="0">
                <a:solidFill>
                  <a:schemeClr val="bg1"/>
                </a:solidFill>
              </a:rPr>
              <a:t>the </a:t>
            </a:r>
            <a:r>
              <a:rPr lang="en-US" b="1" dirty="0" smtClean="0">
                <a:solidFill>
                  <a:schemeClr val="bg1"/>
                </a:solidFill>
              </a:rPr>
              <a:t>Patient Address</a:t>
            </a:r>
            <a:r>
              <a:rPr lang="en-US" dirty="0">
                <a:solidFill>
                  <a:schemeClr val="bg1"/>
                </a:solidFill>
              </a:rPr>
              <a:t>, and </a:t>
            </a:r>
            <a:r>
              <a:rPr lang="en-US" b="1" dirty="0" smtClean="0">
                <a:solidFill>
                  <a:schemeClr val="bg1"/>
                </a:solidFill>
              </a:rPr>
              <a:t>Contact </a:t>
            </a:r>
            <a:r>
              <a:rPr lang="en-US" b="1" dirty="0">
                <a:solidFill>
                  <a:schemeClr val="bg1"/>
                </a:solidFill>
              </a:rPr>
              <a:t>I</a:t>
            </a:r>
            <a:r>
              <a:rPr lang="en-US" b="1" dirty="0" smtClean="0">
                <a:solidFill>
                  <a:schemeClr val="bg1"/>
                </a:solidFill>
              </a:rPr>
              <a:t>nformation</a:t>
            </a:r>
            <a:r>
              <a:rPr lang="en-US" dirty="0" smtClean="0">
                <a:solidFill>
                  <a:schemeClr val="bg1"/>
                </a:solidFill>
              </a:rPr>
              <a:t> </a:t>
            </a:r>
            <a:r>
              <a:rPr lang="en-US" dirty="0">
                <a:solidFill>
                  <a:schemeClr val="bg1"/>
                </a:solidFill>
              </a:rPr>
              <a:t>areas</a:t>
            </a:r>
          </a:p>
        </p:txBody>
      </p:sp>
    </p:spTree>
    <p:extLst>
      <p:ext uri="{BB962C8B-B14F-4D97-AF65-F5344CB8AC3E}">
        <p14:creationId xmlns:p14="http://schemas.microsoft.com/office/powerpoint/2010/main" val="77166791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500898"/>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6" name="Rectangle 5"/>
          <p:cNvSpPr/>
          <p:nvPr/>
        </p:nvSpPr>
        <p:spPr>
          <a:xfrm>
            <a:off x="2774040" y="4847243"/>
            <a:ext cx="2487917" cy="62253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198233" y="3845840"/>
            <a:ext cx="4622169" cy="646331"/>
          </a:xfrm>
          <a:prstGeom prst="rect">
            <a:avLst/>
          </a:prstGeom>
          <a:solidFill>
            <a:srgbClr val="F29220">
              <a:alpha val="75000"/>
            </a:srgbClr>
          </a:solidFill>
        </p:spPr>
        <p:txBody>
          <a:bodyPr wrap="square" rtlCol="0">
            <a:spAutoFit/>
          </a:bodyPr>
          <a:lstStyle/>
          <a:p>
            <a:r>
              <a:rPr lang="en-US" dirty="0" smtClean="0">
                <a:solidFill>
                  <a:schemeClr val="bg1"/>
                </a:solidFill>
              </a:rPr>
              <a:t>Complete </a:t>
            </a:r>
            <a:r>
              <a:rPr lang="en-US" dirty="0">
                <a:solidFill>
                  <a:schemeClr val="bg1"/>
                </a:solidFill>
              </a:rPr>
              <a:t>the </a:t>
            </a:r>
            <a:r>
              <a:rPr lang="en-US" b="1" dirty="0" smtClean="0">
                <a:solidFill>
                  <a:schemeClr val="bg1"/>
                </a:solidFill>
              </a:rPr>
              <a:t>Patient Address</a:t>
            </a:r>
            <a:r>
              <a:rPr lang="en-US" dirty="0">
                <a:solidFill>
                  <a:schemeClr val="bg1"/>
                </a:solidFill>
              </a:rPr>
              <a:t>, and </a:t>
            </a:r>
            <a:r>
              <a:rPr lang="en-US" b="1" dirty="0" smtClean="0">
                <a:solidFill>
                  <a:schemeClr val="bg1"/>
                </a:solidFill>
              </a:rPr>
              <a:t>Contact </a:t>
            </a:r>
            <a:r>
              <a:rPr lang="en-US" b="1" dirty="0">
                <a:solidFill>
                  <a:schemeClr val="bg1"/>
                </a:solidFill>
              </a:rPr>
              <a:t>I</a:t>
            </a:r>
            <a:r>
              <a:rPr lang="en-US" b="1" dirty="0" smtClean="0">
                <a:solidFill>
                  <a:schemeClr val="bg1"/>
                </a:solidFill>
              </a:rPr>
              <a:t>nformation</a:t>
            </a:r>
            <a:r>
              <a:rPr lang="en-US" dirty="0" smtClean="0">
                <a:solidFill>
                  <a:schemeClr val="bg1"/>
                </a:solidFill>
              </a:rPr>
              <a:t> </a:t>
            </a:r>
            <a:r>
              <a:rPr lang="en-US" dirty="0">
                <a:solidFill>
                  <a:schemeClr val="bg1"/>
                </a:solidFill>
              </a:rPr>
              <a:t>areas</a:t>
            </a:r>
          </a:p>
        </p:txBody>
      </p:sp>
      <p:sp>
        <p:nvSpPr>
          <p:cNvPr id="8" name="TextBox 7"/>
          <p:cNvSpPr txBox="1"/>
          <p:nvPr/>
        </p:nvSpPr>
        <p:spPr>
          <a:xfrm>
            <a:off x="6198232" y="4608974"/>
            <a:ext cx="4622169" cy="646331"/>
          </a:xfrm>
          <a:prstGeom prst="rect">
            <a:avLst/>
          </a:prstGeom>
          <a:solidFill>
            <a:srgbClr val="5ABBD9">
              <a:alpha val="75000"/>
            </a:srgbClr>
          </a:solidFill>
        </p:spPr>
        <p:txBody>
          <a:bodyPr wrap="square" rtlCol="0">
            <a:spAutoFit/>
          </a:bodyPr>
          <a:lstStyle/>
          <a:p>
            <a:r>
              <a:rPr lang="en-US" dirty="0" smtClean="0">
                <a:solidFill>
                  <a:schemeClr val="bg1"/>
                </a:solidFill>
              </a:rPr>
              <a:t>NOTE: all </a:t>
            </a:r>
            <a:r>
              <a:rPr lang="en-US" dirty="0">
                <a:solidFill>
                  <a:schemeClr val="bg1"/>
                </a:solidFill>
              </a:rPr>
              <a:t>fields shown with an asterisk are required</a:t>
            </a:r>
            <a:endParaRPr lang="en-US" b="1" dirty="0">
              <a:solidFill>
                <a:schemeClr val="bg1"/>
              </a:solidFill>
            </a:endParaRPr>
          </a:p>
        </p:txBody>
      </p:sp>
      <p:pic>
        <p:nvPicPr>
          <p:cNvPr id="9" name="p_02_42">
            <a:hlinkClick r:id="" action="ppaction://media"/>
          </p:cNvPr>
          <p:cNvPicPr>
            <a:picLocks noChangeAspect="1"/>
          </p:cNvPicPr>
          <p:nvPr>
            <a:audioFile r:link="rId1"/>
            <p:extLst>
              <p:ext uri="{DAA4B4D4-6D71-4841-9C94-3DE7FCFB9230}">
                <p14:media xmlns:p14="http://schemas.microsoft.com/office/powerpoint/2010/main" r:embed="rId2">
                  <p14:trim st="3964" end="291.625"/>
                </p14:media>
              </p:ext>
            </p:extLst>
          </p:nvPr>
        </p:nvPicPr>
        <p:blipFill>
          <a:blip r:embed="rId5"/>
          <a:stretch>
            <a:fillRect/>
          </a:stretch>
        </p:blipFill>
        <p:spPr>
          <a:xfrm>
            <a:off x="6198232" y="5371360"/>
            <a:ext cx="406400" cy="406400"/>
          </a:xfrm>
          <a:prstGeom prst="rect">
            <a:avLst/>
          </a:prstGeom>
        </p:spPr>
      </p:pic>
    </p:spTree>
    <p:extLst>
      <p:ext uri="{BB962C8B-B14F-4D97-AF65-F5344CB8AC3E}">
        <p14:creationId xmlns:p14="http://schemas.microsoft.com/office/powerpoint/2010/main" val="131158302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mediacall" presetSubtype="0" fill="hold" nodeType="withEffect">
                                  <p:stCondLst>
                                    <p:cond delay="0"/>
                                  </p:stCondLst>
                                  <p:childTnLst>
                                    <p:cmd type="call" cmd="playFrom(0.0)">
                                      <p:cBhvr>
                                        <p:cTn id="9" dur="3555" fill="hold"/>
                                        <p:tgtEl>
                                          <p:spTgt spid="9"/>
                                        </p:tgtEl>
                                      </p:cBhvr>
                                    </p:cmd>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9"/>
                </p:tgtEl>
              </p:cMediaNode>
            </p:audio>
          </p:childTnLst>
        </p:cTn>
      </p:par>
    </p:tnLst>
    <p:bldLst>
      <p:bldP spid="6"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pic>
        <p:nvPicPr>
          <p:cNvPr id="2" name="p_02_54b">
            <a:hlinkClick r:id="" action="ppaction://media"/>
          </p:cNvPr>
          <p:cNvPicPr>
            <a:picLocks noChangeAspect="1"/>
          </p:cNvPicPr>
          <p:nvPr>
            <a:audioFile r:link="rId1"/>
            <p:extLst>
              <p:ext uri="{DAA4B4D4-6D71-4841-9C94-3DE7FCFB9230}">
                <p14:media xmlns:p14="http://schemas.microsoft.com/office/powerpoint/2010/main" r:embed="rId2">
                  <p14:trim st="494" end="5062.3125"/>
                </p14:media>
              </p:ext>
            </p:extLst>
          </p:nvPr>
        </p:nvPicPr>
        <p:blipFill>
          <a:blip r:embed="rId5"/>
          <a:stretch>
            <a:fillRect/>
          </a:stretch>
        </p:blipFill>
        <p:spPr>
          <a:xfrm>
            <a:off x="6094985" y="2905760"/>
            <a:ext cx="406400" cy="406400"/>
          </a:xfrm>
          <a:prstGeom prst="rect">
            <a:avLst/>
          </a:prstGeom>
        </p:spPr>
      </p:pic>
    </p:spTree>
    <p:extLst>
      <p:ext uri="{BB962C8B-B14F-4D97-AF65-F5344CB8AC3E}">
        <p14:creationId xmlns:p14="http://schemas.microsoft.com/office/powerpoint/2010/main" val="1540969696"/>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hlinkClick r:id="" action="ppaction://hlinkshowjump?jump=endshow" highlightClick="1">
              <a:snd r:embed="rId4" name="voltage.wav"/>
            </a:hlinkClick>
            <a:hlinkHover r:id="" action="ppaction://noaction" highlightClick="1">
              <a:snd r:embed="rId5" name="click.wav"/>
            </a:hlinkHover>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0805" y="5394118"/>
            <a:ext cx="736598" cy="737347"/>
          </a:xfrm>
          <a:prstGeom prst="rect">
            <a:avLst/>
          </a:prstGeom>
        </p:spPr>
      </p:pic>
      <p:sp>
        <p:nvSpPr>
          <p:cNvPr id="8" name="Title 1"/>
          <p:cNvSpPr txBox="1">
            <a:spLocks/>
          </p:cNvSpPr>
          <p:nvPr/>
        </p:nvSpPr>
        <p:spPr>
          <a:xfrm>
            <a:off x="1522720" y="1197033"/>
            <a:ext cx="8036170" cy="4713316"/>
          </a:xfrm>
          <a:prstGeom prst="rect">
            <a:avLst/>
          </a:prstGeom>
        </p:spPr>
        <p:txBody>
          <a:bodyPr vert="horz" lIns="91440" tIns="91440" rIns="274320" bIns="45720" rtlCol="0" anchor="t" anchorCtr="0">
            <a:normAutofit/>
          </a:bodyPr>
          <a:lstStyle>
            <a:lvl1pPr algn="r" defTabSz="914400" rtl="0" eaLnBrk="1" latinLnBrk="0" hangingPunct="1">
              <a:lnSpc>
                <a:spcPct val="90000"/>
              </a:lnSpc>
              <a:spcBef>
                <a:spcPct val="0"/>
              </a:spcBef>
              <a:buNone/>
              <a:defRPr sz="3200" kern="1200" baseline="0">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528E"/>
                </a:solidFill>
                <a:latin typeface="Calibri" panose="020F0502020204030204" pitchFamily="34" charset="0"/>
                <a:ea typeface="+mj-ea"/>
                <a:cs typeface="+mj-cs"/>
              </a:defRPr>
            </a:lvl1pPr>
          </a:lstStyle>
          <a:p>
            <a:pPr marL="631825" algn="ctr">
              <a:lnSpc>
                <a:spcPct val="100000"/>
              </a:lnSpc>
            </a:pPr>
            <a:r>
              <a:rPr lang="en-US" dirty="0" smtClean="0">
                <a:solidFill>
                  <a:schemeClr val="bg1"/>
                </a:solidFill>
              </a:rPr>
              <a:t>Now </a:t>
            </a:r>
            <a:r>
              <a:rPr lang="en-US" dirty="0">
                <a:solidFill>
                  <a:schemeClr val="bg1"/>
                </a:solidFill>
              </a:rPr>
              <a:t>go on to the next program </a:t>
            </a:r>
            <a:r>
              <a:rPr lang="en-US" dirty="0" smtClean="0">
                <a:solidFill>
                  <a:schemeClr val="bg1"/>
                </a:solidFill>
              </a:rPr>
              <a:t>module:</a:t>
            </a:r>
          </a:p>
          <a:p>
            <a:pPr marL="855663" algn="ctr">
              <a:lnSpc>
                <a:spcPct val="100000"/>
              </a:lnSpc>
            </a:pPr>
            <a:r>
              <a:rPr lang="en-US" sz="2000" dirty="0" smtClean="0">
                <a:solidFill>
                  <a:schemeClr val="bg2">
                    <a:lumMod val="10000"/>
                  </a:schemeClr>
                </a:solidFill>
              </a:rPr>
              <a:t>(or go back to review a previous module)</a:t>
            </a:r>
            <a:br>
              <a:rPr lang="en-US" sz="2000" dirty="0" smtClean="0">
                <a:solidFill>
                  <a:schemeClr val="bg2">
                    <a:lumMod val="10000"/>
                  </a:schemeClr>
                </a:solidFill>
              </a:rPr>
            </a:br>
            <a:endParaRPr lang="en-US" sz="2000" dirty="0" smtClean="0">
              <a:solidFill>
                <a:schemeClr val="bg2">
                  <a:lumMod val="10000"/>
                </a:schemeClr>
              </a:solidFill>
            </a:endParaRPr>
          </a:p>
          <a:p>
            <a:pPr marL="1828800" algn="l">
              <a:lnSpc>
                <a:spcPct val="100000"/>
              </a:lnSpc>
            </a:pPr>
            <a:r>
              <a:rPr lang="en-US" dirty="0" smtClean="0">
                <a:solidFill>
                  <a:schemeClr val="bg2">
                    <a:lumMod val="10000"/>
                  </a:schemeClr>
                </a:solidFill>
              </a:rPr>
              <a:t>INTRODUCTION</a:t>
            </a:r>
            <a:endParaRPr lang="en-US" dirty="0">
              <a:solidFill>
                <a:schemeClr val="bg2">
                  <a:lumMod val="10000"/>
                </a:schemeClr>
              </a:solidFill>
            </a:endParaRPr>
          </a:p>
          <a:p>
            <a:pPr marL="1828800" algn="l">
              <a:lnSpc>
                <a:spcPct val="100000"/>
              </a:lnSpc>
            </a:pPr>
            <a:r>
              <a:rPr lang="en-US" dirty="0" smtClean="0">
                <a:solidFill>
                  <a:schemeClr val="bg2">
                    <a:lumMod val="10000"/>
                  </a:schemeClr>
                </a:solidFill>
              </a:rPr>
              <a:t>PATIENT </a:t>
            </a:r>
            <a:r>
              <a:rPr lang="en-US" dirty="0">
                <a:solidFill>
                  <a:schemeClr val="bg2">
                    <a:lumMod val="10000"/>
                  </a:schemeClr>
                </a:solidFill>
              </a:rPr>
              <a:t>DEMOGRAPHICS</a:t>
            </a:r>
          </a:p>
          <a:p>
            <a:pPr marL="1828800" algn="l">
              <a:lnSpc>
                <a:spcPct val="100000"/>
              </a:lnSpc>
            </a:pPr>
            <a:r>
              <a:rPr lang="en-US" dirty="0">
                <a:solidFill>
                  <a:schemeClr val="bg1"/>
                </a:solidFill>
              </a:rPr>
              <a:t>PATIENT INTAKE OPTIONS</a:t>
            </a:r>
          </a:p>
          <a:p>
            <a:pPr marL="1828800" algn="l">
              <a:lnSpc>
                <a:spcPct val="100000"/>
              </a:lnSpc>
            </a:pPr>
            <a:r>
              <a:rPr lang="en-US" dirty="0" smtClean="0">
                <a:ln w="0"/>
                <a:solidFill>
                  <a:schemeClr val="tx1">
                    <a:lumMod val="85000"/>
                    <a:lumOff val="15000"/>
                  </a:schemeClr>
                </a:solidFill>
                <a:effectLst>
                  <a:outerShdw blurRad="38100" dist="19050" dir="2700000" algn="tl" rotWithShape="0">
                    <a:schemeClr val="dk1">
                      <a:alpha val="40000"/>
                    </a:schemeClr>
                  </a:outerShdw>
                </a:effectLst>
              </a:rPr>
              <a:t>IDENTIFYING RECORDS PROVIDERS</a:t>
            </a:r>
          </a:p>
          <a:p>
            <a:pPr marL="1828800" algn="l">
              <a:lnSpc>
                <a:spcPct val="100000"/>
              </a:lnSpc>
            </a:pPr>
            <a:r>
              <a:rPr lang="en-US" dirty="0" smtClean="0">
                <a:ln w="0"/>
                <a:solidFill>
                  <a:schemeClr val="tx1">
                    <a:lumMod val="85000"/>
                    <a:lumOff val="15000"/>
                  </a:schemeClr>
                </a:solidFill>
                <a:effectLst>
                  <a:outerShdw blurRad="38100" dist="19050" dir="2700000" algn="tl" rotWithShape="0">
                    <a:schemeClr val="dk1">
                      <a:alpha val="40000"/>
                    </a:schemeClr>
                  </a:outerShdw>
                </a:effectLst>
              </a:rPr>
              <a:t>MANAGE PATIENT TO-DO LIST</a:t>
            </a:r>
            <a:endParaRPr lang="en-US" dirty="0">
              <a:ln w="0"/>
              <a:solidFill>
                <a:schemeClr val="tx1">
                  <a:lumMod val="85000"/>
                  <a:lumOff val="15000"/>
                </a:schemeClr>
              </a:solidFill>
              <a:effectLst>
                <a:outerShdw blurRad="38100" dist="19050" dir="2700000" algn="tl" rotWithShape="0">
                  <a:schemeClr val="dk1">
                    <a:alpha val="40000"/>
                  </a:schemeClr>
                </a:outerShdw>
              </a:effectLst>
            </a:endParaRPr>
          </a:p>
        </p:txBody>
      </p:sp>
      <p:sp>
        <p:nvSpPr>
          <p:cNvPr id="9" name="Action Button: Forward or Next 8">
            <a:hlinkClick r:id="rId7" action="ppaction://hlinksldjump" highlightClick="1">
              <a:snd r:embed="rId8" name="whoosh.wav"/>
            </a:hlinkClick>
            <a:hlinkHover r:id="" action="ppaction://noaction">
              <a:snd r:embed="rId5" name="click.wav"/>
            </a:hlinkHover>
          </p:cNvPr>
          <p:cNvSpPr/>
          <p:nvPr/>
        </p:nvSpPr>
        <p:spPr>
          <a:xfrm>
            <a:off x="2630681" y="3423147"/>
            <a:ext cx="612710" cy="40712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hlinkClick r:id="rId7" action="ppaction://hlinksldjump">
              <a:snd r:embed="rId8" name="whoosh.wav"/>
            </a:hlinkClick>
            <a:hlinkHover r:id="" action="ppaction://noaction" highlightClick="1">
              <a:snd r:embed="rId5" name="click.wav"/>
            </a:hlinkHover>
          </p:cNvPr>
          <p:cNvSpPr/>
          <p:nvPr/>
        </p:nvSpPr>
        <p:spPr>
          <a:xfrm>
            <a:off x="2630681" y="3423147"/>
            <a:ext cx="5199776" cy="407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9" action="ppaction://hlinksldjump">
              <a:snd r:embed="rId8" name="whoosh.wav"/>
            </a:hlinkClick>
            <a:hlinkHover r:id="" action="ppaction://noaction" highlightClick="1">
              <a:snd r:embed="rId5" name="click.wav"/>
            </a:hlinkHover>
          </p:cNvPr>
          <p:cNvSpPr/>
          <p:nvPr/>
        </p:nvSpPr>
        <p:spPr>
          <a:xfrm>
            <a:off x="3345544" y="2931580"/>
            <a:ext cx="4484914"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10" action="ppaction://hlinksldjump">
              <a:snd r:embed="rId8" name="whoosh.wav"/>
            </a:hlinkClick>
            <a:hlinkHover r:id="" action="ppaction://noaction" highlightClick="1">
              <a:snd r:embed="rId5" name="click.wav"/>
            </a:hlinkHover>
          </p:cNvPr>
          <p:cNvSpPr/>
          <p:nvPr/>
        </p:nvSpPr>
        <p:spPr>
          <a:xfrm>
            <a:off x="3368961" y="2439282"/>
            <a:ext cx="2815708" cy="40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_02_54b">
            <a:hlinkClick r:id="" action="ppaction://media"/>
          </p:cNvPr>
          <p:cNvPicPr>
            <a:picLocks noChangeAspect="1"/>
          </p:cNvPicPr>
          <p:nvPr>
            <a:audioFile r:link="rId1"/>
            <p:extLst>
              <p:ext uri="{DAA4B4D4-6D71-4841-9C94-3DE7FCFB9230}">
                <p14:media xmlns:p14="http://schemas.microsoft.com/office/powerpoint/2010/main" r:embed="rId2">
                  <p14:trim st="3601" end="83.3125"/>
                </p14:media>
              </p:ext>
            </p:extLst>
          </p:nvPr>
        </p:nvPicPr>
        <p:blipFill>
          <a:blip r:embed="rId11"/>
          <a:stretch>
            <a:fillRect/>
          </a:stretch>
        </p:blipFill>
        <p:spPr>
          <a:xfrm>
            <a:off x="5734882" y="790633"/>
            <a:ext cx="406400" cy="406400"/>
          </a:xfrm>
          <a:prstGeom prst="rect">
            <a:avLst/>
          </a:prstGeom>
        </p:spPr>
      </p:pic>
    </p:spTree>
    <p:extLst>
      <p:ext uri="{BB962C8B-B14F-4D97-AF65-F5344CB8AC3E}">
        <p14:creationId xmlns:p14="http://schemas.microsoft.com/office/powerpoint/2010/main" val="412114582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1000" autoRev="1" fill="remove"/>
                                        <p:tgtEl>
                                          <p:spTgt spid="9"/>
                                        </p:tgtEl>
                                        <p:attrNameLst>
                                          <p:attrName>style.color</p:attrName>
                                        </p:attrNameLst>
                                      </p:cBhvr>
                                      <p:to>
                                        <a:schemeClr val="bg1"/>
                                      </p:to>
                                    </p:animClr>
                                    <p:animClr clrSpc="rgb" dir="cw">
                                      <p:cBhvr>
                                        <p:cTn id="7" dur="1000" autoRev="1" fill="remove"/>
                                        <p:tgtEl>
                                          <p:spTgt spid="9"/>
                                        </p:tgtEl>
                                        <p:attrNameLst>
                                          <p:attrName>fillcolor</p:attrName>
                                        </p:attrNameLst>
                                      </p:cBhvr>
                                      <p:to>
                                        <a:schemeClr val="bg1"/>
                                      </p:to>
                                    </p:animClr>
                                    <p:set>
                                      <p:cBhvr>
                                        <p:cTn id="8" dur="1000" autoRev="1" fill="remove"/>
                                        <p:tgtEl>
                                          <p:spTgt spid="9"/>
                                        </p:tgtEl>
                                        <p:attrNameLst>
                                          <p:attrName>fill.type</p:attrName>
                                        </p:attrNameLst>
                                      </p:cBhvr>
                                      <p:to>
                                        <p:strVal val="solid"/>
                                      </p:to>
                                    </p:set>
                                    <p:set>
                                      <p:cBhvr>
                                        <p:cTn id="9" dur="1000" autoRev="1" fill="remove"/>
                                        <p:tgtEl>
                                          <p:spTgt spid="9"/>
                                        </p:tgtEl>
                                        <p:attrNameLst>
                                          <p:attrName>fill.on</p:attrName>
                                        </p:attrNameLst>
                                      </p:cBhvr>
                                      <p:to>
                                        <p:strVal val="true"/>
                                      </p:to>
                                    </p:set>
                                  </p:childTnLst>
                                </p:cTn>
                              </p:par>
                              <p:par>
                                <p:cTn id="10" presetID="1" presetClass="mediacall" presetSubtype="0" fill="hold" nodeType="withEffect">
                                  <p:stCondLst>
                                    <p:cond delay="0"/>
                                  </p:stCondLst>
                                  <p:childTnLst>
                                    <p:cmd type="call" cmd="playFrom(0.0)">
                                      <p:cBhvr>
                                        <p:cTn id="11" dur="449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12"/>
                </p:tgtEl>
              </p:cMediaNode>
            </p:audio>
          </p:childTnLst>
        </p:cTn>
      </p:par>
    </p:tnLst>
    <p:bldLst>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417216"/>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 y="585216"/>
            <a:ext cx="10160002" cy="5715000"/>
          </a:xfrm>
          <a:prstGeom prst="rect">
            <a:avLst/>
          </a:prstGeom>
        </p:spPr>
      </p:pic>
      <p:sp>
        <p:nvSpPr>
          <p:cNvPr id="9" name="TextBox 8"/>
          <p:cNvSpPr txBox="1"/>
          <p:nvPr/>
        </p:nvSpPr>
        <p:spPr>
          <a:xfrm>
            <a:off x="1756861" y="2017040"/>
            <a:ext cx="4622169" cy="646331"/>
          </a:xfrm>
          <a:prstGeom prst="rect">
            <a:avLst/>
          </a:prstGeom>
          <a:solidFill>
            <a:srgbClr val="F29220">
              <a:alpha val="75000"/>
            </a:srgbClr>
          </a:solidFill>
        </p:spPr>
        <p:txBody>
          <a:bodyPr wrap="square" rtlCol="0">
            <a:spAutoFit/>
          </a:bodyPr>
          <a:lstStyle/>
          <a:p>
            <a:r>
              <a:rPr lang="en-US" dirty="0">
                <a:solidFill>
                  <a:schemeClr val="bg1"/>
                </a:solidFill>
              </a:rPr>
              <a:t>Now we will discuss the RMS intake information functional area</a:t>
            </a:r>
          </a:p>
        </p:txBody>
      </p:sp>
      <p:pic>
        <p:nvPicPr>
          <p:cNvPr id="2" name="p_03_01">
            <a:hlinkClick r:id="" action="ppaction://media"/>
          </p:cNvPr>
          <p:cNvPicPr>
            <a:picLocks noChangeAspect="1"/>
          </p:cNvPicPr>
          <p:nvPr>
            <a:audioFile r:link="rId1"/>
            <p:extLst>
              <p:ext uri="{DAA4B4D4-6D71-4841-9C94-3DE7FCFB9230}">
                <p14:media xmlns:p14="http://schemas.microsoft.com/office/powerpoint/2010/main" r:embed="rId2">
                  <p14:trim st="483" end="408.0625"/>
                </p14:media>
              </p:ext>
            </p:extLst>
          </p:nvPr>
        </p:nvPicPr>
        <p:blipFill>
          <a:blip r:embed="rId5"/>
          <a:stretch>
            <a:fillRect/>
          </a:stretch>
        </p:blipFill>
        <p:spPr>
          <a:xfrm>
            <a:off x="1916113" y="3832225"/>
            <a:ext cx="406400" cy="406400"/>
          </a:xfrm>
          <a:prstGeom prst="rect">
            <a:avLst/>
          </a:prstGeom>
        </p:spPr>
      </p:pic>
    </p:spTree>
    <p:extLst>
      <p:ext uri="{BB962C8B-B14F-4D97-AF65-F5344CB8AC3E}">
        <p14:creationId xmlns:p14="http://schemas.microsoft.com/office/powerpoint/2010/main" val="104308262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2"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 y="585216"/>
            <a:ext cx="10160002" cy="5715000"/>
          </a:xfrm>
          <a:prstGeom prst="rect">
            <a:avLst/>
          </a:prstGeom>
        </p:spPr>
      </p:pic>
      <p:sp>
        <p:nvSpPr>
          <p:cNvPr id="9" name="TextBox 8"/>
          <p:cNvSpPr txBox="1"/>
          <p:nvPr/>
        </p:nvSpPr>
        <p:spPr>
          <a:xfrm>
            <a:off x="1756861" y="2017040"/>
            <a:ext cx="4622169" cy="1200329"/>
          </a:xfrm>
          <a:prstGeom prst="rect">
            <a:avLst/>
          </a:prstGeom>
          <a:solidFill>
            <a:srgbClr val="F29220">
              <a:alpha val="75000"/>
            </a:srgbClr>
          </a:solidFill>
        </p:spPr>
        <p:txBody>
          <a:bodyPr wrap="square" rtlCol="0">
            <a:spAutoFit/>
          </a:bodyPr>
          <a:lstStyle/>
          <a:p>
            <a:r>
              <a:rPr lang="en-US" dirty="0">
                <a:solidFill>
                  <a:schemeClr val="bg1"/>
                </a:solidFill>
              </a:rPr>
              <a:t>At this point, we’ve entered the </a:t>
            </a:r>
            <a:r>
              <a:rPr lang="en-US" b="1" dirty="0" smtClean="0">
                <a:solidFill>
                  <a:schemeClr val="bg1"/>
                </a:solidFill>
              </a:rPr>
              <a:t>Patient Demographics</a:t>
            </a:r>
            <a:r>
              <a:rPr lang="en-US" dirty="0">
                <a:solidFill>
                  <a:schemeClr val="bg1"/>
                </a:solidFill>
              </a:rPr>
              <a:t>.  We now need to enter information that will relate the patient to physicians and events at your facility</a:t>
            </a:r>
          </a:p>
        </p:txBody>
      </p:sp>
      <p:sp>
        <p:nvSpPr>
          <p:cNvPr id="5" name="Rectangle 4"/>
          <p:cNvSpPr/>
          <p:nvPr/>
        </p:nvSpPr>
        <p:spPr>
          <a:xfrm>
            <a:off x="6654373" y="1882588"/>
            <a:ext cx="2838807" cy="204246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_03_02">
            <a:hlinkClick r:id="" action="ppaction://media"/>
          </p:cNvPr>
          <p:cNvPicPr>
            <a:picLocks noChangeAspect="1"/>
          </p:cNvPicPr>
          <p:nvPr>
            <a:audioFile r:link="rId1"/>
            <p:extLst>
              <p:ext uri="{DAA4B4D4-6D71-4841-9C94-3DE7FCFB9230}">
                <p14:media xmlns:p14="http://schemas.microsoft.com/office/powerpoint/2010/main" r:embed="rId2">
                  <p14:trim st="390" end="9667.1875"/>
                </p14:media>
              </p:ext>
            </p:extLst>
          </p:nvPr>
        </p:nvPicPr>
        <p:blipFill>
          <a:blip r:embed="rId5"/>
          <a:stretch>
            <a:fillRect/>
          </a:stretch>
        </p:blipFill>
        <p:spPr>
          <a:xfrm>
            <a:off x="1927225" y="3668713"/>
            <a:ext cx="406400" cy="406400"/>
          </a:xfrm>
          <a:prstGeom prst="rect">
            <a:avLst/>
          </a:prstGeom>
        </p:spPr>
      </p:pic>
    </p:spTree>
    <p:extLst>
      <p:ext uri="{BB962C8B-B14F-4D97-AF65-F5344CB8AC3E}">
        <p14:creationId xmlns:p14="http://schemas.microsoft.com/office/powerpoint/2010/main" val="271794140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51"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46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9"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 y="585216"/>
            <a:ext cx="10160002" cy="5715000"/>
          </a:xfrm>
          <a:prstGeom prst="rect">
            <a:avLst/>
          </a:prstGeom>
        </p:spPr>
      </p:pic>
      <p:sp>
        <p:nvSpPr>
          <p:cNvPr id="14" name="TextBox 13"/>
          <p:cNvSpPr txBox="1"/>
          <p:nvPr/>
        </p:nvSpPr>
        <p:spPr>
          <a:xfrm>
            <a:off x="1752600" y="3430920"/>
            <a:ext cx="4622169" cy="646331"/>
          </a:xfrm>
          <a:prstGeom prst="rect">
            <a:avLst/>
          </a:prstGeom>
          <a:solidFill>
            <a:srgbClr val="5ABBD9">
              <a:alpha val="75000"/>
            </a:srgbClr>
          </a:solidFill>
        </p:spPr>
        <p:txBody>
          <a:bodyPr wrap="square" rtlCol="0">
            <a:spAutoFit/>
          </a:bodyPr>
          <a:lstStyle/>
          <a:p>
            <a:r>
              <a:rPr lang="en-US" dirty="0" smtClean="0">
                <a:solidFill>
                  <a:schemeClr val="bg1"/>
                </a:solidFill>
              </a:rPr>
              <a:t>NOTE: </a:t>
            </a:r>
            <a:r>
              <a:rPr lang="en-US" dirty="0">
                <a:solidFill>
                  <a:schemeClr val="bg1"/>
                </a:solidFill>
              </a:rPr>
              <a:t>a</a:t>
            </a:r>
            <a:r>
              <a:rPr lang="en-US" dirty="0" smtClean="0">
                <a:solidFill>
                  <a:schemeClr val="bg1"/>
                </a:solidFill>
              </a:rPr>
              <a:t>ll </a:t>
            </a:r>
            <a:r>
              <a:rPr lang="en-US" dirty="0">
                <a:solidFill>
                  <a:schemeClr val="bg1"/>
                </a:solidFill>
              </a:rPr>
              <a:t>fields shown with an asterisk are required</a:t>
            </a:r>
            <a:endParaRPr lang="en-US" b="1" dirty="0">
              <a:solidFill>
                <a:schemeClr val="bg1"/>
              </a:solidFill>
            </a:endParaRPr>
          </a:p>
        </p:txBody>
      </p:sp>
      <p:sp>
        <p:nvSpPr>
          <p:cNvPr id="16" name="Rectangle 15"/>
          <p:cNvSpPr/>
          <p:nvPr/>
        </p:nvSpPr>
        <p:spPr>
          <a:xfrm>
            <a:off x="6654373" y="1882588"/>
            <a:ext cx="2838807" cy="204246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1756861" y="2017040"/>
            <a:ext cx="4622169" cy="1200329"/>
          </a:xfrm>
          <a:prstGeom prst="rect">
            <a:avLst/>
          </a:prstGeom>
          <a:solidFill>
            <a:srgbClr val="F29220">
              <a:alpha val="75000"/>
            </a:srgbClr>
          </a:solidFill>
        </p:spPr>
        <p:txBody>
          <a:bodyPr wrap="square" rtlCol="0">
            <a:spAutoFit/>
          </a:bodyPr>
          <a:lstStyle/>
          <a:p>
            <a:r>
              <a:rPr lang="en-US" dirty="0">
                <a:solidFill>
                  <a:schemeClr val="bg1"/>
                </a:solidFill>
              </a:rPr>
              <a:t>At this point, we’ve entered the </a:t>
            </a:r>
            <a:r>
              <a:rPr lang="en-US" b="1" dirty="0" smtClean="0">
                <a:solidFill>
                  <a:schemeClr val="bg1"/>
                </a:solidFill>
              </a:rPr>
              <a:t>Patient Demographics</a:t>
            </a:r>
            <a:r>
              <a:rPr lang="en-US" dirty="0">
                <a:solidFill>
                  <a:schemeClr val="bg1"/>
                </a:solidFill>
              </a:rPr>
              <a:t>.  We now need to enter information that will relate the patient to physicians and events at your facility</a:t>
            </a:r>
          </a:p>
        </p:txBody>
      </p:sp>
      <p:pic>
        <p:nvPicPr>
          <p:cNvPr id="2" name="p_02_42a">
            <a:hlinkClick r:id="" action="ppaction://media"/>
          </p:cNvPr>
          <p:cNvPicPr>
            <a:picLocks noChangeAspect="1"/>
          </p:cNvPicPr>
          <p:nvPr>
            <a:audioFile r:link="rId1"/>
            <p:extLst>
              <p:ext uri="{DAA4B4D4-6D71-4841-9C94-3DE7FCFB9230}">
                <p14:media xmlns:p14="http://schemas.microsoft.com/office/powerpoint/2010/main" r:embed="rId2">
                  <p14:trim st="3977" end="340.3125"/>
                </p14:media>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680238416"/>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68"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1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4984" y="585216"/>
            <a:ext cx="10160002" cy="5715000"/>
          </a:xfrm>
          <a:prstGeom prst="rect">
            <a:avLst/>
          </a:prstGeom>
        </p:spPr>
      </p:pic>
      <p:sp>
        <p:nvSpPr>
          <p:cNvPr id="9" name="TextBox 8"/>
          <p:cNvSpPr txBox="1"/>
          <p:nvPr/>
        </p:nvSpPr>
        <p:spPr>
          <a:xfrm>
            <a:off x="1756861" y="2017040"/>
            <a:ext cx="4622169" cy="1200329"/>
          </a:xfrm>
          <a:prstGeom prst="rect">
            <a:avLst/>
          </a:prstGeom>
          <a:solidFill>
            <a:srgbClr val="F29220">
              <a:alpha val="75000"/>
            </a:srgbClr>
          </a:solidFill>
        </p:spPr>
        <p:txBody>
          <a:bodyPr wrap="square" rtlCol="0">
            <a:spAutoFit/>
          </a:bodyPr>
          <a:lstStyle/>
          <a:p>
            <a:r>
              <a:rPr lang="en-US" dirty="0" smtClean="0">
                <a:solidFill>
                  <a:schemeClr val="bg1"/>
                </a:solidFill>
              </a:rPr>
              <a:t>Standardizing </a:t>
            </a:r>
            <a:r>
              <a:rPr lang="en-US" dirty="0">
                <a:solidFill>
                  <a:schemeClr val="bg1"/>
                </a:solidFill>
              </a:rPr>
              <a:t>the formats of data entry across your department for freeform text fields will help with the consistency of reporting and data analytics</a:t>
            </a:r>
          </a:p>
        </p:txBody>
      </p:sp>
      <p:sp>
        <p:nvSpPr>
          <p:cNvPr id="5" name="Rectangle 4"/>
          <p:cNvSpPr/>
          <p:nvPr/>
        </p:nvSpPr>
        <p:spPr>
          <a:xfrm>
            <a:off x="6654373" y="1882588"/>
            <a:ext cx="2838807" cy="204246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_03_02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81200" y="3744913"/>
            <a:ext cx="406400" cy="406400"/>
          </a:xfrm>
          <a:prstGeom prst="rect">
            <a:avLst/>
          </a:prstGeom>
        </p:spPr>
      </p:pic>
      <p:sp>
        <p:nvSpPr>
          <p:cNvPr id="12" name="TextBox 11"/>
          <p:cNvSpPr txBox="1"/>
          <p:nvPr/>
        </p:nvSpPr>
        <p:spPr>
          <a:xfrm>
            <a:off x="3334874" y="4910814"/>
            <a:ext cx="4622169" cy="923330"/>
          </a:xfrm>
          <a:prstGeom prst="rect">
            <a:avLst/>
          </a:prstGeom>
          <a:solidFill>
            <a:srgbClr val="5ABBD9">
              <a:alpha val="75000"/>
            </a:srgbClr>
          </a:solidFill>
        </p:spPr>
        <p:txBody>
          <a:bodyPr wrap="square" rtlCol="0">
            <a:spAutoFit/>
          </a:bodyPr>
          <a:lstStyle/>
          <a:p>
            <a:r>
              <a:rPr lang="en-US" dirty="0" smtClean="0">
                <a:solidFill>
                  <a:schemeClr val="bg1"/>
                </a:solidFill>
              </a:rPr>
              <a:t>NOTE</a:t>
            </a:r>
            <a:r>
              <a:rPr lang="en-US" dirty="0">
                <a:solidFill>
                  <a:schemeClr val="bg1"/>
                </a:solidFill>
              </a:rPr>
              <a:t>: you can click the </a:t>
            </a:r>
            <a:r>
              <a:rPr lang="en-US" b="1" dirty="0">
                <a:solidFill>
                  <a:schemeClr val="bg1"/>
                </a:solidFill>
              </a:rPr>
              <a:t>Save Draft </a:t>
            </a:r>
            <a:r>
              <a:rPr lang="en-US" dirty="0">
                <a:solidFill>
                  <a:schemeClr val="bg1"/>
                </a:solidFill>
              </a:rPr>
              <a:t>button at any time during the process to store the current state of the record</a:t>
            </a:r>
          </a:p>
        </p:txBody>
      </p:sp>
      <p:sp>
        <p:nvSpPr>
          <p:cNvPr id="13" name="Rectangle 12"/>
          <p:cNvSpPr/>
          <p:nvPr/>
        </p:nvSpPr>
        <p:spPr>
          <a:xfrm>
            <a:off x="8154830" y="5518014"/>
            <a:ext cx="719930" cy="30733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_03_14">
            <a:hlinkClick r:id="" action="ppaction://media"/>
          </p:cNvPr>
          <p:cNvPicPr>
            <a:picLocks noChangeAspect="1"/>
          </p:cNvPicPr>
          <p:nvPr>
            <a:audioFile r:link="rId3"/>
            <p:extLst>
              <p:ext uri="{DAA4B4D4-6D71-4841-9C94-3DE7FCFB9230}">
                <p14:media xmlns:p14="http://schemas.microsoft.com/office/powerpoint/2010/main" r:embed="rId4">
                  <p14:trim st="409" end="142.8125"/>
                </p14:media>
              </p:ext>
            </p:extLst>
          </p:nvPr>
        </p:nvPicPr>
        <p:blipFill>
          <a:blip r:embed="rId7"/>
          <a:stretch>
            <a:fillRect/>
          </a:stretch>
        </p:blipFill>
        <p:spPr>
          <a:xfrm>
            <a:off x="2112963" y="4703763"/>
            <a:ext cx="406400" cy="406400"/>
          </a:xfrm>
          <a:prstGeom prst="rect">
            <a:avLst/>
          </a:prstGeom>
        </p:spPr>
      </p:pic>
    </p:spTree>
    <p:extLst>
      <p:ext uri="{BB962C8B-B14F-4D97-AF65-F5344CB8AC3E}">
        <p14:creationId xmlns:p14="http://schemas.microsoft.com/office/powerpoint/2010/main" val="93049947"/>
      </p:ext>
    </p:extLst>
  </p:cSld>
  <p:clrMapOvr>
    <a:masterClrMapping/>
  </p:clrMapOvr>
  <mc:AlternateContent xmlns:mc="http://schemas.openxmlformats.org/markup-compatibility/2006" xmlns:p14="http://schemas.microsoft.com/office/powerpoint/2010/main">
    <mc:Choice Requires="p14">
      <p:transition spd="med" p14:dur="700" advClick="0" advTm="16000">
        <p:fade/>
      </p:transition>
    </mc:Choice>
    <mc:Fallback xmlns="">
      <p:transition spd="med" advClick="0" advTm="1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933" fill="hold"/>
                                        <p:tgtEl>
                                          <p:spTgt spid="10"/>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92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92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 presetClass="mediacall" presetSubtype="0" fill="hold" nodeType="withEffect">
                                  <p:stCondLst>
                                    <p:cond delay="9200"/>
                                  </p:stCondLst>
                                  <p:childTnLst>
                                    <p:cmd type="call" cmd="playFrom(0.0)">
                                      <p:cBhvr>
                                        <p:cTn id="17" dur="665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8" fill="hold" display="0">
                  <p:stCondLst>
                    <p:cond delay="indefinite"/>
                  </p:stCondLst>
                  <p:endCondLst>
                    <p:cond evt="onStopAudio" delay="0">
                      <p:tgtEl>
                        <p:sldTgt/>
                      </p:tgtEl>
                    </p:cond>
                  </p:endCondLst>
                </p:cTn>
                <p:tgtEl>
                  <p:spTgt spid="10"/>
                </p:tgtEl>
              </p:cMediaNode>
            </p:audio>
            <p:audio>
              <p:cMediaNode vol="80000" showWhenStopped="0">
                <p:cTn id="19" fill="hold" display="0">
                  <p:stCondLst>
                    <p:cond delay="indefinite"/>
                  </p:stCondLst>
                  <p:endCondLst>
                    <p:cond evt="onStopAudio" delay="0">
                      <p:tgtEl>
                        <p:sldTgt/>
                      </p:tgtEl>
                    </p:cond>
                  </p:endCondLst>
                </p:cTn>
                <p:tgtEl>
                  <p:spTgt spid="11"/>
                </p:tgtEl>
              </p:cMediaNode>
            </p:audio>
          </p:childTnLst>
        </p:cTn>
      </p:par>
    </p:tnLst>
    <p:bldLst>
      <p:bldP spid="9" grpId="0" animBg="1"/>
      <p:bldP spid="12"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Select the </a:t>
            </a:r>
            <a:r>
              <a:rPr lang="en-US" b="1" dirty="0" smtClean="0">
                <a:solidFill>
                  <a:schemeClr val="bg1"/>
                </a:solidFill>
              </a:rPr>
              <a:t>Department</a:t>
            </a:r>
            <a:r>
              <a:rPr lang="en-US" dirty="0" smtClean="0">
                <a:solidFill>
                  <a:schemeClr val="bg1"/>
                </a:solidFill>
              </a:rPr>
              <a:t> </a:t>
            </a:r>
            <a:r>
              <a:rPr lang="en-US" dirty="0">
                <a:solidFill>
                  <a:schemeClr val="bg1"/>
                </a:solidFill>
              </a:rPr>
              <a:t>to indicate what service line the patient is being scheduled under</a:t>
            </a:r>
          </a:p>
        </p:txBody>
      </p:sp>
      <p:sp>
        <p:nvSpPr>
          <p:cNvPr id="6" name="Rectangle 5"/>
          <p:cNvSpPr/>
          <p:nvPr/>
        </p:nvSpPr>
        <p:spPr>
          <a:xfrm>
            <a:off x="7776695" y="2431500"/>
            <a:ext cx="1659297" cy="20626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_03_03">
            <a:hlinkClick r:id="" action="ppaction://media"/>
          </p:cNvPr>
          <p:cNvPicPr>
            <a:picLocks noChangeAspect="1"/>
          </p:cNvPicPr>
          <p:nvPr>
            <a:audioFile r:link="rId1"/>
            <p:extLst>
              <p:ext uri="{DAA4B4D4-6D71-4841-9C94-3DE7FCFB9230}">
                <p14:media xmlns:p14="http://schemas.microsoft.com/office/powerpoint/2010/main" r:embed="rId2">
                  <p14:trim st="480" end="284.625"/>
                </p14:media>
              </p:ext>
            </p:extLst>
          </p:nvPr>
        </p:nvPicPr>
        <p:blipFill>
          <a:blip r:embed="rId5"/>
          <a:stretch>
            <a:fillRect/>
          </a:stretch>
        </p:blipFill>
        <p:spPr>
          <a:xfrm>
            <a:off x="1905000" y="3702050"/>
            <a:ext cx="406400" cy="406400"/>
          </a:xfrm>
          <a:prstGeom prst="rect">
            <a:avLst/>
          </a:prstGeom>
        </p:spPr>
      </p:pic>
    </p:spTree>
    <p:extLst>
      <p:ext uri="{BB962C8B-B14F-4D97-AF65-F5344CB8AC3E}">
        <p14:creationId xmlns:p14="http://schemas.microsoft.com/office/powerpoint/2010/main" val="230162224"/>
      </p:ext>
    </p:extLst>
  </p:cSld>
  <p:clrMapOvr>
    <a:masterClrMapping/>
  </p:clrMapOvr>
  <mc:AlternateContent xmlns:mc="http://schemas.openxmlformats.org/markup-compatibility/2006" xmlns:p14="http://schemas.microsoft.com/office/powerpoint/2010/main">
    <mc:Choice Requires="p14">
      <p:transition spd="med" p14:dur="700" advClick="0" advTm="1200">
        <p:fade/>
      </p:transition>
    </mc:Choice>
    <mc:Fallback xmlns="">
      <p:transition spd="med" advClick="0" advTm="1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5"/>
                </p:tgtEl>
              </p:cMediaNode>
            </p:audio>
          </p:childTnLst>
        </p:cTn>
      </p:par>
    </p:tnLst>
    <p:bldLst>
      <p:bldP spid="9"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Select the </a:t>
            </a:r>
            <a:r>
              <a:rPr lang="en-US" b="1" dirty="0" smtClean="0">
                <a:solidFill>
                  <a:schemeClr val="bg1"/>
                </a:solidFill>
              </a:rPr>
              <a:t>Department</a:t>
            </a:r>
            <a:r>
              <a:rPr lang="en-US" dirty="0" smtClean="0">
                <a:solidFill>
                  <a:schemeClr val="bg1"/>
                </a:solidFill>
              </a:rPr>
              <a:t> </a:t>
            </a:r>
            <a:r>
              <a:rPr lang="en-US" dirty="0">
                <a:solidFill>
                  <a:schemeClr val="bg1"/>
                </a:solidFill>
              </a:rPr>
              <a:t>to indicate what service line the patient is being scheduled under</a:t>
            </a:r>
          </a:p>
        </p:txBody>
      </p:sp>
      <p:sp>
        <p:nvSpPr>
          <p:cNvPr id="6" name="Rectangle 5"/>
          <p:cNvSpPr/>
          <p:nvPr/>
        </p:nvSpPr>
        <p:spPr>
          <a:xfrm>
            <a:off x="7707086" y="2397845"/>
            <a:ext cx="1667435" cy="120639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586627"/>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014984" y="583406"/>
            <a:ext cx="10160000" cy="5715000"/>
          </a:xfrm>
          <a:prstGeom prst="rect">
            <a:avLst/>
          </a:prstGeom>
          <a:ln w="3175" cap="rnd">
            <a:solidFill>
              <a:schemeClr val="tx1">
                <a:lumMod val="50000"/>
                <a:lumOff val="50000"/>
              </a:schemeClr>
            </a:solidFill>
            <a:round/>
          </a:ln>
        </p:spPr>
      </p:pic>
      <p:sp>
        <p:nvSpPr>
          <p:cNvPr id="4" name="TextBox 3"/>
          <p:cNvSpPr txBox="1"/>
          <p:nvPr/>
        </p:nvSpPr>
        <p:spPr>
          <a:xfrm>
            <a:off x="1143000" y="685800"/>
            <a:ext cx="4286775" cy="1477328"/>
          </a:xfrm>
          <a:prstGeom prst="rect">
            <a:avLst/>
          </a:prstGeom>
          <a:solidFill>
            <a:srgbClr val="F29220">
              <a:alpha val="70000"/>
            </a:srgbClr>
          </a:solidFill>
        </p:spPr>
        <p:txBody>
          <a:bodyPr wrap="square" rtlCol="0">
            <a:spAutoFit/>
          </a:bodyPr>
          <a:lstStyle>
            <a:defPPr>
              <a:defRPr lang="en-US"/>
            </a:defPPr>
            <a:lvl1pPr>
              <a:defRPr>
                <a:solidFill>
                  <a:schemeClr val="bg1"/>
                </a:solidFill>
              </a:defRPr>
            </a:lvl1pPr>
          </a:lstStyle>
          <a:p>
            <a:r>
              <a:rPr lang="en-US" dirty="0"/>
              <a:t>The </a:t>
            </a:r>
            <a:r>
              <a:rPr lang="en-US" b="1" dirty="0" smtClean="0"/>
              <a:t>Referral Management Solution</a:t>
            </a:r>
            <a:r>
              <a:rPr lang="en-US" dirty="0" smtClean="0"/>
              <a:t> </a:t>
            </a:r>
            <a:r>
              <a:rPr lang="en-US" dirty="0"/>
              <a:t>Internet portal allows you to take control of your intake process, and quickly access outside records with an easy to use, all in one patient-centric system</a:t>
            </a:r>
          </a:p>
        </p:txBody>
      </p:sp>
      <p:pic>
        <p:nvPicPr>
          <p:cNvPr id="3" name="p_01_03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73457" y="1424464"/>
            <a:ext cx="406400" cy="406400"/>
          </a:xfrm>
          <a:prstGeom prst="rect">
            <a:avLst/>
          </a:prstGeom>
        </p:spPr>
      </p:pic>
    </p:spTree>
    <p:extLst>
      <p:ext uri="{BB962C8B-B14F-4D97-AF65-F5344CB8AC3E}">
        <p14:creationId xmlns:p14="http://schemas.microsoft.com/office/powerpoint/2010/main" val="1182251403"/>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Select the </a:t>
            </a:r>
            <a:r>
              <a:rPr lang="en-US" b="1" dirty="0" smtClean="0">
                <a:solidFill>
                  <a:schemeClr val="bg1"/>
                </a:solidFill>
              </a:rPr>
              <a:t>Department </a:t>
            </a:r>
            <a:r>
              <a:rPr lang="en-US" dirty="0">
                <a:solidFill>
                  <a:schemeClr val="bg1"/>
                </a:solidFill>
              </a:rPr>
              <a:t>to indicate what service line the patient is being scheduled under</a:t>
            </a:r>
          </a:p>
        </p:txBody>
      </p:sp>
      <p:sp>
        <p:nvSpPr>
          <p:cNvPr id="8" name="Rectangle 7"/>
          <p:cNvSpPr/>
          <p:nvPr/>
        </p:nvSpPr>
        <p:spPr>
          <a:xfrm>
            <a:off x="7707086" y="2397845"/>
            <a:ext cx="1667435" cy="120639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865941"/>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Select the </a:t>
            </a:r>
            <a:r>
              <a:rPr lang="en-US" b="1" dirty="0" smtClean="0">
                <a:solidFill>
                  <a:schemeClr val="bg1"/>
                </a:solidFill>
              </a:rPr>
              <a:t>Department</a:t>
            </a:r>
            <a:r>
              <a:rPr lang="en-US" dirty="0" smtClean="0">
                <a:solidFill>
                  <a:schemeClr val="bg1"/>
                </a:solidFill>
              </a:rPr>
              <a:t> </a:t>
            </a:r>
            <a:r>
              <a:rPr lang="en-US" dirty="0">
                <a:solidFill>
                  <a:schemeClr val="bg1"/>
                </a:solidFill>
              </a:rPr>
              <a:t>to indicate what service line the patient is being scheduled under</a:t>
            </a:r>
          </a:p>
        </p:txBody>
      </p:sp>
      <p:sp>
        <p:nvSpPr>
          <p:cNvPr id="11" name="Rectangle 10"/>
          <p:cNvSpPr/>
          <p:nvPr/>
        </p:nvSpPr>
        <p:spPr>
          <a:xfrm>
            <a:off x="7707086" y="2397845"/>
            <a:ext cx="1667435" cy="120639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_03_04">
            <a:hlinkClick r:id="" action="ppaction://media"/>
          </p:cNvPr>
          <p:cNvPicPr>
            <a:picLocks noChangeAspect="1"/>
          </p:cNvPicPr>
          <p:nvPr>
            <a:audioFile r:link="rId1"/>
            <p:extLst>
              <p:ext uri="{DAA4B4D4-6D71-4841-9C94-3DE7FCFB9230}">
                <p14:media xmlns:p14="http://schemas.microsoft.com/office/powerpoint/2010/main" r:embed="rId2">
                  <p14:trim st="404"/>
                </p14:media>
              </p:ext>
            </p:extLst>
          </p:nvPr>
        </p:nvPicPr>
        <p:blipFill>
          <a:blip r:embed="rId5"/>
          <a:stretch>
            <a:fillRect/>
          </a:stretch>
        </p:blipFill>
        <p:spPr>
          <a:xfrm>
            <a:off x="5972630" y="4982219"/>
            <a:ext cx="406400" cy="406400"/>
          </a:xfrm>
          <a:prstGeom prst="rect">
            <a:avLst/>
          </a:prstGeom>
        </p:spPr>
      </p:pic>
      <p:sp>
        <p:nvSpPr>
          <p:cNvPr id="10" name="TextBox 9"/>
          <p:cNvSpPr txBox="1"/>
          <p:nvPr/>
        </p:nvSpPr>
        <p:spPr>
          <a:xfrm>
            <a:off x="1756861" y="2842551"/>
            <a:ext cx="4622169" cy="920927"/>
          </a:xfrm>
          <a:prstGeom prst="rect">
            <a:avLst/>
          </a:prstGeom>
          <a:solidFill>
            <a:srgbClr val="5ABBD9">
              <a:alpha val="75000"/>
            </a:srgbClr>
          </a:solidFill>
        </p:spPr>
        <p:txBody>
          <a:bodyPr wrap="square" rtlCol="0">
            <a:spAutoFit/>
          </a:bodyPr>
          <a:lstStyle/>
          <a:p>
            <a:r>
              <a:rPr lang="en-US" dirty="0">
                <a:solidFill>
                  <a:schemeClr val="bg1"/>
                </a:solidFill>
              </a:rPr>
              <a:t>NOTE: service lines listed in this dropdown box have been predetermined by your administrator</a:t>
            </a:r>
          </a:p>
        </p:txBody>
      </p:sp>
    </p:spTree>
    <p:extLst>
      <p:ext uri="{BB962C8B-B14F-4D97-AF65-F5344CB8AC3E}">
        <p14:creationId xmlns:p14="http://schemas.microsoft.com/office/powerpoint/2010/main" val="3106426445"/>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7"/>
                </p:tgtEl>
              </p:cMediaNode>
            </p:audio>
          </p:childTnLst>
        </p:cTn>
      </p:par>
    </p:tnLst>
    <p:bldLst>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Select the </a:t>
            </a:r>
            <a:r>
              <a:rPr lang="en-US" b="1" dirty="0" smtClean="0">
                <a:solidFill>
                  <a:schemeClr val="bg1"/>
                </a:solidFill>
              </a:rPr>
              <a:t>Department</a:t>
            </a:r>
            <a:r>
              <a:rPr lang="en-US" dirty="0" smtClean="0">
                <a:solidFill>
                  <a:schemeClr val="bg1"/>
                </a:solidFill>
              </a:rPr>
              <a:t> </a:t>
            </a:r>
            <a:r>
              <a:rPr lang="en-US" dirty="0">
                <a:solidFill>
                  <a:schemeClr val="bg1"/>
                </a:solidFill>
              </a:rPr>
              <a:t>to indicate what service line the patient is being scheduled under</a:t>
            </a:r>
          </a:p>
        </p:txBody>
      </p:sp>
      <p:sp>
        <p:nvSpPr>
          <p:cNvPr id="14" name="Rectangle 13"/>
          <p:cNvSpPr/>
          <p:nvPr/>
        </p:nvSpPr>
        <p:spPr>
          <a:xfrm>
            <a:off x="7707086" y="2397845"/>
            <a:ext cx="1667435" cy="120639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756861" y="2842551"/>
            <a:ext cx="4622169" cy="920927"/>
          </a:xfrm>
          <a:prstGeom prst="rect">
            <a:avLst/>
          </a:prstGeom>
          <a:solidFill>
            <a:srgbClr val="5ABBD9">
              <a:alpha val="75000"/>
            </a:srgbClr>
          </a:solidFill>
        </p:spPr>
        <p:txBody>
          <a:bodyPr wrap="square" rtlCol="0">
            <a:spAutoFit/>
          </a:bodyPr>
          <a:lstStyle/>
          <a:p>
            <a:r>
              <a:rPr lang="en-US" dirty="0">
                <a:solidFill>
                  <a:schemeClr val="bg1"/>
                </a:solidFill>
              </a:rPr>
              <a:t>NOTE: service lines listed in this dropdown box have been predetermined by your administrator</a:t>
            </a:r>
          </a:p>
        </p:txBody>
      </p:sp>
    </p:spTree>
    <p:extLst>
      <p:ext uri="{BB962C8B-B14F-4D97-AF65-F5344CB8AC3E}">
        <p14:creationId xmlns:p14="http://schemas.microsoft.com/office/powerpoint/2010/main" val="3186249120"/>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Select the </a:t>
            </a:r>
            <a:r>
              <a:rPr lang="en-US" b="1" dirty="0" smtClean="0">
                <a:solidFill>
                  <a:schemeClr val="bg1"/>
                </a:solidFill>
              </a:rPr>
              <a:t>Department</a:t>
            </a:r>
            <a:r>
              <a:rPr lang="en-US" dirty="0" smtClean="0">
                <a:solidFill>
                  <a:schemeClr val="bg1"/>
                </a:solidFill>
              </a:rPr>
              <a:t> </a:t>
            </a:r>
            <a:r>
              <a:rPr lang="en-US" dirty="0">
                <a:solidFill>
                  <a:schemeClr val="bg1"/>
                </a:solidFill>
              </a:rPr>
              <a:t>to indicate what service line the patient is being scheduled under</a:t>
            </a:r>
          </a:p>
        </p:txBody>
      </p:sp>
      <p:sp>
        <p:nvSpPr>
          <p:cNvPr id="12" name="Rectangle 11"/>
          <p:cNvSpPr/>
          <p:nvPr/>
        </p:nvSpPr>
        <p:spPr>
          <a:xfrm>
            <a:off x="7707086" y="2397845"/>
            <a:ext cx="1667435" cy="120639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756861" y="2842551"/>
            <a:ext cx="4622169" cy="920927"/>
          </a:xfrm>
          <a:prstGeom prst="rect">
            <a:avLst/>
          </a:prstGeom>
          <a:solidFill>
            <a:srgbClr val="5ABBD9">
              <a:alpha val="75000"/>
            </a:srgbClr>
          </a:solidFill>
        </p:spPr>
        <p:txBody>
          <a:bodyPr wrap="square" rtlCol="0">
            <a:spAutoFit/>
          </a:bodyPr>
          <a:lstStyle/>
          <a:p>
            <a:r>
              <a:rPr lang="en-US" dirty="0">
                <a:solidFill>
                  <a:schemeClr val="bg1"/>
                </a:solidFill>
              </a:rPr>
              <a:t>NOTE: service lines listed in this dropdown box have been predetermined by your administrator</a:t>
            </a:r>
          </a:p>
        </p:txBody>
      </p:sp>
    </p:spTree>
    <p:extLst>
      <p:ext uri="{BB962C8B-B14F-4D97-AF65-F5344CB8AC3E}">
        <p14:creationId xmlns:p14="http://schemas.microsoft.com/office/powerpoint/2010/main" val="2202036867"/>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Select the </a:t>
            </a:r>
            <a:r>
              <a:rPr lang="en-US" b="1" dirty="0" smtClean="0">
                <a:solidFill>
                  <a:schemeClr val="bg1"/>
                </a:solidFill>
              </a:rPr>
              <a:t>Department </a:t>
            </a:r>
            <a:r>
              <a:rPr lang="en-US" dirty="0">
                <a:solidFill>
                  <a:schemeClr val="bg1"/>
                </a:solidFill>
              </a:rPr>
              <a:t>to indicate what service line the patient is being scheduled under</a:t>
            </a:r>
          </a:p>
        </p:txBody>
      </p:sp>
      <p:sp>
        <p:nvSpPr>
          <p:cNvPr id="12" name="Rectangle 11"/>
          <p:cNvSpPr/>
          <p:nvPr/>
        </p:nvSpPr>
        <p:spPr>
          <a:xfrm>
            <a:off x="7707086" y="2397845"/>
            <a:ext cx="1667435" cy="120639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756861" y="2842551"/>
            <a:ext cx="4622169" cy="920927"/>
          </a:xfrm>
          <a:prstGeom prst="rect">
            <a:avLst/>
          </a:prstGeom>
          <a:solidFill>
            <a:srgbClr val="5ABBD9">
              <a:alpha val="75000"/>
            </a:srgbClr>
          </a:solidFill>
        </p:spPr>
        <p:txBody>
          <a:bodyPr wrap="square" rtlCol="0">
            <a:spAutoFit/>
          </a:bodyPr>
          <a:lstStyle/>
          <a:p>
            <a:r>
              <a:rPr lang="en-US" dirty="0">
                <a:solidFill>
                  <a:schemeClr val="bg1"/>
                </a:solidFill>
              </a:rPr>
              <a:t>NOTE: service lines listed in this dropdown box have been predetermined by your administrator</a:t>
            </a:r>
          </a:p>
        </p:txBody>
      </p:sp>
    </p:spTree>
    <p:extLst>
      <p:ext uri="{BB962C8B-B14F-4D97-AF65-F5344CB8AC3E}">
        <p14:creationId xmlns:p14="http://schemas.microsoft.com/office/powerpoint/2010/main" val="531758371"/>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Select the </a:t>
            </a:r>
            <a:r>
              <a:rPr lang="en-US" b="1" dirty="0" smtClean="0">
                <a:solidFill>
                  <a:schemeClr val="bg1"/>
                </a:solidFill>
              </a:rPr>
              <a:t>Department</a:t>
            </a:r>
            <a:r>
              <a:rPr lang="en-US" dirty="0" smtClean="0">
                <a:solidFill>
                  <a:schemeClr val="bg1"/>
                </a:solidFill>
              </a:rPr>
              <a:t> </a:t>
            </a:r>
            <a:r>
              <a:rPr lang="en-US" dirty="0">
                <a:solidFill>
                  <a:schemeClr val="bg1"/>
                </a:solidFill>
              </a:rPr>
              <a:t>to indicate what service line the patient is being scheduled under</a:t>
            </a:r>
          </a:p>
        </p:txBody>
      </p:sp>
      <p:sp>
        <p:nvSpPr>
          <p:cNvPr id="12" name="Rectangle 11"/>
          <p:cNvSpPr/>
          <p:nvPr/>
        </p:nvSpPr>
        <p:spPr>
          <a:xfrm>
            <a:off x="7707086" y="2397845"/>
            <a:ext cx="1667435" cy="120639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756861" y="2842551"/>
            <a:ext cx="4622169" cy="920927"/>
          </a:xfrm>
          <a:prstGeom prst="rect">
            <a:avLst/>
          </a:prstGeom>
          <a:solidFill>
            <a:srgbClr val="5ABBD9">
              <a:alpha val="75000"/>
            </a:srgbClr>
          </a:solidFill>
        </p:spPr>
        <p:txBody>
          <a:bodyPr wrap="square" rtlCol="0">
            <a:spAutoFit/>
          </a:bodyPr>
          <a:lstStyle/>
          <a:p>
            <a:r>
              <a:rPr lang="en-US" dirty="0">
                <a:solidFill>
                  <a:schemeClr val="bg1"/>
                </a:solidFill>
              </a:rPr>
              <a:t>NOTE: service lines listed in this dropdown box have been predetermined by your administrator</a:t>
            </a:r>
          </a:p>
        </p:txBody>
      </p:sp>
    </p:spTree>
    <p:extLst>
      <p:ext uri="{BB962C8B-B14F-4D97-AF65-F5344CB8AC3E}">
        <p14:creationId xmlns:p14="http://schemas.microsoft.com/office/powerpoint/2010/main" val="170321975"/>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Select the </a:t>
            </a:r>
            <a:r>
              <a:rPr lang="en-US" b="1" dirty="0" smtClean="0">
                <a:solidFill>
                  <a:schemeClr val="bg1"/>
                </a:solidFill>
              </a:rPr>
              <a:t>Department</a:t>
            </a:r>
            <a:r>
              <a:rPr lang="en-US" dirty="0" smtClean="0">
                <a:solidFill>
                  <a:schemeClr val="bg1"/>
                </a:solidFill>
              </a:rPr>
              <a:t> </a:t>
            </a:r>
            <a:r>
              <a:rPr lang="en-US" dirty="0">
                <a:solidFill>
                  <a:schemeClr val="bg1"/>
                </a:solidFill>
              </a:rPr>
              <a:t>to indicate what service line the patient is being scheduled under</a:t>
            </a:r>
          </a:p>
        </p:txBody>
      </p:sp>
      <p:sp>
        <p:nvSpPr>
          <p:cNvPr id="12" name="Rectangle 11"/>
          <p:cNvSpPr/>
          <p:nvPr/>
        </p:nvSpPr>
        <p:spPr>
          <a:xfrm>
            <a:off x="7707086" y="2397845"/>
            <a:ext cx="1667435" cy="120639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756861" y="2842551"/>
            <a:ext cx="4622169" cy="920927"/>
          </a:xfrm>
          <a:prstGeom prst="rect">
            <a:avLst/>
          </a:prstGeom>
          <a:solidFill>
            <a:srgbClr val="5ABBD9">
              <a:alpha val="75000"/>
            </a:srgbClr>
          </a:solidFill>
        </p:spPr>
        <p:txBody>
          <a:bodyPr wrap="square" rtlCol="0">
            <a:spAutoFit/>
          </a:bodyPr>
          <a:lstStyle/>
          <a:p>
            <a:r>
              <a:rPr lang="en-US" dirty="0">
                <a:solidFill>
                  <a:schemeClr val="bg1"/>
                </a:solidFill>
              </a:rPr>
              <a:t>NOTE: service lines listed in this dropdown box have been predetermined by your administrator</a:t>
            </a:r>
          </a:p>
        </p:txBody>
      </p:sp>
    </p:spTree>
    <p:extLst>
      <p:ext uri="{BB962C8B-B14F-4D97-AF65-F5344CB8AC3E}">
        <p14:creationId xmlns:p14="http://schemas.microsoft.com/office/powerpoint/2010/main" val="3466107774"/>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Select the </a:t>
            </a:r>
            <a:r>
              <a:rPr lang="en-US" b="1" dirty="0" smtClean="0">
                <a:solidFill>
                  <a:schemeClr val="bg1"/>
                </a:solidFill>
              </a:rPr>
              <a:t>Department</a:t>
            </a:r>
            <a:r>
              <a:rPr lang="en-US" dirty="0" smtClean="0">
                <a:solidFill>
                  <a:schemeClr val="bg1"/>
                </a:solidFill>
              </a:rPr>
              <a:t> </a:t>
            </a:r>
            <a:r>
              <a:rPr lang="en-US" dirty="0">
                <a:solidFill>
                  <a:schemeClr val="bg1"/>
                </a:solidFill>
              </a:rPr>
              <a:t>to indicate what service line the patient is being scheduled under</a:t>
            </a:r>
          </a:p>
        </p:txBody>
      </p:sp>
      <p:sp>
        <p:nvSpPr>
          <p:cNvPr id="12" name="Rectangle 11"/>
          <p:cNvSpPr/>
          <p:nvPr/>
        </p:nvSpPr>
        <p:spPr>
          <a:xfrm>
            <a:off x="7707086" y="2397845"/>
            <a:ext cx="1667435" cy="120639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756861" y="2842551"/>
            <a:ext cx="4622169" cy="920927"/>
          </a:xfrm>
          <a:prstGeom prst="rect">
            <a:avLst/>
          </a:prstGeom>
          <a:solidFill>
            <a:srgbClr val="5ABBD9">
              <a:alpha val="75000"/>
            </a:srgbClr>
          </a:solidFill>
        </p:spPr>
        <p:txBody>
          <a:bodyPr wrap="square" rtlCol="0">
            <a:spAutoFit/>
          </a:bodyPr>
          <a:lstStyle/>
          <a:p>
            <a:r>
              <a:rPr lang="en-US" dirty="0">
                <a:solidFill>
                  <a:schemeClr val="bg1"/>
                </a:solidFill>
              </a:rPr>
              <a:t>NOTE: service lines listed in this dropdown box have been predetermined by your administrator</a:t>
            </a:r>
          </a:p>
        </p:txBody>
      </p:sp>
    </p:spTree>
    <p:extLst>
      <p:ext uri="{BB962C8B-B14F-4D97-AF65-F5344CB8AC3E}">
        <p14:creationId xmlns:p14="http://schemas.microsoft.com/office/powerpoint/2010/main" val="75905578"/>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Select the </a:t>
            </a:r>
            <a:r>
              <a:rPr lang="en-US" b="1" dirty="0" smtClean="0">
                <a:solidFill>
                  <a:schemeClr val="bg1"/>
                </a:solidFill>
              </a:rPr>
              <a:t>Department</a:t>
            </a:r>
            <a:r>
              <a:rPr lang="en-US" dirty="0" smtClean="0">
                <a:solidFill>
                  <a:schemeClr val="bg1"/>
                </a:solidFill>
              </a:rPr>
              <a:t> </a:t>
            </a:r>
            <a:r>
              <a:rPr lang="en-US" dirty="0">
                <a:solidFill>
                  <a:schemeClr val="bg1"/>
                </a:solidFill>
              </a:rPr>
              <a:t>to indicate what service line the patient is being scheduled under</a:t>
            </a:r>
          </a:p>
        </p:txBody>
      </p:sp>
      <p:sp>
        <p:nvSpPr>
          <p:cNvPr id="12" name="Rectangle 11"/>
          <p:cNvSpPr/>
          <p:nvPr/>
        </p:nvSpPr>
        <p:spPr>
          <a:xfrm>
            <a:off x="7707086" y="2397845"/>
            <a:ext cx="1667435" cy="1206394"/>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756861" y="2842551"/>
            <a:ext cx="4622169" cy="920927"/>
          </a:xfrm>
          <a:prstGeom prst="rect">
            <a:avLst/>
          </a:prstGeom>
          <a:solidFill>
            <a:srgbClr val="5ABBD9">
              <a:alpha val="75000"/>
            </a:srgbClr>
          </a:solidFill>
        </p:spPr>
        <p:txBody>
          <a:bodyPr wrap="square" rtlCol="0">
            <a:spAutoFit/>
          </a:bodyPr>
          <a:lstStyle/>
          <a:p>
            <a:r>
              <a:rPr lang="en-US" dirty="0">
                <a:solidFill>
                  <a:schemeClr val="bg1"/>
                </a:solidFill>
              </a:rPr>
              <a:t>NOTE: service lines listed in this dropdown box have been predetermined by your administrator</a:t>
            </a:r>
          </a:p>
        </p:txBody>
      </p:sp>
    </p:spTree>
    <p:extLst>
      <p:ext uri="{BB962C8B-B14F-4D97-AF65-F5344CB8AC3E}">
        <p14:creationId xmlns:p14="http://schemas.microsoft.com/office/powerpoint/2010/main" val="3017922030"/>
      </p:ext>
    </p:extLst>
  </p:cSld>
  <p:clrMapOvr>
    <a:masterClrMapping/>
  </p:clrMapOvr>
  <mc:AlternateContent xmlns:mc="http://schemas.openxmlformats.org/markup-compatibility/2006" xmlns:p14="http://schemas.microsoft.com/office/powerpoint/2010/main">
    <mc:Choice Requires="p14">
      <p:transition spd="med" p14:dur="700" advClick="0" advTm="400">
        <p:fade/>
      </p:transition>
    </mc:Choice>
    <mc:Fallback xmlns="">
      <p:transition spd="med" advClick="0" advTm="400">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9" name="TextBox 8"/>
          <p:cNvSpPr txBox="1"/>
          <p:nvPr/>
        </p:nvSpPr>
        <p:spPr>
          <a:xfrm>
            <a:off x="1756861" y="2014490"/>
            <a:ext cx="4622169" cy="923330"/>
          </a:xfrm>
          <a:prstGeom prst="rect">
            <a:avLst/>
          </a:prstGeom>
          <a:solidFill>
            <a:srgbClr val="F29220">
              <a:alpha val="75000"/>
            </a:srgbClr>
          </a:solidFill>
        </p:spPr>
        <p:txBody>
          <a:bodyPr wrap="square" rtlCol="0">
            <a:spAutoFit/>
          </a:bodyPr>
          <a:lstStyle/>
          <a:p>
            <a:r>
              <a:rPr lang="en-US" dirty="0">
                <a:solidFill>
                  <a:schemeClr val="bg1"/>
                </a:solidFill>
              </a:rPr>
              <a:t>Next, select an option from the </a:t>
            </a:r>
            <a:r>
              <a:rPr lang="en-US" b="1" dirty="0">
                <a:solidFill>
                  <a:schemeClr val="bg1"/>
                </a:solidFill>
              </a:rPr>
              <a:t>Reason for Referral</a:t>
            </a:r>
            <a:r>
              <a:rPr lang="en-US" dirty="0">
                <a:solidFill>
                  <a:schemeClr val="bg1"/>
                </a:solidFill>
              </a:rPr>
              <a:t> dropdown.  This captures why the patient is coming to your facility</a:t>
            </a:r>
          </a:p>
        </p:txBody>
      </p:sp>
      <p:sp>
        <p:nvSpPr>
          <p:cNvPr id="6" name="Rectangle 5"/>
          <p:cNvSpPr/>
          <p:nvPr/>
        </p:nvSpPr>
        <p:spPr>
          <a:xfrm>
            <a:off x="7799887" y="2634132"/>
            <a:ext cx="1533524" cy="174171"/>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3_05">
            <a:hlinkClick r:id="" action="ppaction://media"/>
          </p:cNvPr>
          <p:cNvPicPr>
            <a:picLocks noChangeAspect="1"/>
          </p:cNvPicPr>
          <p:nvPr>
            <a:audioFile r:link="rId1"/>
            <p:extLst>
              <p:ext uri="{DAA4B4D4-6D71-4841-9C94-3DE7FCFB9230}">
                <p14:media xmlns:p14="http://schemas.microsoft.com/office/powerpoint/2010/main" r:embed="rId2">
                  <p14:trim st="416" end="373.1875"/>
                </p14:media>
              </p:ext>
            </p:extLst>
          </p:nvPr>
        </p:nvPicPr>
        <p:blipFill>
          <a:blip r:embed="rId5"/>
          <a:stretch>
            <a:fillRect/>
          </a:stretch>
        </p:blipFill>
        <p:spPr>
          <a:xfrm>
            <a:off x="1927225" y="3570288"/>
            <a:ext cx="406400" cy="406400"/>
          </a:xfrm>
          <a:prstGeom prst="rect">
            <a:avLst/>
          </a:prstGeom>
        </p:spPr>
      </p:pic>
    </p:spTree>
    <p:extLst>
      <p:ext uri="{BB962C8B-B14F-4D97-AF65-F5344CB8AC3E}">
        <p14:creationId xmlns:p14="http://schemas.microsoft.com/office/powerpoint/2010/main" val="31634045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4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fill="hold" display="0">
                  <p:stCondLst>
                    <p:cond delay="indefinite"/>
                  </p:stCondLst>
                  <p:endCondLst>
                    <p:cond evt="onStopAudio" delay="0">
                      <p:tgtEl>
                        <p:sldTgt/>
                      </p:tgtEl>
                    </p:cond>
                  </p:endCondLst>
                </p:cTn>
                <p:tgtEl>
                  <p:spTgt spid="2"/>
                </p:tgtEl>
              </p:cMediaNode>
            </p:audio>
          </p:childTnLst>
        </p:cTn>
      </p:par>
    </p:tnLst>
    <p:bldLst>
      <p:bldP spid="9"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014984" y="584200"/>
            <a:ext cx="10160000" cy="5715000"/>
          </a:xfrm>
          <a:prstGeom prst="rect">
            <a:avLst/>
          </a:prstGeom>
          <a:ln w="3175" cap="rnd">
            <a:solidFill>
              <a:schemeClr val="tx1">
                <a:lumMod val="50000"/>
                <a:lumOff val="50000"/>
              </a:schemeClr>
            </a:solidFill>
            <a:round/>
          </a:ln>
        </p:spPr>
      </p:pic>
      <p:sp>
        <p:nvSpPr>
          <p:cNvPr id="4" name="TextBox 3"/>
          <p:cNvSpPr txBox="1"/>
          <p:nvPr/>
        </p:nvSpPr>
        <p:spPr>
          <a:xfrm>
            <a:off x="1143000" y="685800"/>
            <a:ext cx="4286775" cy="923330"/>
          </a:xfrm>
          <a:prstGeom prst="rect">
            <a:avLst/>
          </a:prstGeom>
          <a:solidFill>
            <a:srgbClr val="F29220">
              <a:alpha val="70000"/>
            </a:srgbClr>
          </a:solidFill>
        </p:spPr>
        <p:txBody>
          <a:bodyPr wrap="square" rtlCol="0">
            <a:spAutoFit/>
          </a:bodyPr>
          <a:lstStyle>
            <a:defPPr>
              <a:defRPr lang="en-US"/>
            </a:defPPr>
            <a:lvl1pPr>
              <a:defRPr>
                <a:solidFill>
                  <a:schemeClr val="bg1"/>
                </a:solidFill>
              </a:defRPr>
            </a:lvl1pPr>
          </a:lstStyle>
          <a:p>
            <a:r>
              <a:rPr lang="en-US" dirty="0"/>
              <a:t>The purpose of this program is to familiarize you with the essential functions of the </a:t>
            </a:r>
            <a:r>
              <a:rPr lang="en-US" b="1" dirty="0"/>
              <a:t>RMS</a:t>
            </a:r>
            <a:r>
              <a:rPr lang="en-US" dirty="0"/>
              <a:t> portal</a:t>
            </a:r>
          </a:p>
        </p:txBody>
      </p:sp>
      <p:pic>
        <p:nvPicPr>
          <p:cNvPr id="2" name="p_01_04">
            <a:hlinkClick r:id="" action="ppaction://media"/>
          </p:cNvPr>
          <p:cNvPicPr>
            <a:picLocks noChangeAspect="1"/>
          </p:cNvPicPr>
          <p:nvPr>
            <a:audioFile r:link="rId1"/>
            <p:extLst>
              <p:ext uri="{DAA4B4D4-6D71-4841-9C94-3DE7FCFB9230}">
                <p14:media xmlns:p14="http://schemas.microsoft.com/office/powerpoint/2010/main" r:embed="rId2">
                  <p14:trim st="420"/>
                </p14:media>
              </p:ext>
            </p:extLst>
          </p:nvPr>
        </p:nvPicPr>
        <p:blipFill>
          <a:blip r:embed="rId5"/>
          <a:stretch>
            <a:fillRect/>
          </a:stretch>
        </p:blipFill>
        <p:spPr>
          <a:xfrm>
            <a:off x="6845300" y="3109913"/>
            <a:ext cx="406400" cy="406400"/>
          </a:xfrm>
          <a:prstGeom prst="rect">
            <a:avLst/>
          </a:prstGeom>
        </p:spPr>
      </p:pic>
    </p:spTree>
    <p:extLst>
      <p:ext uri="{BB962C8B-B14F-4D97-AF65-F5344CB8AC3E}">
        <p14:creationId xmlns:p14="http://schemas.microsoft.com/office/powerpoint/2010/main" val="342002652"/>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6" name="Rectangle 5"/>
          <p:cNvSpPr/>
          <p:nvPr/>
        </p:nvSpPr>
        <p:spPr>
          <a:xfrm>
            <a:off x="7783376" y="2635046"/>
            <a:ext cx="1533525" cy="40593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756861" y="2014490"/>
            <a:ext cx="4622169" cy="923330"/>
          </a:xfrm>
          <a:prstGeom prst="rect">
            <a:avLst/>
          </a:prstGeom>
          <a:solidFill>
            <a:srgbClr val="F29220">
              <a:alpha val="75000"/>
            </a:srgbClr>
          </a:solidFill>
        </p:spPr>
        <p:txBody>
          <a:bodyPr wrap="square" rtlCol="0">
            <a:spAutoFit/>
          </a:bodyPr>
          <a:lstStyle/>
          <a:p>
            <a:r>
              <a:rPr lang="en-US" dirty="0">
                <a:solidFill>
                  <a:schemeClr val="bg1"/>
                </a:solidFill>
              </a:rPr>
              <a:t>Next, select an option from the </a:t>
            </a:r>
            <a:r>
              <a:rPr lang="en-US" b="1" dirty="0">
                <a:solidFill>
                  <a:schemeClr val="bg1"/>
                </a:solidFill>
              </a:rPr>
              <a:t>Reason for Referral</a:t>
            </a:r>
            <a:r>
              <a:rPr lang="en-US" dirty="0">
                <a:solidFill>
                  <a:schemeClr val="bg1"/>
                </a:solidFill>
              </a:rPr>
              <a:t> dropdown.  This captures why the patient is coming to your facility</a:t>
            </a:r>
          </a:p>
        </p:txBody>
      </p:sp>
    </p:spTree>
    <p:extLst>
      <p:ext uri="{BB962C8B-B14F-4D97-AF65-F5344CB8AC3E}">
        <p14:creationId xmlns:p14="http://schemas.microsoft.com/office/powerpoint/2010/main" val="371846859"/>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8" name="Rectangle 7"/>
          <p:cNvSpPr/>
          <p:nvPr/>
        </p:nvSpPr>
        <p:spPr>
          <a:xfrm>
            <a:off x="7783376" y="2635046"/>
            <a:ext cx="1533525" cy="40593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756861" y="2014490"/>
            <a:ext cx="4622169" cy="923330"/>
          </a:xfrm>
          <a:prstGeom prst="rect">
            <a:avLst/>
          </a:prstGeom>
          <a:solidFill>
            <a:srgbClr val="F29220">
              <a:alpha val="75000"/>
            </a:srgbClr>
          </a:solidFill>
        </p:spPr>
        <p:txBody>
          <a:bodyPr wrap="square" rtlCol="0">
            <a:spAutoFit/>
          </a:bodyPr>
          <a:lstStyle/>
          <a:p>
            <a:r>
              <a:rPr lang="en-US" dirty="0">
                <a:solidFill>
                  <a:schemeClr val="bg1"/>
                </a:solidFill>
              </a:rPr>
              <a:t>Next, select an option from the </a:t>
            </a:r>
            <a:r>
              <a:rPr lang="en-US" b="1" dirty="0">
                <a:solidFill>
                  <a:schemeClr val="bg1"/>
                </a:solidFill>
              </a:rPr>
              <a:t>Reason for Referral </a:t>
            </a:r>
            <a:r>
              <a:rPr lang="en-US" dirty="0">
                <a:solidFill>
                  <a:schemeClr val="bg1"/>
                </a:solidFill>
              </a:rPr>
              <a:t>dropdown.  This captures why the patient is coming to your facility</a:t>
            </a:r>
          </a:p>
        </p:txBody>
      </p:sp>
    </p:spTree>
    <p:extLst>
      <p:ext uri="{BB962C8B-B14F-4D97-AF65-F5344CB8AC3E}">
        <p14:creationId xmlns:p14="http://schemas.microsoft.com/office/powerpoint/2010/main" val="1784750499"/>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8" name="Rectangle 7"/>
          <p:cNvSpPr/>
          <p:nvPr/>
        </p:nvSpPr>
        <p:spPr>
          <a:xfrm>
            <a:off x="7783376" y="2635046"/>
            <a:ext cx="1533525" cy="40593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756861" y="2014490"/>
            <a:ext cx="4622169" cy="923330"/>
          </a:xfrm>
          <a:prstGeom prst="rect">
            <a:avLst/>
          </a:prstGeom>
          <a:solidFill>
            <a:srgbClr val="F29220">
              <a:alpha val="75000"/>
            </a:srgbClr>
          </a:solidFill>
        </p:spPr>
        <p:txBody>
          <a:bodyPr wrap="square" rtlCol="0">
            <a:spAutoFit/>
          </a:bodyPr>
          <a:lstStyle/>
          <a:p>
            <a:r>
              <a:rPr lang="en-US" dirty="0">
                <a:solidFill>
                  <a:schemeClr val="bg1"/>
                </a:solidFill>
              </a:rPr>
              <a:t>Next, select an option from the </a:t>
            </a:r>
            <a:r>
              <a:rPr lang="en-US" b="1" dirty="0">
                <a:solidFill>
                  <a:schemeClr val="bg1"/>
                </a:solidFill>
              </a:rPr>
              <a:t>Reason for Referral</a:t>
            </a:r>
            <a:r>
              <a:rPr lang="en-US" dirty="0">
                <a:solidFill>
                  <a:schemeClr val="bg1"/>
                </a:solidFill>
              </a:rPr>
              <a:t> dropdown.  This captures why the patient is coming to your facility</a:t>
            </a:r>
          </a:p>
        </p:txBody>
      </p:sp>
    </p:spTree>
    <p:extLst>
      <p:ext uri="{BB962C8B-B14F-4D97-AF65-F5344CB8AC3E}">
        <p14:creationId xmlns:p14="http://schemas.microsoft.com/office/powerpoint/2010/main" val="2946425638"/>
      </p:ext>
    </p:extLst>
  </p:cSld>
  <p:clrMapOvr>
    <a:masterClrMapping/>
  </p:clrMapOvr>
  <mc:AlternateContent xmlns:mc="http://schemas.openxmlformats.org/markup-compatibility/2006" xmlns:p14="http://schemas.microsoft.com/office/powerpoint/2010/main">
    <mc:Choice Requires="p14">
      <p:transition spd="med" p14:dur="700" advClick="0" advTm="300">
        <p:fade/>
      </p:transition>
    </mc:Choice>
    <mc:Fallback xmlns="">
      <p:transition spd="med" advClick="0" advTm="300">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8" name="Rectangle 7"/>
          <p:cNvSpPr/>
          <p:nvPr/>
        </p:nvSpPr>
        <p:spPr>
          <a:xfrm>
            <a:off x="7783376" y="2635046"/>
            <a:ext cx="1533525" cy="405939"/>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756861" y="2014490"/>
            <a:ext cx="4622169" cy="923330"/>
          </a:xfrm>
          <a:prstGeom prst="rect">
            <a:avLst/>
          </a:prstGeom>
          <a:solidFill>
            <a:srgbClr val="F29220">
              <a:alpha val="75000"/>
            </a:srgbClr>
          </a:solidFill>
        </p:spPr>
        <p:txBody>
          <a:bodyPr wrap="square" rtlCol="0">
            <a:spAutoFit/>
          </a:bodyPr>
          <a:lstStyle/>
          <a:p>
            <a:r>
              <a:rPr lang="en-US" dirty="0">
                <a:solidFill>
                  <a:schemeClr val="bg1"/>
                </a:solidFill>
              </a:rPr>
              <a:t>Next, select an option from the </a:t>
            </a:r>
            <a:r>
              <a:rPr lang="en-US" b="1" dirty="0">
                <a:solidFill>
                  <a:schemeClr val="bg1"/>
                </a:solidFill>
              </a:rPr>
              <a:t>Reason for Referral</a:t>
            </a:r>
            <a:r>
              <a:rPr lang="en-US" dirty="0">
                <a:solidFill>
                  <a:schemeClr val="bg1"/>
                </a:solidFill>
              </a:rPr>
              <a:t> dropdown.  This captures why the patient is coming to your facility</a:t>
            </a:r>
          </a:p>
        </p:txBody>
      </p:sp>
    </p:spTree>
    <p:extLst>
      <p:ext uri="{BB962C8B-B14F-4D97-AF65-F5344CB8AC3E}">
        <p14:creationId xmlns:p14="http://schemas.microsoft.com/office/powerpoint/2010/main" val="274602864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The </a:t>
            </a:r>
            <a:r>
              <a:rPr lang="en-US" b="1" dirty="0">
                <a:solidFill>
                  <a:schemeClr val="bg1"/>
                </a:solidFill>
              </a:rPr>
              <a:t>Referring Physician </a:t>
            </a:r>
            <a:r>
              <a:rPr lang="en-US" dirty="0">
                <a:solidFill>
                  <a:schemeClr val="bg1"/>
                </a:solidFill>
              </a:rPr>
              <a:t>specifies the provider who referred the patient to your facility</a:t>
            </a:r>
          </a:p>
        </p:txBody>
      </p:sp>
      <p:sp>
        <p:nvSpPr>
          <p:cNvPr id="11" name="Rectangle 10"/>
          <p:cNvSpPr/>
          <p:nvPr/>
        </p:nvSpPr>
        <p:spPr>
          <a:xfrm>
            <a:off x="7791268" y="2803892"/>
            <a:ext cx="1240971" cy="35586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_03_06">
            <a:hlinkClick r:id="" action="ppaction://media"/>
          </p:cNvPr>
          <p:cNvPicPr>
            <a:picLocks noChangeAspect="1"/>
          </p:cNvPicPr>
          <p:nvPr>
            <a:audioFile r:link="rId1"/>
            <p:extLst>
              <p:ext uri="{DAA4B4D4-6D71-4841-9C94-3DE7FCFB9230}">
                <p14:media xmlns:p14="http://schemas.microsoft.com/office/powerpoint/2010/main" r:embed="rId2">
                  <p14:trim st="485" end="328.125"/>
                </p14:media>
              </p:ext>
            </p:extLst>
          </p:nvPr>
        </p:nvPicPr>
        <p:blipFill>
          <a:blip r:embed="rId5"/>
          <a:stretch>
            <a:fillRect/>
          </a:stretch>
        </p:blipFill>
        <p:spPr>
          <a:xfrm>
            <a:off x="1756861" y="2803892"/>
            <a:ext cx="406400" cy="406400"/>
          </a:xfrm>
          <a:prstGeom prst="rect">
            <a:avLst/>
          </a:prstGeom>
        </p:spPr>
      </p:pic>
    </p:spTree>
    <p:extLst>
      <p:ext uri="{BB962C8B-B14F-4D97-AF65-F5344CB8AC3E}">
        <p14:creationId xmlns:p14="http://schemas.microsoft.com/office/powerpoint/2010/main" val="269600318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42"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3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7" grpId="0" animBg="1"/>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The </a:t>
            </a:r>
            <a:r>
              <a:rPr lang="en-US" b="1" dirty="0">
                <a:solidFill>
                  <a:schemeClr val="bg1"/>
                </a:solidFill>
              </a:rPr>
              <a:t>Referring Physician </a:t>
            </a:r>
            <a:r>
              <a:rPr lang="en-US" dirty="0">
                <a:solidFill>
                  <a:schemeClr val="bg1"/>
                </a:solidFill>
              </a:rPr>
              <a:t>specifies the provider who referred the patient to your facility</a:t>
            </a:r>
          </a:p>
        </p:txBody>
      </p:sp>
      <p:sp>
        <p:nvSpPr>
          <p:cNvPr id="5" name="Rectangle 4"/>
          <p:cNvSpPr/>
          <p:nvPr/>
        </p:nvSpPr>
        <p:spPr>
          <a:xfrm>
            <a:off x="7791268" y="2803892"/>
            <a:ext cx="1240971" cy="355867"/>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0725593"/>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923330"/>
          </a:xfrm>
          <a:prstGeom prst="rect">
            <a:avLst/>
          </a:prstGeom>
          <a:solidFill>
            <a:srgbClr val="F29220">
              <a:alpha val="75000"/>
            </a:srgbClr>
          </a:solidFill>
        </p:spPr>
        <p:txBody>
          <a:bodyPr wrap="square" rtlCol="0">
            <a:spAutoFit/>
          </a:bodyPr>
          <a:lstStyle/>
          <a:p>
            <a:r>
              <a:rPr lang="en-US" dirty="0">
                <a:solidFill>
                  <a:schemeClr val="bg1"/>
                </a:solidFill>
              </a:rPr>
              <a:t>If the patient has asked to be seen by a specific physician at your facility, enter that name in the </a:t>
            </a:r>
            <a:r>
              <a:rPr lang="en-US" b="1" dirty="0">
                <a:solidFill>
                  <a:schemeClr val="bg1"/>
                </a:solidFill>
              </a:rPr>
              <a:t>Requested Physician </a:t>
            </a:r>
            <a:r>
              <a:rPr lang="en-US" dirty="0">
                <a:solidFill>
                  <a:schemeClr val="bg1"/>
                </a:solidFill>
              </a:rPr>
              <a:t>field</a:t>
            </a:r>
          </a:p>
        </p:txBody>
      </p:sp>
      <p:sp>
        <p:nvSpPr>
          <p:cNvPr id="5" name="Rectangle 4"/>
          <p:cNvSpPr/>
          <p:nvPr/>
        </p:nvSpPr>
        <p:spPr>
          <a:xfrm>
            <a:off x="7821748" y="3131914"/>
            <a:ext cx="1190171" cy="21072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3_07">
            <a:hlinkClick r:id="" action="ppaction://media"/>
          </p:cNvPr>
          <p:cNvPicPr>
            <a:picLocks noChangeAspect="1"/>
          </p:cNvPicPr>
          <p:nvPr>
            <a:audioFile r:link="rId1"/>
            <p:extLst>
              <p:ext uri="{DAA4B4D4-6D71-4841-9C94-3DE7FCFB9230}">
                <p14:media xmlns:p14="http://schemas.microsoft.com/office/powerpoint/2010/main" r:embed="rId2">
                  <p14:trim st="416" end="360"/>
                </p14:media>
              </p:ext>
            </p:extLst>
          </p:nvPr>
        </p:nvPicPr>
        <p:blipFill>
          <a:blip r:embed="rId5"/>
          <a:stretch>
            <a:fillRect/>
          </a:stretch>
        </p:blipFill>
        <p:spPr>
          <a:xfrm>
            <a:off x="1756861" y="3239516"/>
            <a:ext cx="406400" cy="406400"/>
          </a:xfrm>
          <a:prstGeom prst="rect">
            <a:avLst/>
          </a:prstGeom>
        </p:spPr>
      </p:pic>
    </p:spTree>
    <p:extLst>
      <p:ext uri="{BB962C8B-B14F-4D97-AF65-F5344CB8AC3E}">
        <p14:creationId xmlns:p14="http://schemas.microsoft.com/office/powerpoint/2010/main" val="37684018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11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4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7" grpId="0" animBg="1"/>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6" name="Rectangle 5"/>
          <p:cNvSpPr/>
          <p:nvPr/>
        </p:nvSpPr>
        <p:spPr>
          <a:xfrm>
            <a:off x="7821748" y="3131914"/>
            <a:ext cx="1190171" cy="210725"/>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756861" y="2014490"/>
            <a:ext cx="4622169" cy="923330"/>
          </a:xfrm>
          <a:prstGeom prst="rect">
            <a:avLst/>
          </a:prstGeom>
          <a:solidFill>
            <a:srgbClr val="F29220">
              <a:alpha val="75000"/>
            </a:srgbClr>
          </a:solidFill>
        </p:spPr>
        <p:txBody>
          <a:bodyPr wrap="square" rtlCol="0">
            <a:spAutoFit/>
          </a:bodyPr>
          <a:lstStyle/>
          <a:p>
            <a:r>
              <a:rPr lang="en-US" dirty="0">
                <a:solidFill>
                  <a:schemeClr val="bg1"/>
                </a:solidFill>
              </a:rPr>
              <a:t>If the patient has asked to be seen by a specific physician at your facility, enter that name in the </a:t>
            </a:r>
            <a:r>
              <a:rPr lang="en-US" b="1" dirty="0">
                <a:solidFill>
                  <a:schemeClr val="bg1"/>
                </a:solidFill>
              </a:rPr>
              <a:t>Requested Physician </a:t>
            </a:r>
            <a:r>
              <a:rPr lang="en-US" dirty="0">
                <a:solidFill>
                  <a:schemeClr val="bg1"/>
                </a:solidFill>
              </a:rPr>
              <a:t>field</a:t>
            </a:r>
          </a:p>
        </p:txBody>
      </p:sp>
    </p:spTree>
    <p:extLst>
      <p:ext uri="{BB962C8B-B14F-4D97-AF65-F5344CB8AC3E}">
        <p14:creationId xmlns:p14="http://schemas.microsoft.com/office/powerpoint/2010/main" val="787336699"/>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369332"/>
          </a:xfrm>
          <a:prstGeom prst="rect">
            <a:avLst/>
          </a:prstGeom>
          <a:solidFill>
            <a:srgbClr val="F29220">
              <a:alpha val="75000"/>
            </a:srgbClr>
          </a:solidFill>
        </p:spPr>
        <p:txBody>
          <a:bodyPr wrap="square" rtlCol="0">
            <a:spAutoFit/>
          </a:bodyPr>
          <a:lstStyle/>
          <a:p>
            <a:r>
              <a:rPr lang="en-US" dirty="0">
                <a:solidFill>
                  <a:schemeClr val="bg1"/>
                </a:solidFill>
              </a:rPr>
              <a:t>Next, select from the available </a:t>
            </a:r>
            <a:r>
              <a:rPr lang="en-US" b="1" dirty="0">
                <a:solidFill>
                  <a:schemeClr val="bg1"/>
                </a:solidFill>
              </a:rPr>
              <a:t>Referral </a:t>
            </a:r>
            <a:r>
              <a:rPr lang="en-US" b="1" dirty="0" smtClean="0">
                <a:solidFill>
                  <a:schemeClr val="bg1"/>
                </a:solidFill>
              </a:rPr>
              <a:t>Types</a:t>
            </a:r>
            <a:r>
              <a:rPr lang="en-US" dirty="0" smtClean="0">
                <a:solidFill>
                  <a:schemeClr val="bg1"/>
                </a:solidFill>
              </a:rPr>
              <a:t>:</a:t>
            </a:r>
            <a:endParaRPr lang="en-US" dirty="0">
              <a:solidFill>
                <a:schemeClr val="bg1"/>
              </a:solidFill>
            </a:endParaRPr>
          </a:p>
        </p:txBody>
      </p:sp>
      <p:pic>
        <p:nvPicPr>
          <p:cNvPr id="2" name="p_03_08">
            <a:hlinkClick r:id="" action="ppaction://media"/>
          </p:cNvPr>
          <p:cNvPicPr>
            <a:picLocks noChangeAspect="1"/>
          </p:cNvPicPr>
          <p:nvPr>
            <a:audioFile r:link="rId1"/>
            <p:extLst>
              <p:ext uri="{DAA4B4D4-6D71-4841-9C94-3DE7FCFB9230}">
                <p14:media xmlns:p14="http://schemas.microsoft.com/office/powerpoint/2010/main" r:embed="rId2">
                  <p14:trim st="462" end="386.375"/>
                </p14:media>
              </p:ext>
            </p:extLst>
          </p:nvPr>
        </p:nvPicPr>
        <p:blipFill>
          <a:blip r:embed="rId5"/>
          <a:stretch>
            <a:fillRect/>
          </a:stretch>
        </p:blipFill>
        <p:spPr>
          <a:xfrm>
            <a:off x="1756861" y="2527300"/>
            <a:ext cx="406400" cy="406400"/>
          </a:xfrm>
          <a:prstGeom prst="rect">
            <a:avLst/>
          </a:prstGeom>
        </p:spPr>
      </p:pic>
    </p:spTree>
    <p:extLst>
      <p:ext uri="{BB962C8B-B14F-4D97-AF65-F5344CB8AC3E}">
        <p14:creationId xmlns:p14="http://schemas.microsoft.com/office/powerpoint/2010/main" val="75089618"/>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5" y="585216"/>
            <a:ext cx="10160000" cy="5715000"/>
          </a:xfrm>
          <a:prstGeom prst="rect">
            <a:avLst/>
          </a:prstGeom>
        </p:spPr>
      </p:pic>
      <p:sp>
        <p:nvSpPr>
          <p:cNvPr id="7" name="TextBox 6"/>
          <p:cNvSpPr txBox="1"/>
          <p:nvPr/>
        </p:nvSpPr>
        <p:spPr>
          <a:xfrm>
            <a:off x="1756861" y="2014490"/>
            <a:ext cx="4622169" cy="646331"/>
          </a:xfrm>
          <a:prstGeom prst="rect">
            <a:avLst/>
          </a:prstGeom>
          <a:solidFill>
            <a:srgbClr val="F29220">
              <a:alpha val="75000"/>
            </a:srgbClr>
          </a:solidFill>
        </p:spPr>
        <p:txBody>
          <a:bodyPr wrap="square" rtlCol="0">
            <a:spAutoFit/>
          </a:bodyPr>
          <a:lstStyle/>
          <a:p>
            <a:r>
              <a:rPr lang="en-US" dirty="0">
                <a:solidFill>
                  <a:schemeClr val="bg1"/>
                </a:solidFill>
              </a:rPr>
              <a:t>Next, select from the available </a:t>
            </a:r>
            <a:r>
              <a:rPr lang="en-US" b="1" dirty="0">
                <a:solidFill>
                  <a:schemeClr val="bg1"/>
                </a:solidFill>
              </a:rPr>
              <a:t>Referral </a:t>
            </a:r>
            <a:r>
              <a:rPr lang="en-US" b="1" dirty="0" smtClean="0">
                <a:solidFill>
                  <a:schemeClr val="bg1"/>
                </a:solidFill>
              </a:rPr>
              <a:t>Types</a:t>
            </a:r>
            <a:r>
              <a:rPr lang="en-US" dirty="0" smtClean="0">
                <a:solidFill>
                  <a:schemeClr val="bg1"/>
                </a:solidFill>
              </a:rPr>
              <a:t>:</a:t>
            </a:r>
          </a:p>
          <a:p>
            <a:pPr marL="285750" indent="-285750">
              <a:buFont typeface="Arial" panose="020B0604020202020204" pitchFamily="34" charset="0"/>
              <a:buChar char="•"/>
            </a:pPr>
            <a:r>
              <a:rPr lang="en-US" b="1" dirty="0" smtClean="0">
                <a:solidFill>
                  <a:schemeClr val="bg1"/>
                </a:solidFill>
              </a:rPr>
              <a:t>Self</a:t>
            </a:r>
            <a:endParaRPr lang="en-US" b="1" dirty="0">
              <a:solidFill>
                <a:schemeClr val="bg1"/>
              </a:solidFill>
            </a:endParaRPr>
          </a:p>
        </p:txBody>
      </p:sp>
      <p:sp>
        <p:nvSpPr>
          <p:cNvPr id="6" name="Rectangle 5"/>
          <p:cNvSpPr/>
          <p:nvPr/>
        </p:nvSpPr>
        <p:spPr>
          <a:xfrm>
            <a:off x="7811589" y="3336930"/>
            <a:ext cx="348342" cy="184598"/>
          </a:xfrm>
          <a:prstGeom prst="rect">
            <a:avLst/>
          </a:prstGeom>
          <a:noFill/>
          <a:ln>
            <a:solidFill>
              <a:srgbClr val="FF0000"/>
            </a:solidFill>
          </a:ln>
          <a:effectLst>
            <a:glow rad="25400">
              <a:srgbClr val="FF0000">
                <a:alpha val="40000"/>
              </a:srgbClr>
            </a:glow>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_03_09">
            <a:hlinkClick r:id="" action="ppaction://media"/>
          </p:cNvPr>
          <p:cNvPicPr>
            <a:picLocks noChangeAspect="1"/>
          </p:cNvPicPr>
          <p:nvPr>
            <a:audioFile r:link="rId1"/>
            <p:extLst>
              <p:ext uri="{DAA4B4D4-6D71-4841-9C94-3DE7FCFB9230}">
                <p14:media xmlns:p14="http://schemas.microsoft.com/office/powerpoint/2010/main" r:embed="rId2">
                  <p14:trim st="502" end="577"/>
                </p14:media>
              </p:ext>
            </p:extLst>
          </p:nvPr>
        </p:nvPicPr>
        <p:blipFill>
          <a:blip r:embed="rId5"/>
          <a:stretch>
            <a:fillRect/>
          </a:stretch>
        </p:blipFill>
        <p:spPr>
          <a:xfrm>
            <a:off x="1756861" y="2930530"/>
            <a:ext cx="406400" cy="406400"/>
          </a:xfrm>
          <a:prstGeom prst="rect">
            <a:avLst/>
          </a:prstGeom>
        </p:spPr>
      </p:pic>
    </p:spTree>
    <p:extLst>
      <p:ext uri="{BB962C8B-B14F-4D97-AF65-F5344CB8AC3E}">
        <p14:creationId xmlns:p14="http://schemas.microsoft.com/office/powerpoint/2010/main" val="4225212392"/>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 Intr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 Enter Patient Demographic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ient_Intake_Optio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 Identify Records Provider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 Manage Patient To-Do Lis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6375</Words>
  <Application>Microsoft Office PowerPoint</Application>
  <PresentationFormat>Widescreen</PresentationFormat>
  <Paragraphs>597</Paragraphs>
  <Slides>296</Slides>
  <Notes>0</Notes>
  <HiddenSlides>0</HiddenSlides>
  <MMClips>195</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296</vt:i4>
      </vt:variant>
    </vt:vector>
  </HeadingPairs>
  <TitlesOfParts>
    <vt:vector size="303" baseType="lpstr">
      <vt:lpstr>Arial</vt:lpstr>
      <vt:lpstr>Calibri</vt:lpstr>
      <vt:lpstr>1. Intro</vt:lpstr>
      <vt:lpstr>2. Enter Patient Demographics</vt:lpstr>
      <vt:lpstr>3_Patient_Intake_Options</vt:lpstr>
      <vt:lpstr>4. Identify Records Providers</vt:lpstr>
      <vt:lpstr>5. Manage Patient To-Do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 Franki</dc:creator>
  <cp:keywords>RMS</cp:keywords>
  <cp:lastModifiedBy>FRANKI, WILLIAM (External)</cp:lastModifiedBy>
  <cp:revision>488</cp:revision>
  <dcterms:created xsi:type="dcterms:W3CDTF">2015-10-16T14:20:07Z</dcterms:created>
  <dcterms:modified xsi:type="dcterms:W3CDTF">2018-11-05T16:21:27Z</dcterms:modified>
</cp:coreProperties>
</file>